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3B349-18F6-4209-98A7-DB9191C399B4}" type="datetimeFigureOut">
              <a:rPr lang="fr-FR" smtClean="0"/>
              <a:pPr/>
              <a:t>14/03/2024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5B9B0-DCB7-4D17-8430-DCDC0C972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PMD Fresnes - Identité visue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642918"/>
            <a:ext cx="5310835" cy="392643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893075" y="4643446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PLAN DES MOBILITÉS DURABLES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93075" y="5143512"/>
            <a:ext cx="5357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Analyse de la consultation</a:t>
            </a:r>
            <a:endParaRPr lang="fr-FR" sz="16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logoFresnes_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5278" y="5724368"/>
            <a:ext cx="993445" cy="4907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9144000" cy="12858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428860" y="2927346"/>
            <a:ext cx="4071966" cy="1588"/>
          </a:xfrm>
          <a:prstGeom prst="line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357158" y="428604"/>
            <a:ext cx="7358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 PLAN DES MOBILITÉS DURABLES (PMD) POUR…</a:t>
            </a:r>
            <a:endParaRPr lang="fr-FR" sz="16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ctogone 5"/>
          <p:cNvSpPr/>
          <p:nvPr/>
        </p:nvSpPr>
        <p:spPr>
          <a:xfrm>
            <a:off x="1357290" y="2365860"/>
            <a:ext cx="1080000" cy="1080000"/>
          </a:xfrm>
          <a:prstGeom prst="octagon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/>
          <p:cNvSpPr/>
          <p:nvPr/>
        </p:nvSpPr>
        <p:spPr>
          <a:xfrm>
            <a:off x="3063372" y="2357430"/>
            <a:ext cx="1080000" cy="1080000"/>
          </a:xfrm>
          <a:prstGeom prst="octagon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ctogone 7"/>
          <p:cNvSpPr/>
          <p:nvPr/>
        </p:nvSpPr>
        <p:spPr>
          <a:xfrm>
            <a:off x="4786314" y="2374290"/>
            <a:ext cx="1080000" cy="1080000"/>
          </a:xfrm>
          <a:prstGeom prst="octagon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ctogone 8"/>
          <p:cNvSpPr/>
          <p:nvPr/>
        </p:nvSpPr>
        <p:spPr>
          <a:xfrm>
            <a:off x="6492396" y="2365860"/>
            <a:ext cx="1080000" cy="1080000"/>
          </a:xfrm>
          <a:prstGeom prst="octagon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 descr="train.png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328136" y="2638686"/>
            <a:ext cx="540000" cy="540000"/>
          </a:xfrm>
          <a:prstGeom prst="rect">
            <a:avLst/>
          </a:prstGeom>
        </p:spPr>
      </p:pic>
      <p:pic>
        <p:nvPicPr>
          <p:cNvPr id="13" name="Image 12" descr="velo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603108" y="2638686"/>
            <a:ext cx="576000" cy="576000"/>
          </a:xfrm>
          <a:prstGeom prst="rect">
            <a:avLst/>
          </a:prstGeom>
        </p:spPr>
      </p:pic>
      <p:pic>
        <p:nvPicPr>
          <p:cNvPr id="14" name="Image 13" descr="parking.png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072066" y="2638686"/>
            <a:ext cx="540000" cy="540000"/>
          </a:xfrm>
          <a:prstGeom prst="rect">
            <a:avLst/>
          </a:prstGeom>
        </p:spPr>
      </p:pic>
      <p:pic>
        <p:nvPicPr>
          <p:cNvPr id="15" name="Image 14" descr="desactive.png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86578" y="2630256"/>
            <a:ext cx="504000" cy="504000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6322199" y="3685950"/>
            <a:ext cx="146451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Favoriser 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un meilleur</a:t>
            </a:r>
          </a:p>
          <a:p>
            <a:r>
              <a:rPr lang="fr-FR" sz="1400" dirty="0">
                <a:latin typeface="Arial" pitchFamily="34" charset="0"/>
                <a:cs typeface="Arial" pitchFamily="34" charset="0"/>
              </a:rPr>
              <a:t>partage de l’espace</a:t>
            </a:r>
          </a:p>
          <a:p>
            <a:r>
              <a:rPr lang="fr-FR" sz="1400" dirty="0">
                <a:latin typeface="Arial" pitchFamily="34" charset="0"/>
                <a:cs typeface="Arial" pitchFamily="34" charset="0"/>
              </a:rPr>
              <a:t>public, plus inclusif pour</a:t>
            </a:r>
          </a:p>
          <a:p>
            <a:r>
              <a:rPr lang="fr-FR" sz="1400" dirty="0">
                <a:latin typeface="Arial" pitchFamily="34" charset="0"/>
                <a:cs typeface="Arial" pitchFamily="34" charset="0"/>
              </a:rPr>
              <a:t>toutes et tous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142976" y="3685950"/>
            <a:ext cx="14287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Améliorer les conditions de circulation, et la cohabitation entre les </a:t>
            </a:r>
            <a:r>
              <a:rPr lang="fr-FR" sz="1400" dirty="0" err="1" smtClean="0">
                <a:latin typeface="Arial" pitchFamily="34" charset="0"/>
                <a:cs typeface="Arial" pitchFamily="34" charset="0"/>
              </a:rPr>
              <a:t>usagers.ères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de la route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928926" y="3687079"/>
            <a:ext cx="1428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Encourager les</a:t>
            </a:r>
          </a:p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mobilités douces et</a:t>
            </a:r>
          </a:p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l’utilisation des</a:t>
            </a:r>
          </a:p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transports en commun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572000" y="3687079"/>
            <a:ext cx="15716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Optimiser le stationnement et adapter la place des véhicules selon les secteurs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riangle rectangle 29"/>
          <p:cNvSpPr/>
          <p:nvPr/>
        </p:nvSpPr>
        <p:spPr>
          <a:xfrm flipH="1" flipV="1">
            <a:off x="0" y="1285860"/>
            <a:ext cx="9144000" cy="285752"/>
          </a:xfrm>
          <a:prstGeom prst="rt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Connecteur droit 77"/>
          <p:cNvCxnSpPr/>
          <p:nvPr/>
        </p:nvCxnSpPr>
        <p:spPr>
          <a:xfrm rot="5400000">
            <a:off x="7180280" y="3679033"/>
            <a:ext cx="642944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rot="5400000">
            <a:off x="6434591" y="4566837"/>
            <a:ext cx="1277129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 rot="5400000">
            <a:off x="6077370" y="3285137"/>
            <a:ext cx="1277129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rot="5400000">
            <a:off x="5577302" y="4281086"/>
            <a:ext cx="848503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rot="5400000">
            <a:off x="4929190" y="2786058"/>
            <a:ext cx="2143934" cy="79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rot="5400000">
            <a:off x="4577171" y="3424623"/>
            <a:ext cx="848503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rot="5400000">
            <a:off x="3751257" y="4249743"/>
            <a:ext cx="785818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rot="5400000">
            <a:off x="1715274" y="4142586"/>
            <a:ext cx="571504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rot="5400000">
            <a:off x="3929058" y="3143248"/>
            <a:ext cx="1715306" cy="79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5400000">
            <a:off x="4429918" y="4928404"/>
            <a:ext cx="2143140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5400000">
            <a:off x="2251059" y="4893479"/>
            <a:ext cx="1928826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rot="5400000">
            <a:off x="2749934" y="2893612"/>
            <a:ext cx="1929620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rot="5400000">
            <a:off x="179357" y="4321181"/>
            <a:ext cx="785818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1858150" y="3357562"/>
            <a:ext cx="1285884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5400000">
            <a:off x="1072332" y="4714090"/>
            <a:ext cx="1428760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5400000">
            <a:off x="-428660" y="3143248"/>
            <a:ext cx="1428760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28794" y="3783942"/>
            <a:ext cx="1800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914744" y="3783942"/>
            <a:ext cx="1800000" cy="28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700694" y="3783942"/>
            <a:ext cx="1800000" cy="28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5486644" y="3783942"/>
            <a:ext cx="1800000" cy="28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7272594" y="3783942"/>
            <a:ext cx="1800000" cy="288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785786" y="3262970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2021</a:t>
            </a:r>
            <a:endParaRPr lang="fr-FR" sz="2800" b="1" dirty="0">
              <a:solidFill>
                <a:schemeClr val="accent4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143240" y="4071942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fr-FR" sz="2800" b="1" dirty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643570" y="3286124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2023</a:t>
            </a:r>
            <a:endParaRPr lang="fr-FR" sz="28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572396" y="4071942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2024</a:t>
            </a:r>
            <a:endParaRPr lang="fr-FR" sz="28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85720" y="2214554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Lancement de la démarche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785918" y="5214950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Lancement de la phase</a:t>
            </a:r>
          </a:p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diagnostic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500298" y="257174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Enquête </a:t>
            </a:r>
          </a:p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en ligne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71472" y="4572008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sz="1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COPIL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714744" y="1785926"/>
            <a:ext cx="1571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Ateliers en Conseil de quartiers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215472" y="564357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Atelier </a:t>
            </a:r>
          </a:p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jeunes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500694" y="576330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Atelier </a:t>
            </a:r>
          </a:p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habitants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4787108" y="2143116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Diagnostic </a:t>
            </a:r>
          </a:p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en marchant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2000232" y="4295009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r-FR" sz="1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COPIL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4143372" y="4429132"/>
            <a:ext cx="15716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Entretiens</a:t>
            </a:r>
          </a:p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professionnels  Région, EPT, Département, RATP</a:t>
            </a:r>
          </a:p>
          <a:p>
            <a:endParaRPr lang="fr-FR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001422" y="2857496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fr-FR" sz="1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COPIL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6001554" y="1500174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Lancement de la phase plan d’actions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6000760" y="450057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Constitution du plan d’actions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715934" y="2500306"/>
            <a:ext cx="1071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Présentation du plan d’actions en réunion publique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7072330" y="5006000"/>
            <a:ext cx="1571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Lancement de la consultation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0" name="Connecteur droit 69"/>
          <p:cNvCxnSpPr>
            <a:stCxn id="72" idx="2"/>
          </p:cNvCxnSpPr>
          <p:nvPr/>
        </p:nvCxnSpPr>
        <p:spPr>
          <a:xfrm rot="5400000">
            <a:off x="7699259" y="3119274"/>
            <a:ext cx="1602077" cy="1586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7929586" y="185736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Présentation BM</a:t>
            </a:r>
            <a:endParaRPr lang="fr-FR" sz="1200" b="1" dirty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428596" y="428604"/>
            <a:ext cx="7358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UNE DÉMARCHE CO-CONSTRUITE ET DE LONG TERME</a:t>
            </a:r>
            <a:endParaRPr lang="fr-FR" sz="16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riangle rectangle 74"/>
          <p:cNvSpPr/>
          <p:nvPr/>
        </p:nvSpPr>
        <p:spPr>
          <a:xfrm flipH="1" flipV="1">
            <a:off x="0" y="1071546"/>
            <a:ext cx="9144000" cy="214314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7501751" y="321468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Analyse consultation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2858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85720" y="285728"/>
            <a:ext cx="7358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MODALITÉS DE LA CONSULTATION</a:t>
            </a:r>
            <a:endParaRPr lang="fr-FR" sz="16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riangle rectangle 6"/>
          <p:cNvSpPr/>
          <p:nvPr/>
        </p:nvSpPr>
        <p:spPr>
          <a:xfrm flipH="1" flipV="1">
            <a:off x="0" y="1285860"/>
            <a:ext cx="9144000" cy="285752"/>
          </a:xfrm>
          <a:prstGeom prst="rt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98450" y="666754"/>
            <a:ext cx="8345516" cy="619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 l'issue de la phase de diagnostic, un plan d'actions spécifique a été présenté lors d'une réunion publique le 18 décembre 2023, préfigurant le lancement d'une vaste consultation. 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 rot="5400000">
            <a:off x="2929720" y="3653760"/>
            <a:ext cx="2880000" cy="1588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10800000">
            <a:off x="2929720" y="3569493"/>
            <a:ext cx="2880000" cy="1588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 descr="megapho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4572008"/>
            <a:ext cx="432000" cy="432000"/>
          </a:xfrm>
          <a:prstGeom prst="rect">
            <a:avLst/>
          </a:prstGeom>
        </p:spPr>
      </p:pic>
      <p:pic>
        <p:nvPicPr>
          <p:cNvPr id="13" name="Image 12" descr="publ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4643446"/>
            <a:ext cx="432000" cy="432000"/>
          </a:xfrm>
          <a:prstGeom prst="rect">
            <a:avLst/>
          </a:prstGeom>
        </p:spPr>
      </p:pic>
      <p:pic>
        <p:nvPicPr>
          <p:cNvPr id="14" name="Image 13" descr="site-interne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0694" y="2214554"/>
            <a:ext cx="432000" cy="432000"/>
          </a:xfrm>
          <a:prstGeom prst="rect">
            <a:avLst/>
          </a:prstGeom>
        </p:spPr>
      </p:pic>
      <p:pic>
        <p:nvPicPr>
          <p:cNvPr id="15" name="Image 14" descr="ecri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488" y="2247182"/>
            <a:ext cx="396000" cy="39600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1928794" y="2714620"/>
            <a:ext cx="228601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00" dirty="0" smtClean="0">
                <a:latin typeface="Arial" pitchFamily="34" charset="0"/>
                <a:cs typeface="Arial" pitchFamily="34" charset="0"/>
              </a:rPr>
              <a:t>La consultation s’est tenue du 23 janvier au 26 février inclus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500562" y="2714620"/>
            <a:ext cx="41434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fr-FR" sz="1500" dirty="0">
                <a:latin typeface="Arial" pitchFamily="34" charset="0"/>
                <a:cs typeface="Arial" pitchFamily="34" charset="0"/>
              </a:rPr>
              <a:t>registre de consultation 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mis </a:t>
            </a:r>
            <a:r>
              <a:rPr lang="fr-FR" sz="1500" dirty="0">
                <a:latin typeface="Arial" pitchFamily="34" charset="0"/>
                <a:cs typeface="Arial" pitchFamily="34" charset="0"/>
              </a:rPr>
              <a:t>à disposition du public à 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l’accueil, et en version </a:t>
            </a:r>
            <a:r>
              <a:rPr lang="fr-FR" sz="1500" dirty="0">
                <a:latin typeface="Arial" pitchFamily="34" charset="0"/>
                <a:cs typeface="Arial" pitchFamily="34" charset="0"/>
              </a:rPr>
              <a:t>dématérialisée sur le site Internet de la Ville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214414" y="3714752"/>
            <a:ext cx="3000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00" dirty="0">
                <a:latin typeface="Arial" pitchFamily="34" charset="0"/>
                <a:cs typeface="Arial" pitchFamily="34" charset="0"/>
              </a:rPr>
              <a:t>Une communication spécifique virtuelle et affichée a également été prévue pour accompagner le dispositif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500562" y="3714752"/>
            <a:ext cx="3000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Arial" pitchFamily="34" charset="0"/>
                <a:cs typeface="Arial" pitchFamily="34" charset="0"/>
              </a:rPr>
              <a:t>La consultation est publique et l’ensemble des avis et remarques seront publiés anonymement sur le site Internet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28596" y="285728"/>
            <a:ext cx="7358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ANALYSE DE LA CONSULTATION</a:t>
            </a:r>
            <a:endParaRPr lang="fr-FR" sz="16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riangle rectangle 5"/>
          <p:cNvSpPr/>
          <p:nvPr/>
        </p:nvSpPr>
        <p:spPr>
          <a:xfrm flipH="1" flipV="1">
            <a:off x="0" y="1071546"/>
            <a:ext cx="9144000" cy="214314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71480"/>
            <a:ext cx="914400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La population</a:t>
            </a:r>
            <a:r>
              <a:rPr kumimoji="0" lang="fr-FR" sz="15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a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été </a:t>
            </a:r>
            <a:r>
              <a:rPr kumimoji="0" lang="fr-FR" sz="1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invitée</a:t>
            </a:r>
            <a:r>
              <a:rPr kumimoji="0" lang="fr-FR" sz="15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fr-FR" sz="15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à se prononcer et à faire des propositions sur les six axes de travail retenus dans le plan d’actions : </a:t>
            </a:r>
            <a:endParaRPr kumimoji="0" lang="fr-FR" sz="1500" b="0" i="0" u="none" strike="noStrike" cap="none" normalizeH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800" b="0" i="0" u="none" strike="noStrike" cap="none" normalizeH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Affermir </a:t>
            </a:r>
            <a:r>
              <a:rPr lang="fr-FR" sz="1500" dirty="0">
                <a:latin typeface="Arial" pitchFamily="34" charset="0"/>
                <a:cs typeface="Arial" pitchFamily="34" charset="0"/>
              </a:rPr>
              <a:t>la place de la marche et l’accessibilité </a:t>
            </a:r>
          </a:p>
          <a:p>
            <a:pPr lvl="1">
              <a:buFont typeface="Arial" pitchFamily="34" charset="0"/>
              <a:buChar char="•"/>
            </a:pPr>
            <a:r>
              <a:rPr lang="fr-FR" sz="1500" dirty="0" smtClean="0">
                <a:latin typeface="Arial" pitchFamily="34" charset="0"/>
                <a:cs typeface="Arial" pitchFamily="34" charset="0"/>
              </a:rPr>
              <a:t> Développer </a:t>
            </a:r>
            <a:r>
              <a:rPr lang="fr-FR" sz="1500" dirty="0">
                <a:latin typeface="Arial" pitchFamily="34" charset="0"/>
                <a:cs typeface="Arial" pitchFamily="34" charset="0"/>
              </a:rPr>
              <a:t>la pratique du vélo </a:t>
            </a:r>
          </a:p>
          <a:p>
            <a:pPr lvl="1">
              <a:buFont typeface="Arial" pitchFamily="34" charset="0"/>
              <a:buChar char="•"/>
            </a:pPr>
            <a:r>
              <a:rPr lang="fr-FR" sz="1500" dirty="0" smtClean="0">
                <a:latin typeface="Arial" pitchFamily="34" charset="0"/>
                <a:cs typeface="Arial" pitchFamily="34" charset="0"/>
              </a:rPr>
              <a:t> Garantir </a:t>
            </a:r>
            <a:r>
              <a:rPr lang="fr-FR" sz="1500" dirty="0">
                <a:latin typeface="Arial" pitchFamily="34" charset="0"/>
                <a:cs typeface="Arial" pitchFamily="34" charset="0"/>
              </a:rPr>
              <a:t>l'accessibilité aux transports collectifs </a:t>
            </a:r>
          </a:p>
          <a:p>
            <a:pPr lvl="1">
              <a:buFont typeface="Arial" pitchFamily="34" charset="0"/>
              <a:buChar char="•"/>
            </a:pPr>
            <a:r>
              <a:rPr lang="fr-FR" sz="1500" dirty="0" smtClean="0">
                <a:latin typeface="Arial" pitchFamily="34" charset="0"/>
                <a:cs typeface="Arial" pitchFamily="34" charset="0"/>
              </a:rPr>
              <a:t> Apaiser </a:t>
            </a:r>
            <a:r>
              <a:rPr lang="fr-FR" sz="1500" dirty="0">
                <a:latin typeface="Arial" pitchFamily="34" charset="0"/>
                <a:cs typeface="Arial" pitchFamily="34" charset="0"/>
              </a:rPr>
              <a:t>et sécuriser le réseau routier pour assurer un meilleur partage de l’espace public </a:t>
            </a:r>
          </a:p>
          <a:p>
            <a:pPr lvl="1">
              <a:buFont typeface="Arial" pitchFamily="34" charset="0"/>
              <a:buChar char="•"/>
            </a:pPr>
            <a:r>
              <a:rPr lang="fr-FR" sz="1500" dirty="0" smtClean="0">
                <a:latin typeface="Arial" pitchFamily="34" charset="0"/>
                <a:cs typeface="Arial" pitchFamily="34" charset="0"/>
              </a:rPr>
              <a:t> Maîtriser </a:t>
            </a:r>
            <a:r>
              <a:rPr lang="fr-FR" sz="1500" dirty="0">
                <a:latin typeface="Arial" pitchFamily="34" charset="0"/>
                <a:cs typeface="Arial" pitchFamily="34" charset="0"/>
              </a:rPr>
              <a:t>et gérer le stationnement pour une utilisation rationnelle de l'automobile </a:t>
            </a:r>
          </a:p>
          <a:p>
            <a:pPr lvl="1">
              <a:buFont typeface="Arial" pitchFamily="34" charset="0"/>
              <a:buChar char="•"/>
            </a:pPr>
            <a:r>
              <a:rPr lang="fr-FR" sz="1500" dirty="0" smtClean="0">
                <a:latin typeface="Arial" pitchFamily="34" charset="0"/>
                <a:cs typeface="Arial" pitchFamily="34" charset="0"/>
              </a:rPr>
              <a:t> Communiquer</a:t>
            </a:r>
            <a:r>
              <a:rPr lang="fr-FR" sz="1500" dirty="0">
                <a:latin typeface="Arial" pitchFamily="34" charset="0"/>
                <a:cs typeface="Arial" pitchFamily="34" charset="0"/>
              </a:rPr>
              <a:t>, sensibiliser pour encourager aux alternatives à l'usage individuel de l'automobile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420672" y="3571876"/>
            <a:ext cx="17748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 rot="16200000">
            <a:off x="7179949" y="5822667"/>
            <a:ext cx="16552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Concernent le secteur Einstein / Fleming</a:t>
            </a:r>
            <a:endParaRPr lang="fr-FR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8167" y="4000528"/>
            <a:ext cx="720000" cy="285749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 rot="16200000">
            <a:off x="-908945" y="5480913"/>
            <a:ext cx="25003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Concernent le secteur Yvon / Fleurs</a:t>
            </a:r>
            <a:endParaRPr lang="fr-FR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72757" y="4572032"/>
            <a:ext cx="720000" cy="228599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 rot="16200000">
            <a:off x="422012" y="5507278"/>
            <a:ext cx="22859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Concernent la circulation et le stationnement</a:t>
            </a:r>
            <a:endParaRPr lang="fr-FR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064078" y="4643468"/>
            <a:ext cx="720000" cy="221455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 rot="16200000">
            <a:off x="1756744" y="5542997"/>
            <a:ext cx="221455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Concernent les piétons, l’espace public et la ville 30</a:t>
            </a:r>
            <a:endParaRPr lang="fr-FR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357655" y="4714906"/>
            <a:ext cx="720000" cy="214311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 rot="16200000">
            <a:off x="3078347" y="5578716"/>
            <a:ext cx="21431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Concernent le vélo &amp; les aménagements cyclables</a:t>
            </a:r>
            <a:endParaRPr lang="fr-FR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643539" y="5214973"/>
            <a:ext cx="720000" cy="16430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 rot="16200000">
            <a:off x="4614265" y="5828749"/>
            <a:ext cx="16430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Concernent le secteur </a:t>
            </a:r>
            <a:r>
              <a:rPr lang="fr-FR" sz="10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Bergonié</a:t>
            </a:r>
            <a:endParaRPr lang="fr-FR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929422" y="5572164"/>
            <a:ext cx="720000" cy="12858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 rot="16200000">
            <a:off x="5792991" y="5721592"/>
            <a:ext cx="18573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Concernent les transports en commu</a:t>
            </a:r>
            <a:r>
              <a:rPr lang="fr-FR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endParaRPr lang="fr-FR" sz="105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215306" y="6643734"/>
            <a:ext cx="720000" cy="21429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 rot="16200000">
            <a:off x="5712" y="3340209"/>
            <a:ext cx="1631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28%</a:t>
            </a:r>
            <a:endParaRPr lang="fr-FR" sz="28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 rot="16200000">
            <a:off x="1583181" y="3917489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18%</a:t>
            </a:r>
            <a:endParaRPr lang="fr-FR" sz="28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 rot="16200000">
            <a:off x="2810757" y="3846051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kern="0" spc="-1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17,5%</a:t>
            </a:r>
            <a:endParaRPr lang="fr-FR" sz="2800" b="1" kern="0" spc="-1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 rot="16200000">
            <a:off x="4168079" y="4060365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17%</a:t>
            </a:r>
            <a:endParaRPr lang="fr-FR" sz="28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 rot="16200000">
            <a:off x="5453963" y="4560431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10%</a:t>
            </a:r>
            <a:endParaRPr lang="fr-FR" sz="2800" b="1" dirty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 rot="16200000">
            <a:off x="6739815" y="4846182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7,5%</a:t>
            </a:r>
            <a:endParaRPr lang="fr-FR" sz="2800" b="1" dirty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 rot="16200000">
            <a:off x="8025699" y="5917752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1,7%</a:t>
            </a:r>
            <a:endParaRPr lang="fr-FR" sz="2800" b="1" dirty="0">
              <a:solidFill>
                <a:schemeClr val="accent4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429356" y="3071810"/>
            <a:ext cx="271464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76 </a:t>
            </a:r>
          </a:p>
          <a:p>
            <a:pPr algn="ctr"/>
            <a:r>
              <a:rPr lang="fr-F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avis rendus</a:t>
            </a:r>
          </a:p>
          <a:p>
            <a:pPr algn="ctr"/>
            <a:endParaRPr lang="fr-FR" sz="11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7" name="Image 56" descr="home_13317809.png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67538" y="6357958"/>
            <a:ext cx="504000" cy="504000"/>
          </a:xfrm>
          <a:prstGeom prst="rect">
            <a:avLst/>
          </a:prstGeom>
        </p:spPr>
      </p:pic>
      <p:pic>
        <p:nvPicPr>
          <p:cNvPr id="58" name="Image 57" descr="velo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29124" y="6357958"/>
            <a:ext cx="576000" cy="500042"/>
          </a:xfrm>
          <a:prstGeom prst="rect">
            <a:avLst/>
          </a:prstGeom>
        </p:spPr>
      </p:pic>
      <p:pic>
        <p:nvPicPr>
          <p:cNvPr id="59" name="Image 58" descr="train.png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00892" y="6318000"/>
            <a:ext cx="540000" cy="540000"/>
          </a:xfrm>
          <a:prstGeom prst="rect">
            <a:avLst/>
          </a:prstGeom>
        </p:spPr>
      </p:pic>
      <p:pic>
        <p:nvPicPr>
          <p:cNvPr id="60" name="Image 59" descr="home_13317809.png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82512" y="6357958"/>
            <a:ext cx="432562" cy="504000"/>
          </a:xfrm>
          <a:prstGeom prst="rect">
            <a:avLst/>
          </a:prstGeom>
        </p:spPr>
      </p:pic>
      <p:pic>
        <p:nvPicPr>
          <p:cNvPr id="61" name="Image 60" descr="home_13317809.png"/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429652" y="6643710"/>
            <a:ext cx="214314" cy="214290"/>
          </a:xfrm>
          <a:prstGeom prst="rect">
            <a:avLst/>
          </a:prstGeom>
        </p:spPr>
      </p:pic>
      <p:pic>
        <p:nvPicPr>
          <p:cNvPr id="62" name="Image 61" descr="desactive.png"/>
          <p:cNvPicPr>
            <a:picLocks noChangeAspect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43240" y="6354000"/>
            <a:ext cx="504000" cy="504000"/>
          </a:xfrm>
          <a:prstGeom prst="rect">
            <a:avLst/>
          </a:prstGeom>
        </p:spPr>
      </p:pic>
      <p:pic>
        <p:nvPicPr>
          <p:cNvPr id="63" name="Image 62" descr="parking.png"/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28794" y="6429372"/>
            <a:ext cx="428628" cy="4286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2858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85720" y="428604"/>
            <a:ext cx="7358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CHIFFRES CLES</a:t>
            </a:r>
            <a:endParaRPr lang="fr-FR" sz="16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riangle rectangle 6"/>
          <p:cNvSpPr/>
          <p:nvPr/>
        </p:nvSpPr>
        <p:spPr>
          <a:xfrm flipH="1" flipV="1">
            <a:off x="0" y="1285860"/>
            <a:ext cx="9144000" cy="285752"/>
          </a:xfrm>
          <a:prstGeom prst="rt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rot="5400000">
            <a:off x="1543094" y="2458172"/>
            <a:ext cx="1354939" cy="12034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>
            <a:off x="785786" y="3141659"/>
            <a:ext cx="2286016" cy="1588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rot="5400000">
            <a:off x="3257606" y="2458172"/>
            <a:ext cx="1354939" cy="12034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10800000">
            <a:off x="3071802" y="3141659"/>
            <a:ext cx="2308496" cy="1588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71472" y="1855775"/>
            <a:ext cx="164307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Arial" pitchFamily="34" charset="0"/>
                <a:cs typeface="Arial" pitchFamily="34" charset="0"/>
              </a:rPr>
              <a:t>72 %</a:t>
            </a:r>
            <a:endParaRPr lang="fr-FR" sz="2600" b="1" dirty="0">
              <a:solidFill>
                <a:srgbClr val="31849B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Arial" pitchFamily="34" charset="0"/>
                <a:cs typeface="Arial" pitchFamily="34" charset="0"/>
              </a:rPr>
              <a:t>D’avis compatibles avec le PMD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rgbClr val="31849B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214546" y="1855775"/>
            <a:ext cx="171451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12 %</a:t>
            </a:r>
            <a:endParaRPr lang="fr-FR" sz="2600" b="1" dirty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D’avis partiellement compatibles avec le PMD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929058" y="1855775"/>
            <a:ext cx="171451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17 %</a:t>
            </a:r>
            <a:endParaRPr lang="fr-FR" sz="2600" b="1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D’avis incompatibles avec le PMD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500430" y="4502952"/>
            <a:ext cx="164307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Arial" pitchFamily="34" charset="0"/>
                <a:cs typeface="Arial" pitchFamily="34" charset="0"/>
              </a:rPr>
              <a:t>55 %</a:t>
            </a:r>
            <a:endParaRPr lang="fr-FR" sz="2600" b="1" dirty="0">
              <a:solidFill>
                <a:srgbClr val="31849B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Arial" pitchFamily="34" charset="0"/>
                <a:cs typeface="Arial" pitchFamily="34" charset="0"/>
              </a:rPr>
              <a:t>Des remarques déjà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Arial" pitchFamily="34" charset="0"/>
                <a:cs typeface="Arial" pitchFamily="34" charset="0"/>
              </a:rPr>
              <a:t>présentes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Arial" pitchFamily="34" charset="0"/>
                <a:cs typeface="Arial" pitchFamily="34" charset="0"/>
              </a:rPr>
              <a:t>dans le PMD, ne nécessitant pas de modifications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rgbClr val="31849B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5143504" y="4502952"/>
            <a:ext cx="171451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25 %</a:t>
            </a:r>
            <a:endParaRPr lang="fr-FR" sz="2600" b="1" dirty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D’avis nécessitant modifications qui</a:t>
            </a:r>
            <a:r>
              <a:rPr kumimoji="0" lang="fr-FR" sz="1200" b="1" i="0" u="none" strike="noStrike" cap="none" normalizeH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seront prises en compte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6858016" y="4502952"/>
            <a:ext cx="171451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20 %</a:t>
            </a:r>
            <a:endParaRPr lang="fr-FR" sz="2600" b="1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De modifications incompatibles</a:t>
            </a:r>
            <a:r>
              <a:rPr kumimoji="0" lang="fr-FR" sz="1200" b="1" i="0" u="none" strike="noStrike" cap="none" normalizeH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avec le PMD et donc non prises en compte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Connecteur droit 21"/>
          <p:cNvCxnSpPr/>
          <p:nvPr/>
        </p:nvCxnSpPr>
        <p:spPr>
          <a:xfrm rot="16200000" flipV="1">
            <a:off x="4472052" y="5174405"/>
            <a:ext cx="1354939" cy="12034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10800000" flipV="1">
            <a:off x="3714744" y="4502952"/>
            <a:ext cx="2286016" cy="1588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16200000" flipV="1">
            <a:off x="6186564" y="5174405"/>
            <a:ext cx="1354939" cy="12034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rot="10800000" flipV="1">
            <a:off x="6000760" y="4502952"/>
            <a:ext cx="2308496" cy="1588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407</Words>
  <Application>Microsoft Office PowerPoint</Application>
  <PresentationFormat>Affichage à l'écran (4:3)</PresentationFormat>
  <Paragraphs>87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clelia.cortesi</dc:creator>
  <cp:lastModifiedBy>clelia.cortesi</cp:lastModifiedBy>
  <cp:revision>20</cp:revision>
  <dcterms:created xsi:type="dcterms:W3CDTF">2024-03-13T13:29:57Z</dcterms:created>
  <dcterms:modified xsi:type="dcterms:W3CDTF">2024-03-14T13:12:54Z</dcterms:modified>
</cp:coreProperties>
</file>