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41" r:id="rId5"/>
    <p:sldMasterId id="2147483700" r:id="rId6"/>
    <p:sldMasterId id="2147483755" r:id="rId7"/>
  </p:sldMasterIdLst>
  <p:notesMasterIdLst>
    <p:notesMasterId r:id="rId28"/>
  </p:notesMasterIdLst>
  <p:handoutMasterIdLst>
    <p:handoutMasterId r:id="rId29"/>
  </p:handoutMasterIdLst>
  <p:sldIdLst>
    <p:sldId id="256" r:id="rId8"/>
    <p:sldId id="824" r:id="rId9"/>
    <p:sldId id="833" r:id="rId10"/>
    <p:sldId id="989" r:id="rId11"/>
    <p:sldId id="990" r:id="rId12"/>
    <p:sldId id="991" r:id="rId13"/>
    <p:sldId id="967" r:id="rId14"/>
    <p:sldId id="968" r:id="rId15"/>
    <p:sldId id="942" r:id="rId16"/>
    <p:sldId id="949" r:id="rId17"/>
    <p:sldId id="995" r:id="rId18"/>
    <p:sldId id="972" r:id="rId19"/>
    <p:sldId id="959" r:id="rId20"/>
    <p:sldId id="275" r:id="rId21"/>
    <p:sldId id="996" r:id="rId22"/>
    <p:sldId id="997" r:id="rId23"/>
    <p:sldId id="973" r:id="rId24"/>
    <p:sldId id="958" r:id="rId25"/>
    <p:sldId id="936" r:id="rId26"/>
    <p:sldId id="778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05209-C77F-9572-2B00-B6F7E9624D2C}" name="TA Jerome" initials="TJ" userId="S::Jerome.TA@groupe-coriance.fr::ebb0650e-173e-4cfd-858f-297cba3f2590" providerId="AD"/>
  <p188:author id="{E5F9441F-BAA0-4E40-21CA-40F5FAEA6296}" name="DAIDJ Lila" initials="DL" userId="S::Lila.DAIDJ@groupe-coriance.fr::343b37e8-9dfe-4e63-a93a-968cd79e1e68" providerId="AD"/>
  <p188:author id="{1D48CE8C-5F2D-8EE8-B8F5-0E1371B62711}" name="NOGUE Laurent" initials="NL" userId="S::laurent.nogue@groupe-coriance.fr::d0355624-738a-436a-be8a-4cd019c79504" providerId="AD"/>
  <p188:author id="{F2C81D8F-4662-1EA5-1F8A-C2221FA663E3}" name="HOLL Colin" initials="HC" userId="S::colin.holl@groupe-coriance.fr::68de6550-3123-4d11-a91f-c09295c53a74" providerId="AD"/>
  <p188:author id="{A6B54DBC-C9C5-EA9F-8B5C-11815CD29CE9}" name="DEPARDON Pierre-Edouard" initials="DPE" userId="S::Pierre-Edouard.DEPARDON@groupe-coriance.fr::20f06334-3107-4341-a662-8501f6f9d696" providerId="AD"/>
  <p188:author id="{E78849D6-E601-19BF-7A2D-EC9A065FC804}" name="DAIDJ Lila" initials="DL" userId="S::lila.daidj@groupe-coriance.fr::343b37e8-9dfe-4e63-a93a-968cd79e1e68" providerId="AD"/>
  <p188:author id="{67B4B8D7-BDF9-A3A1-4A49-23A3A5D3A0D5}" name="BERKANE Ahmed" initials="BA" userId="S::Ahmed.BERKANE@groupe-coriance.fr::bb422ff4-7e91-40c4-aca7-5aca46d6a1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FF"/>
    <a:srgbClr val="009793"/>
    <a:srgbClr val="67B14A"/>
    <a:srgbClr val="F6A800"/>
    <a:srgbClr val="FF3300"/>
    <a:srgbClr val="FF5050"/>
    <a:srgbClr val="45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-2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3E5651D-7B27-49FB-BE96-F4E5723EF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6E8CC1-F05C-4416-8DB5-3BD79112D6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1F87-6634-4A8B-8B1B-B676C0807149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566E09-DC47-451C-8092-6FD787A441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F8D9FB-818E-4DA9-A90A-58DD43EF0A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60FB-6911-4A8A-8F34-F0887D34CE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6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0A548-25AC-45A1-B588-15B5D479567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BD35-61E8-4665-BAA4-43DEF62C9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21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0FA2F-8B38-0A23-C78A-2C8E4ED6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891201-9B64-7281-E3DC-9D94EF25E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0C482BB-A1A7-6424-6E95-31B7726BD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AFA92E-5326-E752-D57E-4A7F2F74B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4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34772-099E-8D07-3C3B-C57B21F2F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8D2673-1ED7-6997-B0FD-505205A7F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1C49CE9-9548-5219-0C88-2250BB270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9B8CEC-BA2B-46EA-E08E-C6C5A7381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34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2ECC9-BA4E-4709-4CB5-EBAC4A29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71A84E4-6675-98BE-7126-BFC2FD5F8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7CB41EF-9BC0-8344-5290-396A65C6F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C7CBED-E8E9-3610-BB85-17616212D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0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52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958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20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89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03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8BD35-61E8-4665-BAA4-43DEF62C9ED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33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F422816-A261-485C-9B66-F6C3841937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77" y="3543300"/>
            <a:ext cx="6343651" cy="824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Cliquez et modifiez le titre 2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05968A5-3A89-4DA2-B7B0-2B66E3469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377" y="2718621"/>
            <a:ext cx="6343651" cy="82468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 1</a:t>
            </a:r>
          </a:p>
        </p:txBody>
      </p:sp>
    </p:spTree>
    <p:extLst>
      <p:ext uri="{BB962C8B-B14F-4D97-AF65-F5344CB8AC3E}">
        <p14:creationId xmlns:p14="http://schemas.microsoft.com/office/powerpoint/2010/main" val="162972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8CE29-F09A-4291-AB6D-3A57F197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7948" y="1662544"/>
            <a:ext cx="6397440" cy="441562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36C9C-13FD-439E-9A77-4C366FF70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62544"/>
            <a:ext cx="3601583" cy="4423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69AB44-C234-4B3F-AEC4-7EEBD6FC0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romanUcPeriod" startAt="2"/>
              <a:defRPr sz="24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40233-9D9F-4AF7-AFC0-55CA104613D9}"/>
              </a:ext>
            </a:extLst>
          </p:cNvPr>
          <p:cNvSpPr/>
          <p:nvPr userDrawn="1"/>
        </p:nvSpPr>
        <p:spPr>
          <a:xfrm>
            <a:off x="0" y="2286000"/>
            <a:ext cx="576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7B81FBB8-FF81-41FA-9FEC-9C6D6FB99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et modifiez le sous-titre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226E26-C24B-4CBF-AB80-1A5D05ABA643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5E98FB20-B8B2-42FB-8D20-E193CC731C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 nom de la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DE6729F-24B0-A1BB-A8A9-F617EE23A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2" y="557215"/>
            <a:ext cx="720727" cy="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7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8CE29-F09A-4291-AB6D-3A57F197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7948" y="1662546"/>
            <a:ext cx="6397440" cy="441562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36C9C-13FD-439E-9A77-4C366FF70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62546"/>
            <a:ext cx="3601583" cy="4423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99692B5-1AF5-4BB1-A63F-5AE37A447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romanUcPeriod" startAt="3"/>
              <a:defRPr sz="2400">
                <a:solidFill>
                  <a:srgbClr val="F6A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A5A56B-1A2D-45FA-8F74-BBD0B0C4FF14}"/>
              </a:ext>
            </a:extLst>
          </p:cNvPr>
          <p:cNvSpPr/>
          <p:nvPr userDrawn="1"/>
        </p:nvSpPr>
        <p:spPr>
          <a:xfrm>
            <a:off x="0" y="4572000"/>
            <a:ext cx="576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0AAA3480-29FB-42D1-B321-C1E538588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6A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et modifiez le sous-titre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98DD3A-CF09-461F-9862-BA2609D3122B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448ED87E-4A12-40D8-9CAC-ADFB527D26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 nom de la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32242FC-1D9B-4BBE-EB98-A4D2A7492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2" y="557215"/>
            <a:ext cx="720727" cy="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811E6-DB4A-475C-9D3A-4C4D551739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657350"/>
            <a:ext cx="5181600" cy="46894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DACE24-E3B5-4B5E-A8C0-44AE41F999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657350"/>
            <a:ext cx="5181600" cy="468947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C6FEFFB-6F9E-455F-85A7-83EE2B48E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97B132DD-896A-4758-B8A3-594D1784D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et modifiez le sous-titre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B8A30C-1B3F-487F-BB6C-40F03716D718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229414D0-3B9E-45BF-BE0A-E96B232ED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8263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2A81B2FC-D662-4877-8EC5-82C8A8FA00D7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8897B4EC-6944-450C-8733-B6CAF617E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 nom de la présentation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285E21-E526-45F4-B7C9-A5FE951964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87282" y="2817421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ACFE2B1F-D5BF-47D0-B11D-4B1B5614D3C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87282" y="3265220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7B14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DEUXIEME NIVEAU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BA449D8B-EB4E-4921-8971-E8EEB55CC03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187281" y="3713019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F6A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Troisième niveau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F191E478-4DE8-47B0-A018-87F1A513E23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187281" y="4160818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Quatrième niveau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AFCAE4C9-E0E1-4E9A-ADFD-D6462188B81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187281" y="1956954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59204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u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1EEFE-2717-4DCD-9FBF-0D4F244E4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92947-12E2-4147-867E-E97C6A7A61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33541"/>
            <a:ext cx="10515600" cy="395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CF120FC-465C-4DB2-A43F-3C40E046BC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et 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35D135-2E49-49D5-86FC-300694557E77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DE26CFD-228F-4CA1-8B05-CD476DD780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4526"/>
            <a:ext cx="9772403" cy="795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1">
                <a:solidFill>
                  <a:srgbClr val="67B14A"/>
                </a:solidFill>
              </a:defRPr>
            </a:lvl1pPr>
          </a:lstStyle>
          <a:p>
            <a:pPr lvl="0"/>
            <a:r>
              <a:rPr lang="fr-FR"/>
              <a:t>Texte en Exergue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9669CBD-40E1-463E-A494-E51F502E9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0910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8CE29-F09A-4291-AB6D-3A57F197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6360" y="1637314"/>
            <a:ext cx="6397440" cy="471170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36C9C-13FD-439E-9A77-4C366FF70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644650"/>
            <a:ext cx="3601583" cy="4711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F97CA05-9670-47A7-B7B1-E9B2DC601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36F545D8-CD84-4812-B791-902799FDA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et modifiez le sous-titre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CA42F2-846B-4221-BBF4-C211EB93F7B5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8C1F0213-CEBF-4E92-847B-5AB8B5F428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21270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811E6-DB4A-475C-9D3A-4C4D551739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657350"/>
            <a:ext cx="5181600" cy="46894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DACE24-E3B5-4B5E-A8C0-44AE41F999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657350"/>
            <a:ext cx="5181600" cy="468947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C6FEFFB-6F9E-455F-85A7-83EE2B48E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97B132DD-896A-4758-B8A3-594D1784D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et modifiez le sous-titre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B8A30C-1B3F-487F-BB6C-40F03716D718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229414D0-3B9E-45BF-BE0A-E96B232ED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694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2A81B2FC-D662-4877-8EC5-82C8A8FA00D7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8897B4EC-6944-450C-8733-B6CAF617E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 nom de la présentation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285E21-E526-45F4-B7C9-A5FE951964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87282" y="2817421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ACFE2B1F-D5BF-47D0-B11D-4B1B5614D3C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87282" y="3265220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7B14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DEUXIEME NIVEAU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BA449D8B-EB4E-4921-8971-E8EEB55CC03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187281" y="3713019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F6A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Troisième niveau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F191E478-4DE8-47B0-A018-87F1A513E23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187281" y="4160818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Quatrième niveau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AFCAE4C9-E0E1-4E9A-ADFD-D6462188B81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187281" y="1956954"/>
            <a:ext cx="3932237" cy="39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28444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F422816-A261-485C-9B66-F6C3841937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7377" y="3543300"/>
            <a:ext cx="6343651" cy="824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67B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Cliquez et modifiez le titre 2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05968A5-3A89-4DA2-B7B0-2B66E3469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377" y="2718621"/>
            <a:ext cx="6343651" cy="82468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 1</a:t>
            </a:r>
          </a:p>
        </p:txBody>
      </p:sp>
    </p:spTree>
    <p:extLst>
      <p:ext uri="{BB962C8B-B14F-4D97-AF65-F5344CB8AC3E}">
        <p14:creationId xmlns:p14="http://schemas.microsoft.com/office/powerpoint/2010/main" val="156091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8CE29-F09A-4291-AB6D-3A57F197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7948" y="1662544"/>
            <a:ext cx="6397440" cy="441562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36C9C-13FD-439E-9A77-4C366FF70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62544"/>
            <a:ext cx="3601583" cy="4423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 texte.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631A890-2FF5-4929-A16E-DD1648BA2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32" y="681037"/>
            <a:ext cx="6827322" cy="36520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romanUcPeriod"/>
              <a:defRPr sz="24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91ACD-8229-4D4F-9DC4-7A82D558749F}"/>
              </a:ext>
            </a:extLst>
          </p:cNvPr>
          <p:cNvSpPr/>
          <p:nvPr userDrawn="1"/>
        </p:nvSpPr>
        <p:spPr>
          <a:xfrm>
            <a:off x="-5" y="0"/>
            <a:ext cx="576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6D853382-98FB-4D8F-8976-1CB6579A2A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97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et modifiez le sous-titre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D2FFEF-61F1-4D9C-AB70-8C35560E5EC2}"/>
              </a:ext>
            </a:extLst>
          </p:cNvPr>
          <p:cNvSpPr txBox="1"/>
          <p:nvPr userDrawn="1"/>
        </p:nvSpPr>
        <p:spPr>
          <a:xfrm>
            <a:off x="10961915" y="6444870"/>
            <a:ext cx="49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81795ED-25F3-48D7-A9EE-DC49ACA1DC42}" type="slidenum">
              <a:rPr lang="fr-FR" sz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34DB58FB-36B8-4FB2-80DC-D39E12FA3B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0547" y="237639"/>
            <a:ext cx="3206337" cy="20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 nom de la présentation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A42E120-F4EE-44D5-6FE4-5F0797252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2" y="557215"/>
            <a:ext cx="720727" cy="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27E0A08-5DA4-4A22-BCB5-5073646390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75" y="5542686"/>
            <a:ext cx="1615440" cy="8958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7A2251-1157-41DA-BEA1-3697A5C4AEAC}"/>
              </a:ext>
            </a:extLst>
          </p:cNvPr>
          <p:cNvSpPr/>
          <p:nvPr userDrawn="1"/>
        </p:nvSpPr>
        <p:spPr>
          <a:xfrm>
            <a:off x="0" y="0"/>
            <a:ext cx="360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8FDAC-282B-4C0D-B01F-BEDC791CC5ED}"/>
              </a:ext>
            </a:extLst>
          </p:cNvPr>
          <p:cNvSpPr/>
          <p:nvPr userDrawn="1"/>
        </p:nvSpPr>
        <p:spPr>
          <a:xfrm>
            <a:off x="0" y="2286000"/>
            <a:ext cx="360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DC36A-8FCD-4BB9-AB9B-5BA3D68D9EF9}"/>
              </a:ext>
            </a:extLst>
          </p:cNvPr>
          <p:cNvSpPr/>
          <p:nvPr userDrawn="1"/>
        </p:nvSpPr>
        <p:spPr>
          <a:xfrm>
            <a:off x="0" y="4572000"/>
            <a:ext cx="360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10EFA2-1F47-7B99-6892-F12C6ABF53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4" y="1143000"/>
            <a:ext cx="4762500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3289A3-E843-4D2A-B5C6-39F7C9A7AA1B}"/>
              </a:ext>
            </a:extLst>
          </p:cNvPr>
          <p:cNvSpPr/>
          <p:nvPr userDrawn="1"/>
        </p:nvSpPr>
        <p:spPr>
          <a:xfrm>
            <a:off x="0" y="0"/>
            <a:ext cx="360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633AC6-E865-4985-ACF3-0EF4E9971EC0}"/>
              </a:ext>
            </a:extLst>
          </p:cNvPr>
          <p:cNvSpPr/>
          <p:nvPr userDrawn="1"/>
        </p:nvSpPr>
        <p:spPr>
          <a:xfrm>
            <a:off x="0" y="2286000"/>
            <a:ext cx="360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26527-021D-481A-AD71-DE6D40EF45C7}"/>
              </a:ext>
            </a:extLst>
          </p:cNvPr>
          <p:cNvSpPr/>
          <p:nvPr userDrawn="1"/>
        </p:nvSpPr>
        <p:spPr>
          <a:xfrm>
            <a:off x="0" y="4572000"/>
            <a:ext cx="360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0F7033-2DE4-B170-BDA2-98DAD109D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4" y="1143000"/>
            <a:ext cx="4762500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17BADA-A2CB-49B5-B0F8-9DCEF9DDB3D5}"/>
              </a:ext>
            </a:extLst>
          </p:cNvPr>
          <p:cNvSpPr/>
          <p:nvPr userDrawn="1"/>
        </p:nvSpPr>
        <p:spPr>
          <a:xfrm>
            <a:off x="-3" y="0"/>
            <a:ext cx="360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0BFA68-9A7A-4E29-88B5-93FA80C7CB98}"/>
              </a:ext>
            </a:extLst>
          </p:cNvPr>
          <p:cNvSpPr/>
          <p:nvPr userDrawn="1"/>
        </p:nvSpPr>
        <p:spPr>
          <a:xfrm>
            <a:off x="0" y="2286000"/>
            <a:ext cx="360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199DC-9EF2-42D9-A509-82BB35F7EF86}"/>
              </a:ext>
            </a:extLst>
          </p:cNvPr>
          <p:cNvSpPr/>
          <p:nvPr userDrawn="1"/>
        </p:nvSpPr>
        <p:spPr>
          <a:xfrm>
            <a:off x="0" y="4572000"/>
            <a:ext cx="360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D043F0-163B-996F-2DF4-95B6AEFCB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2" y="557215"/>
            <a:ext cx="720727" cy="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57" r:id="rId4"/>
    <p:sldLayoutId id="2147483759" r:id="rId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17BADA-A2CB-49B5-B0F8-9DCEF9DDB3D5}"/>
              </a:ext>
            </a:extLst>
          </p:cNvPr>
          <p:cNvSpPr/>
          <p:nvPr userDrawn="1"/>
        </p:nvSpPr>
        <p:spPr>
          <a:xfrm>
            <a:off x="-3" y="0"/>
            <a:ext cx="360000" cy="2286000"/>
          </a:xfrm>
          <a:prstGeom prst="rect">
            <a:avLst/>
          </a:prstGeom>
          <a:solidFill>
            <a:srgbClr val="009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0BFA68-9A7A-4E29-88B5-93FA80C7CB98}"/>
              </a:ext>
            </a:extLst>
          </p:cNvPr>
          <p:cNvSpPr/>
          <p:nvPr userDrawn="1"/>
        </p:nvSpPr>
        <p:spPr>
          <a:xfrm>
            <a:off x="0" y="2286000"/>
            <a:ext cx="360000" cy="2286000"/>
          </a:xfrm>
          <a:prstGeom prst="rect">
            <a:avLst/>
          </a:prstGeom>
          <a:solidFill>
            <a:srgbClr val="67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199DC-9EF2-42D9-A509-82BB35F7EF86}"/>
              </a:ext>
            </a:extLst>
          </p:cNvPr>
          <p:cNvSpPr/>
          <p:nvPr userDrawn="1"/>
        </p:nvSpPr>
        <p:spPr>
          <a:xfrm>
            <a:off x="0" y="4572000"/>
            <a:ext cx="360000" cy="2286000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46693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8" r:id="rId2"/>
    <p:sldLayoutId id="2147483712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qE67xiqF92Q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EAE3A1F-6C76-4599-8203-C7B1A7309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5585" y="3235064"/>
            <a:ext cx="5869215" cy="1460079"/>
          </a:xfrm>
        </p:spPr>
        <p:txBody>
          <a:bodyPr lIns="91440" tIns="45720" rIns="91440" bIns="45720" anchor="t"/>
          <a:lstStyle/>
          <a:p>
            <a:pPr algn="just"/>
            <a:r>
              <a:rPr lang="en-US" dirty="0" err="1"/>
              <a:t>Projet</a:t>
            </a:r>
            <a:r>
              <a:rPr lang="en-US" dirty="0"/>
              <a:t> de </a:t>
            </a:r>
            <a:r>
              <a:rPr lang="en-US" dirty="0" err="1"/>
              <a:t>développement</a:t>
            </a:r>
            <a:r>
              <a:rPr lang="en-US" dirty="0"/>
              <a:t> </a:t>
            </a:r>
            <a:r>
              <a:rPr lang="en-US" dirty="0" err="1"/>
              <a:t>réseau</a:t>
            </a:r>
            <a:r>
              <a:rPr lang="en-US" dirty="0"/>
              <a:t> de </a:t>
            </a:r>
            <a:r>
              <a:rPr lang="en-US" dirty="0" err="1"/>
              <a:t>chaleur</a:t>
            </a:r>
            <a:r>
              <a:rPr lang="en-US" dirty="0"/>
              <a:t> et creation d’un nouveau doublet </a:t>
            </a:r>
            <a:r>
              <a:rPr lang="en-US" dirty="0" err="1"/>
              <a:t>géothermique</a:t>
            </a:r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04A4FE-090C-4B6F-8204-3A718783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851" y="1734780"/>
            <a:ext cx="6788149" cy="824683"/>
          </a:xfrm>
        </p:spPr>
        <p:txBody>
          <a:bodyPr lIns="91440" tIns="45720" rIns="91440" bIns="45720" anchor="t"/>
          <a:lstStyle/>
          <a:p>
            <a:pPr algn="ctr"/>
            <a:r>
              <a:rPr lang="fr-FR" dirty="0">
                <a:latin typeface="Arial"/>
                <a:cs typeface="Arial"/>
              </a:rPr>
              <a:t>Comité des abonnés et des usagers </a:t>
            </a:r>
            <a:br>
              <a:rPr lang="fr-FR" dirty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–</a:t>
            </a:r>
            <a:br>
              <a:rPr lang="fr-FR" dirty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6 mars 2024</a:t>
            </a:r>
            <a:endParaRPr lang="fr-FR" dirty="0"/>
          </a:p>
        </p:txBody>
      </p:sp>
      <p:pic>
        <p:nvPicPr>
          <p:cNvPr id="7" name="Image 6" descr="Une image contenant texte, Police, conception&#10;&#10;Description générée automatiquement">
            <a:extLst>
              <a:ext uri="{FF2B5EF4-FFF2-40B4-BE49-F238E27FC236}">
                <a16:creationId xmlns:a16="http://schemas.microsoft.com/office/drawing/2014/main" id="{7CA6F254-E074-DA5F-4DFE-1E1A7BF2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14" y="5212325"/>
            <a:ext cx="2063765" cy="14600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4CB1C9-C464-EA71-1089-EE2FDD59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31" y="5766522"/>
            <a:ext cx="1691083" cy="9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5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AB934D-3FA9-4FAF-ABB0-B6A751E1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9266942" cy="365207"/>
          </a:xfrm>
        </p:spPr>
        <p:txBody>
          <a:bodyPr/>
          <a:lstStyle/>
          <a:p>
            <a:r>
              <a:rPr lang="fr-FR" dirty="0"/>
              <a:t>Plan de circulation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D15928-D735-6FE0-5D17-CA9F7C21D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86" y="1132023"/>
            <a:ext cx="7363000" cy="5621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A5414-909A-3C3D-4A2E-8EA2CDC62D69}"/>
              </a:ext>
            </a:extLst>
          </p:cNvPr>
          <p:cNvSpPr/>
          <p:nvPr/>
        </p:nvSpPr>
        <p:spPr>
          <a:xfrm>
            <a:off x="5867934" y="1696720"/>
            <a:ext cx="746226" cy="41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Carrefour de la déportation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85F058-8E69-B58C-EF3A-87608719D6F3}"/>
              </a:ext>
            </a:extLst>
          </p:cNvPr>
          <p:cNvSpPr/>
          <p:nvPr/>
        </p:nvSpPr>
        <p:spPr>
          <a:xfrm>
            <a:off x="3199311" y="5238750"/>
            <a:ext cx="2369537" cy="487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193F7-AE04-7D5A-F79E-CE394FA790CC}"/>
              </a:ext>
            </a:extLst>
          </p:cNvPr>
          <p:cNvSpPr/>
          <p:nvPr/>
        </p:nvSpPr>
        <p:spPr>
          <a:xfrm>
            <a:off x="6959005" y="5876925"/>
            <a:ext cx="2737344" cy="461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98BBF5D-C702-77FE-C91B-86B7952B3520}"/>
              </a:ext>
            </a:extLst>
          </p:cNvPr>
          <p:cNvSpPr txBox="1"/>
          <p:nvPr/>
        </p:nvSpPr>
        <p:spPr>
          <a:xfrm>
            <a:off x="745067" y="3300038"/>
            <a:ext cx="1430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FF"/>
                </a:solidFill>
              </a:rPr>
              <a:t>Option n°1 retenue</a:t>
            </a:r>
          </a:p>
        </p:txBody>
      </p:sp>
    </p:spTree>
    <p:extLst>
      <p:ext uri="{BB962C8B-B14F-4D97-AF65-F5344CB8AC3E}">
        <p14:creationId xmlns:p14="http://schemas.microsoft.com/office/powerpoint/2010/main" val="189224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25A96-A355-E768-06F3-1C07753C9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102D604-9CF6-C8C8-3A08-C76A1111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Développement du réseau de chaleur </a:t>
            </a:r>
          </a:p>
        </p:txBody>
      </p:sp>
      <p:pic>
        <p:nvPicPr>
          <p:cNvPr id="2" name="Image 1" descr="Une image contenant texte, Police, conception&#10;&#10;Description générée automatiquement">
            <a:extLst>
              <a:ext uri="{FF2B5EF4-FFF2-40B4-BE49-F238E27FC236}">
                <a16:creationId xmlns:a16="http://schemas.microsoft.com/office/drawing/2014/main" id="{676CA4BB-237F-18C2-6AB7-50F15C838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05" y="5441614"/>
            <a:ext cx="1739674" cy="12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1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649228E6-37E6-B264-A2C3-04E9872838B1}"/>
              </a:ext>
            </a:extLst>
          </p:cNvPr>
          <p:cNvSpPr txBox="1">
            <a:spLocks/>
          </p:cNvSpPr>
          <p:nvPr/>
        </p:nvSpPr>
        <p:spPr>
          <a:xfrm>
            <a:off x="1892253" y="661550"/>
            <a:ext cx="9266942" cy="36520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kern="1200">
                <a:solidFill>
                  <a:srgbClr val="0097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Développement du réseau de Chaleur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0C64320A-CBAA-352A-EE07-83D5E38C67C2}"/>
              </a:ext>
            </a:extLst>
          </p:cNvPr>
          <p:cNvSpPr txBox="1">
            <a:spLocks/>
          </p:cNvSpPr>
          <p:nvPr/>
        </p:nvSpPr>
        <p:spPr>
          <a:xfrm>
            <a:off x="1978882" y="5593546"/>
            <a:ext cx="3047858" cy="36520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kern="1200">
                <a:solidFill>
                  <a:srgbClr val="0097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Etude tracé en cours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15D52C-7BC0-EA29-27D5-9D45E0DDE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711" y="1159425"/>
            <a:ext cx="6230867" cy="563659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3BCCDCC-B7F4-EA88-DC9C-8A6DC8A6BA6F}"/>
              </a:ext>
            </a:extLst>
          </p:cNvPr>
          <p:cNvSpPr/>
          <p:nvPr/>
        </p:nvSpPr>
        <p:spPr>
          <a:xfrm rot="1208249">
            <a:off x="8942761" y="3817517"/>
            <a:ext cx="1503490" cy="2166869"/>
          </a:xfrm>
          <a:prstGeom prst="ellipse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E74DE63-0B27-AD1C-C5AB-937A65265C25}"/>
              </a:ext>
            </a:extLst>
          </p:cNvPr>
          <p:cNvSpPr/>
          <p:nvPr/>
        </p:nvSpPr>
        <p:spPr>
          <a:xfrm>
            <a:off x="7215777" y="5933440"/>
            <a:ext cx="880533" cy="711200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72A3765-D958-4422-0B0E-A5F7D1EEEC37}"/>
              </a:ext>
            </a:extLst>
          </p:cNvPr>
          <p:cNvSpPr/>
          <p:nvPr/>
        </p:nvSpPr>
        <p:spPr>
          <a:xfrm>
            <a:off x="1370369" y="5994359"/>
            <a:ext cx="303693" cy="365208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78D439-DEDB-A7FF-F4AD-D3BEB7DB7A3A}"/>
              </a:ext>
            </a:extLst>
          </p:cNvPr>
          <p:cNvSpPr txBox="1"/>
          <p:nvPr/>
        </p:nvSpPr>
        <p:spPr>
          <a:xfrm>
            <a:off x="1799575" y="5978007"/>
            <a:ext cx="322716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</a:pPr>
            <a:r>
              <a:rPr lang="fr-FR" sz="1400" dirty="0"/>
              <a:t>Secteur privé : en attente accord pour </a:t>
            </a:r>
          </a:p>
          <a:p>
            <a:pPr defTabSz="914377">
              <a:lnSpc>
                <a:spcPct val="90000"/>
              </a:lnSpc>
              <a:spcBef>
                <a:spcPct val="0"/>
              </a:spcBef>
            </a:pPr>
            <a:r>
              <a:rPr lang="fr-FR" sz="1400" dirty="0"/>
              <a:t>relevés topographiques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BB7FED5-B8F7-5DD0-EC97-7CF5613B3EBF}"/>
              </a:ext>
            </a:extLst>
          </p:cNvPr>
          <p:cNvCxnSpPr/>
          <p:nvPr/>
        </p:nvCxnSpPr>
        <p:spPr>
          <a:xfrm>
            <a:off x="1210405" y="5757871"/>
            <a:ext cx="7047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CA68EEDA-4223-56BD-704C-D836673525C2}"/>
              </a:ext>
            </a:extLst>
          </p:cNvPr>
          <p:cNvSpPr txBox="1">
            <a:spLocks/>
          </p:cNvSpPr>
          <p:nvPr/>
        </p:nvSpPr>
        <p:spPr>
          <a:xfrm>
            <a:off x="1978231" y="1093869"/>
            <a:ext cx="9744360" cy="312656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7B1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Tracé réseau prévisionnel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D60A75B0-4597-78BD-1540-A385D19E93BD}"/>
              </a:ext>
            </a:extLst>
          </p:cNvPr>
          <p:cNvSpPr txBox="1">
            <a:spLocks/>
          </p:cNvSpPr>
          <p:nvPr/>
        </p:nvSpPr>
        <p:spPr>
          <a:xfrm>
            <a:off x="142393" y="1645456"/>
            <a:ext cx="5311350" cy="423065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kern="1200">
                <a:solidFill>
                  <a:srgbClr val="0097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 algn="just">
              <a:lnSpc>
                <a:spcPct val="150000"/>
              </a:lnSpc>
              <a:buClr>
                <a:srgbClr val="009793"/>
              </a:buClr>
            </a:pPr>
            <a:r>
              <a:rPr lang="fr-FR" sz="1500" b="1" u="sng" dirty="0"/>
              <a:t>Relevés topographiques</a:t>
            </a:r>
          </a:p>
          <a:p>
            <a:pPr marL="742950" lvl="1" indent="-285750" algn="just">
              <a:lnSpc>
                <a:spcPct val="150000"/>
              </a:lnSpc>
              <a:buClr>
                <a:srgbClr val="009793"/>
              </a:buClr>
              <a:buFont typeface="Arial" panose="020B0604020202020204" pitchFamily="34" charset="0"/>
              <a:buChar char="•"/>
            </a:pPr>
            <a:r>
              <a:rPr lang="fr-FR" sz="1500" dirty="0"/>
              <a:t>Domaine public : fait</a:t>
            </a:r>
          </a:p>
          <a:p>
            <a:pPr marL="742950" lvl="1" indent="-285750" algn="just">
              <a:lnSpc>
                <a:spcPct val="150000"/>
              </a:lnSpc>
              <a:buClr>
                <a:srgbClr val="009793"/>
              </a:buClr>
              <a:buFont typeface="Arial" panose="020B0604020202020204" pitchFamily="34" charset="0"/>
              <a:buChar char="•"/>
            </a:pPr>
            <a:r>
              <a:rPr lang="fr-FR" sz="1500" dirty="0"/>
              <a:t>Propriétés privées : en cours</a:t>
            </a:r>
          </a:p>
          <a:p>
            <a:pPr lvl="1" algn="just">
              <a:lnSpc>
                <a:spcPct val="150000"/>
              </a:lnSpc>
              <a:buClr>
                <a:srgbClr val="009793"/>
              </a:buClr>
            </a:pPr>
            <a:endParaRPr lang="fr-FR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>
              <a:lnSpc>
                <a:spcPct val="150000"/>
              </a:lnSpc>
              <a:buClr>
                <a:srgbClr val="009793"/>
              </a:buClr>
            </a:pPr>
            <a:r>
              <a:rPr lang="fr-FR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tracé est susceptible d’évoluer pour:</a:t>
            </a:r>
          </a:p>
          <a:p>
            <a:pPr marL="742950" lvl="1" indent="-285750" algn="just">
              <a:lnSpc>
                <a:spcPct val="150000"/>
              </a:lnSpc>
              <a:buClr>
                <a:srgbClr val="009793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Eviter des servitudes de passage en domaine privé</a:t>
            </a:r>
          </a:p>
          <a:p>
            <a:pPr marL="742950" lvl="1" indent="-285750" algn="just">
              <a:lnSpc>
                <a:spcPct val="150000"/>
              </a:lnSpc>
              <a:buClr>
                <a:srgbClr val="009793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Eviter des revêtements type béton désactivé</a:t>
            </a:r>
          </a:p>
          <a:p>
            <a:pPr marL="742950" lvl="1" indent="-285750" algn="just">
              <a:lnSpc>
                <a:spcPct val="150000"/>
              </a:lnSpc>
              <a:buClr>
                <a:srgbClr val="009793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Limiter les interventions sur domaine privé</a:t>
            </a:r>
          </a:p>
          <a:p>
            <a:pPr marL="742950" lvl="1" indent="-285750" algn="just">
              <a:lnSpc>
                <a:spcPct val="150000"/>
              </a:lnSpc>
              <a:buClr>
                <a:srgbClr val="009793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Eviter des voies à forte circulation</a:t>
            </a:r>
          </a:p>
          <a:p>
            <a:pPr marL="742950" lvl="1" indent="-285750" algn="just">
              <a:lnSpc>
                <a:spcPct val="150000"/>
              </a:lnSpc>
              <a:buClr>
                <a:srgbClr val="009793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fonction des retours concessionnaires</a:t>
            </a:r>
          </a:p>
          <a:p>
            <a:pPr marL="742950" lvl="1" indent="-285750" algn="just">
              <a:lnSpc>
                <a:spcPct val="150000"/>
              </a:lnSpc>
              <a:buClr>
                <a:srgbClr val="009793"/>
              </a:buClr>
              <a:buFont typeface="Arial" panose="020B0604020202020204" pitchFamily="34" charset="0"/>
              <a:buChar char="•"/>
            </a:pPr>
            <a:endParaRPr lang="fr-FR" sz="1500" dirty="0"/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25372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AEF7EC-110B-E52F-CC0F-9BB2D768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</a:t>
            </a:r>
          </a:p>
        </p:txBody>
      </p:sp>
      <p:pic>
        <p:nvPicPr>
          <p:cNvPr id="2" name="Image 1" descr="Une image contenant texte, Police, conception&#10;&#10;Description générée automatiquement">
            <a:extLst>
              <a:ext uri="{FF2B5EF4-FFF2-40B4-BE49-F238E27FC236}">
                <a16:creationId xmlns:a16="http://schemas.microsoft.com/office/drawing/2014/main" id="{B8D95EDD-0C6B-C696-D02A-4187E29AA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05" y="5441614"/>
            <a:ext cx="1739674" cy="12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2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E6EE5-C630-E8A8-1C70-8F2CCB8A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supports de communication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A5F822-A0DC-2E72-5AE7-7827B0438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Travaux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339A6E-DEA6-D9A7-E4BF-9DF8755EE5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1FF9AA-B2B3-E32D-D86E-50FB1FA444E9}"/>
              </a:ext>
            </a:extLst>
          </p:cNvPr>
          <p:cNvSpPr txBox="1"/>
          <p:nvPr/>
        </p:nvSpPr>
        <p:spPr>
          <a:xfrm>
            <a:off x="653038" y="5295403"/>
            <a:ext cx="217099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67B14A"/>
                </a:solidFill>
              </a:rPr>
              <a:t>Flyers A5 : </a:t>
            </a:r>
          </a:p>
          <a:p>
            <a:pPr algn="ctr"/>
            <a:r>
              <a:rPr lang="fr-FR" sz="1100" dirty="0"/>
              <a:t>distribués dans les boîtes aux lettres pour informer les riverains des travaux à venir.</a:t>
            </a:r>
            <a:endParaRPr lang="fr-FR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5D5527E-F5A2-2E97-9CF4-2899B339B1BF}"/>
              </a:ext>
            </a:extLst>
          </p:cNvPr>
          <p:cNvSpPr txBox="1"/>
          <p:nvPr/>
        </p:nvSpPr>
        <p:spPr>
          <a:xfrm>
            <a:off x="3202250" y="5358854"/>
            <a:ext cx="217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67B14A"/>
                </a:solidFill>
              </a:rPr>
              <a:t>Panneaux 2x3m :</a:t>
            </a:r>
          </a:p>
          <a:p>
            <a:pPr algn="ctr"/>
            <a:r>
              <a:rPr lang="fr-FR" sz="1100" dirty="0"/>
              <a:t>Informent sur la nature des travaux et leurs bénéfices.</a:t>
            </a:r>
            <a:endParaRPr lang="fr-FR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F816331-FFA7-37AE-4122-0A10D096D3EE}"/>
              </a:ext>
            </a:extLst>
          </p:cNvPr>
          <p:cNvSpPr txBox="1"/>
          <p:nvPr/>
        </p:nvSpPr>
        <p:spPr>
          <a:xfrm>
            <a:off x="5618131" y="5293111"/>
            <a:ext cx="229220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67B14A"/>
                </a:solidFill>
              </a:rPr>
              <a:t>Panneaux 1x1,5m :</a:t>
            </a:r>
          </a:p>
          <a:p>
            <a:pPr algn="ctr"/>
            <a:r>
              <a:rPr lang="fr-FR" sz="1100" dirty="0"/>
              <a:t>Disposés aux abords de la zone de travaux, ils informent les automobilistes des travaux.</a:t>
            </a:r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751A9B-EDBC-A31C-148F-C57E7744E031}"/>
              </a:ext>
            </a:extLst>
          </p:cNvPr>
          <p:cNvSpPr txBox="1"/>
          <p:nvPr/>
        </p:nvSpPr>
        <p:spPr>
          <a:xfrm>
            <a:off x="8006704" y="5386920"/>
            <a:ext cx="362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67B14A"/>
                </a:solidFill>
              </a:rPr>
              <a:t>Bâches 1,75 x 3,35 m :</a:t>
            </a:r>
          </a:p>
          <a:p>
            <a:pPr algn="ctr"/>
            <a:r>
              <a:rPr lang="fr-FR" sz="1100" dirty="0"/>
              <a:t>Bâche pour informer les usagers sur le projet</a:t>
            </a:r>
          </a:p>
          <a:p>
            <a:pPr algn="ctr"/>
            <a:r>
              <a:rPr lang="fr-FR" sz="1100" dirty="0"/>
              <a:t>Disposée aux abords de la zone de travaux.</a:t>
            </a:r>
            <a:endParaRPr lang="fr-FR" sz="1400" dirty="0"/>
          </a:p>
        </p:txBody>
      </p:sp>
      <p:pic>
        <p:nvPicPr>
          <p:cNvPr id="16" name="Image 15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21A61A67-5C1F-3EFD-E0B0-08931AE5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/>
          <a:stretch/>
        </p:blipFill>
        <p:spPr>
          <a:xfrm>
            <a:off x="511039" y="1831969"/>
            <a:ext cx="2449670" cy="338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 descr="Une image contenant texte, capture d’écran, carte, diagramme&#10;&#10;Description générée automatiquement">
            <a:extLst>
              <a:ext uri="{FF2B5EF4-FFF2-40B4-BE49-F238E27FC236}">
                <a16:creationId xmlns:a16="http://schemas.microsoft.com/office/drawing/2014/main" id="{828A3AB2-BB2A-AA48-D3D0-2ACE780EB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12" y="1831969"/>
            <a:ext cx="2273548" cy="338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 descr="Une image contenant texte, capture d’écran, Police, Marque&#10;&#10;Description générée automatiquement">
            <a:extLst>
              <a:ext uri="{FF2B5EF4-FFF2-40B4-BE49-F238E27FC236}">
                <a16:creationId xmlns:a16="http://schemas.microsoft.com/office/drawing/2014/main" id="{3044BD35-AE29-0206-DB2A-3F7933DAF5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"/>
          <a:stretch/>
        </p:blipFill>
        <p:spPr>
          <a:xfrm>
            <a:off x="5618131" y="1828041"/>
            <a:ext cx="2292204" cy="339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 2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6175E97-B930-62BE-27B0-1906B2DBD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06" y="1303227"/>
            <a:ext cx="3651424" cy="190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 26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8B4E98A0-9664-271B-BE81-304C6DD62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51" y="3324832"/>
            <a:ext cx="3620279" cy="188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68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B4B3E-1FD6-D754-E430-8EB85C5E8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C091C5-472E-19D3-8A12-222ABFDC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18F57C-58CF-88D9-FC79-596E7B9E5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Bungalow pédagogique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6F54C75-D34E-B12A-203B-372A41D4AD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05DEB4-33FD-22EF-22D6-8CF4976648BD}"/>
              </a:ext>
            </a:extLst>
          </p:cNvPr>
          <p:cNvSpPr txBox="1"/>
          <p:nvPr/>
        </p:nvSpPr>
        <p:spPr>
          <a:xfrm>
            <a:off x="7503481" y="2505713"/>
            <a:ext cx="446533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67B14A"/>
                </a:solidFill>
              </a:rPr>
              <a:t>Aménagement d’un bungalow pédagogique :</a:t>
            </a:r>
          </a:p>
          <a:p>
            <a:pPr algn="ctr"/>
            <a:r>
              <a:rPr lang="fr-FR" sz="1100" dirty="0"/>
              <a:t>Aménagement d’un espace sécurisé pour recevoir le public, à proximité du forage. Des créneaux seront disponibles pour les scolaires / centres de loisirs et pour les habitants</a:t>
            </a:r>
            <a:endParaRPr lang="fr-FR" sz="1400" dirty="0"/>
          </a:p>
        </p:txBody>
      </p:sp>
      <p:pic>
        <p:nvPicPr>
          <p:cNvPr id="5" name="Image 4" descr="Une image contenant habits, personne, homme, ciel&#10;&#10;Description générée automatiquement">
            <a:extLst>
              <a:ext uri="{FF2B5EF4-FFF2-40B4-BE49-F238E27FC236}">
                <a16:creationId xmlns:a16="http://schemas.microsoft.com/office/drawing/2014/main" id="{D71ED892-1C76-9BDF-A07C-4ED7B44B4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37" y="1888966"/>
            <a:ext cx="3382307" cy="253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Une image contenant habits, Visage humain, personne, écriture manuscrite&#10;&#10;Description générée automatiquement">
            <a:extLst>
              <a:ext uri="{FF2B5EF4-FFF2-40B4-BE49-F238E27FC236}">
                <a16:creationId xmlns:a16="http://schemas.microsoft.com/office/drawing/2014/main" id="{DAB280FA-D536-BC3D-FF3E-6BFD07582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71" y="3756239"/>
            <a:ext cx="3382307" cy="253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Une image contenant habits, intérieur, personne, texte&#10;&#10;Description générée automatiquement">
            <a:extLst>
              <a:ext uri="{FF2B5EF4-FFF2-40B4-BE49-F238E27FC236}">
                <a16:creationId xmlns:a16="http://schemas.microsoft.com/office/drawing/2014/main" id="{169A83FE-2322-C5C4-4242-F68759B58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1" y="1888966"/>
            <a:ext cx="3126952" cy="234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Une image contenant habits, personne, Visage humain, femme&#10;&#10;Description générée automatiquement">
            <a:extLst>
              <a:ext uri="{FF2B5EF4-FFF2-40B4-BE49-F238E27FC236}">
                <a16:creationId xmlns:a16="http://schemas.microsoft.com/office/drawing/2014/main" id="{412142CF-AC09-3603-0129-02FED1AA0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86" y="3756239"/>
            <a:ext cx="3267016" cy="217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4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35375-0508-5C2D-CD3B-744C4FD8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5BD7D-FA79-22BE-8AF0-07F98305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2CB42C-F054-DE96-3D99-001609BCF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8232" y="1093868"/>
            <a:ext cx="5048210" cy="365207"/>
          </a:xfrm>
        </p:spPr>
        <p:txBody>
          <a:bodyPr/>
          <a:lstStyle/>
          <a:p>
            <a:r>
              <a:rPr lang="fr-FR" dirty="0"/>
              <a:t>Réseaux sociaux et site internet Coriance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71375DD-847E-08F6-D7BD-9F50A3E5F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E61FF9-6311-F56C-1CAC-6A987B8C06CF}"/>
              </a:ext>
            </a:extLst>
          </p:cNvPr>
          <p:cNvSpPr txBox="1"/>
          <p:nvPr/>
        </p:nvSpPr>
        <p:spPr>
          <a:xfrm>
            <a:off x="8801372" y="2127193"/>
            <a:ext cx="29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67B14A"/>
                </a:solidFill>
              </a:rPr>
              <a:t>Suivi de l’avancement des travaux sur les réseaux sociaux et le site internet de Coriance :</a:t>
            </a:r>
          </a:p>
          <a:p>
            <a:pPr algn="ctr"/>
            <a:r>
              <a:rPr lang="fr-FR" sz="1100" dirty="0"/>
              <a:t>Diffusion de plusieurs publications sur les comptes </a:t>
            </a:r>
            <a:r>
              <a:rPr lang="fr-FR" sz="1100" dirty="0" err="1"/>
              <a:t>Linkedin</a:t>
            </a:r>
            <a:r>
              <a:rPr lang="fr-FR" sz="1100" dirty="0"/>
              <a:t> et X de Coriance</a:t>
            </a: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0564B1-9452-CFB7-DB92-7B61DC970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56" y="1665550"/>
            <a:ext cx="3585428" cy="487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1E2376-0891-B3A5-5DE5-26FEA8735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1"/>
          <a:stretch/>
        </p:blipFill>
        <p:spPr bwMode="auto">
          <a:xfrm>
            <a:off x="680519" y="1634568"/>
            <a:ext cx="4148154" cy="487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8B1221C-43BD-9D90-C187-542FB7B0EFE6}"/>
              </a:ext>
            </a:extLst>
          </p:cNvPr>
          <p:cNvSpPr txBox="1"/>
          <p:nvPr/>
        </p:nvSpPr>
        <p:spPr>
          <a:xfrm>
            <a:off x="8801372" y="3746751"/>
            <a:ext cx="2925512" cy="10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67B14A"/>
                </a:solidFill>
              </a:rPr>
              <a:t>Réalisation de vidéos publiées sur YouTube et sur le site internet de Coriance 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https://www.youtube.com/watch?v=qE67xiqF92Q</a:t>
            </a:r>
            <a:endParaRPr lang="fr-FR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9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AEF7EC-110B-E52F-CC0F-9BB2D768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806" y="3016658"/>
            <a:ext cx="6343651" cy="824683"/>
          </a:xfrm>
        </p:spPr>
        <p:txBody>
          <a:bodyPr/>
          <a:lstStyle/>
          <a:p>
            <a:r>
              <a:rPr lang="fr-FR" dirty="0"/>
              <a:t>Planning</a:t>
            </a:r>
          </a:p>
        </p:txBody>
      </p:sp>
      <p:pic>
        <p:nvPicPr>
          <p:cNvPr id="2" name="Image 1" descr="Une image contenant texte, Police, conception&#10;&#10;Description générée automatiquement">
            <a:extLst>
              <a:ext uri="{FF2B5EF4-FFF2-40B4-BE49-F238E27FC236}">
                <a16:creationId xmlns:a16="http://schemas.microsoft.com/office/drawing/2014/main" id="{B788A893-D7F1-2F29-D824-F3180BF1B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05" y="5441614"/>
            <a:ext cx="1739674" cy="12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AB934D-3FA9-4FAF-ABB0-B6A751E1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45" y="670151"/>
            <a:ext cx="6827322" cy="365207"/>
          </a:xfrm>
        </p:spPr>
        <p:txBody>
          <a:bodyPr>
            <a:noAutofit/>
          </a:bodyPr>
          <a:lstStyle/>
          <a:p>
            <a:r>
              <a:rPr lang="fr-FR" dirty="0"/>
              <a:t>Planning communication </a:t>
            </a: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05CFF1C9-9B3E-1016-5C58-A9FE34657692}"/>
              </a:ext>
            </a:extLst>
          </p:cNvPr>
          <p:cNvSpPr txBox="1">
            <a:spLocks/>
          </p:cNvSpPr>
          <p:nvPr/>
        </p:nvSpPr>
        <p:spPr>
          <a:xfrm>
            <a:off x="1910031" y="1063520"/>
            <a:ext cx="9772403" cy="365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kern="1200">
                <a:solidFill>
                  <a:srgbClr val="0097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fr-FR" sz="1800" dirty="0">
                <a:solidFill>
                  <a:srgbClr val="67B14A"/>
                </a:solidFill>
                <a:ea typeface="+mn-ea"/>
              </a:rPr>
              <a:t>Prochaines étapes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CDFC6C8-BEAA-83DC-F1AB-A1D7C72B5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0547" y="237639"/>
            <a:ext cx="3206337" cy="20161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25AF728-9415-5CD1-AC81-700C669FF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04746"/>
              </p:ext>
            </p:extLst>
          </p:nvPr>
        </p:nvGraphicFramePr>
        <p:xfrm>
          <a:off x="3245756" y="2052995"/>
          <a:ext cx="5941010" cy="33790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57559">
                  <a:extLst>
                    <a:ext uri="{9D8B030D-6E8A-4147-A177-3AD203B41FA5}">
                      <a16:colId xmlns:a16="http://schemas.microsoft.com/office/drawing/2014/main" val="317915904"/>
                    </a:ext>
                  </a:extLst>
                </a:gridCol>
                <a:gridCol w="1583451">
                  <a:extLst>
                    <a:ext uri="{9D8B030D-6E8A-4147-A177-3AD203B41FA5}">
                      <a16:colId xmlns:a16="http://schemas.microsoft.com/office/drawing/2014/main" val="933952088"/>
                    </a:ext>
                  </a:extLst>
                </a:gridCol>
              </a:tblGrid>
              <a:tr h="509259"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fr-F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Etapes</a:t>
                      </a: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fr-F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val="818947564"/>
                  </a:ext>
                </a:extLst>
              </a:tr>
              <a:tr h="509259"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fr-FR" sz="1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Dépôt dossier ARDOTAM</a:t>
                      </a:r>
                      <a:endParaRPr lang="fr-F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fr-FR" sz="16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01/12/2023</a:t>
                      </a:r>
                      <a:endParaRPr lang="fr-FR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val="146300350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CCSPG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mars-24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val="3047017968"/>
                  </a:ext>
                </a:extLst>
              </a:tr>
              <a:tr h="3393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Réunion des riverains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>
                          <a:effectLst/>
                        </a:rPr>
                        <a:t>Avril/juin 2024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val="316508683"/>
                  </a:ext>
                </a:extLst>
              </a:tr>
              <a:tr h="3393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Comité de quartiers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>
                          <a:effectLst/>
                        </a:rPr>
                        <a:t>Avril/juin 2024</a:t>
                      </a:r>
                      <a:endParaRPr lang="fr-FR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val="3150524013"/>
                  </a:ext>
                </a:extLst>
              </a:tr>
              <a:tr h="3393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Réunion publique n°1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avr-24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val="694117356"/>
                  </a:ext>
                </a:extLst>
              </a:tr>
              <a:tr h="3393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Ouverture Enquête publique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sept-24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val="3306788721"/>
                  </a:ext>
                </a:extLst>
              </a:tr>
              <a:tr h="3393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Fin Enquête publique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>
                          <a:effectLst/>
                        </a:rPr>
                        <a:t>oct-24</a:t>
                      </a:r>
                      <a:endParaRPr lang="fr-FR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val="423679836"/>
                  </a:ext>
                </a:extLst>
              </a:tr>
              <a:tr h="3393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Mémoire de réponse </a:t>
                      </a:r>
                      <a:r>
                        <a:rPr lang="fr-FR" sz="1600" b="0" u="none" strike="noStrike" dirty="0" err="1">
                          <a:effectLst/>
                        </a:rPr>
                        <a:t>Sofrege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déc-24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0" marR="8390" marT="8390" marB="0" anchor="ctr"/>
                </a:tc>
                <a:extLst>
                  <a:ext uri="{0D108BD9-81ED-4DB2-BD59-A6C34878D82A}">
                    <a16:rowId xmlns:a16="http://schemas.microsoft.com/office/drawing/2014/main" val="102564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81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AB934D-3FA9-4FAF-ABB0-B6A751E1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9266942" cy="365207"/>
          </a:xfrm>
        </p:spPr>
        <p:txBody>
          <a:bodyPr/>
          <a:lstStyle/>
          <a:p>
            <a:r>
              <a:rPr lang="fr-FR" dirty="0"/>
              <a:t>Planning global de l’opération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08911-D50E-B165-F21F-214C28AAE0B4}"/>
              </a:ext>
            </a:extLst>
          </p:cNvPr>
          <p:cNvSpPr/>
          <p:nvPr/>
        </p:nvSpPr>
        <p:spPr>
          <a:xfrm>
            <a:off x="7932037" y="2365794"/>
            <a:ext cx="2614171" cy="129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7725307-4789-DBE9-0C25-870FBB6E4FEA}"/>
              </a:ext>
            </a:extLst>
          </p:cNvPr>
          <p:cNvSpPr txBox="1"/>
          <p:nvPr/>
        </p:nvSpPr>
        <p:spPr>
          <a:xfrm>
            <a:off x="8661783" y="5073149"/>
            <a:ext cx="1728214" cy="276999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fr-FR" sz="1200" dirty="0">
                <a:solidFill>
                  <a:srgbClr val="FF0000"/>
                </a:solidFill>
                <a:ea typeface="ＭＳ Ｐゴシック" pitchFamily="-65" charset="-128"/>
              </a:rPr>
              <a:t>1</a:t>
            </a:r>
            <a:r>
              <a:rPr lang="fr-FR" sz="1200" baseline="30000" dirty="0">
                <a:solidFill>
                  <a:srgbClr val="FF0000"/>
                </a:solidFill>
                <a:ea typeface="ＭＳ Ｐゴシック" pitchFamily="-65" charset="-128"/>
              </a:rPr>
              <a:t>ème</a:t>
            </a:r>
            <a:r>
              <a:rPr lang="fr-FR" sz="1200" dirty="0">
                <a:solidFill>
                  <a:srgbClr val="FF0000"/>
                </a:solidFill>
                <a:ea typeface="ＭＳ Ｐゴシック" pitchFamily="-65" charset="-128"/>
              </a:rPr>
              <a:t> trimestre 2025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E810044-F604-824B-EF51-66886D0297B7}"/>
              </a:ext>
            </a:extLst>
          </p:cNvPr>
          <p:cNvSpPr txBox="1"/>
          <p:nvPr/>
        </p:nvSpPr>
        <p:spPr>
          <a:xfrm>
            <a:off x="10463039" y="4988711"/>
            <a:ext cx="1405818" cy="461665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fr-FR" sz="1200" dirty="0">
                <a:solidFill>
                  <a:srgbClr val="FFC000"/>
                </a:solidFill>
                <a:ea typeface="ＭＳ Ｐゴシック" pitchFamily="-65" charset="-128"/>
              </a:rPr>
              <a:t>Mise en service 01/06/26</a:t>
            </a:r>
          </a:p>
        </p:txBody>
      </p:sp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79F31F81-19B5-D8A1-7E9C-328A16862BFA}"/>
              </a:ext>
            </a:extLst>
          </p:cNvPr>
          <p:cNvSpPr/>
          <p:nvPr/>
        </p:nvSpPr>
        <p:spPr>
          <a:xfrm rot="16200000">
            <a:off x="9963439" y="3846680"/>
            <a:ext cx="381280" cy="3134032"/>
          </a:xfrm>
          <a:prstGeom prst="leftBrac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C432C00-94B2-40C5-29F6-DE9FB3DA8338}"/>
              </a:ext>
            </a:extLst>
          </p:cNvPr>
          <p:cNvSpPr txBox="1"/>
          <p:nvPr/>
        </p:nvSpPr>
        <p:spPr>
          <a:xfrm>
            <a:off x="8353890" y="5604337"/>
            <a:ext cx="3570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3E3E3E"/>
                </a:solidFill>
                <a:ea typeface="ＭＳ Ｐゴシック" pitchFamily="-65" charset="-128"/>
                <a:cs typeface="Arial" panose="020B0604020202020204" pitchFamily="34" charset="0"/>
              </a:rPr>
              <a:t>Phase travaux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EC942ABD-4E0D-AB88-7E5D-0748AAAF7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79909"/>
              </p:ext>
            </p:extLst>
          </p:nvPr>
        </p:nvGraphicFramePr>
        <p:xfrm>
          <a:off x="654374" y="1432539"/>
          <a:ext cx="11197575" cy="3513516"/>
        </p:xfrm>
        <a:graphic>
          <a:graphicData uri="http://schemas.openxmlformats.org/drawingml/2006/table">
            <a:tbl>
              <a:tblPr/>
              <a:tblGrid>
                <a:gridCol w="4012713">
                  <a:extLst>
                    <a:ext uri="{9D8B030D-6E8A-4147-A177-3AD203B41FA5}">
                      <a16:colId xmlns:a16="http://schemas.microsoft.com/office/drawing/2014/main" val="1473986848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363585290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217659031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4001561479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2576221077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1166299479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3090881516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1885214271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4265908921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3488104215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1295672503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2423897705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1998171742"/>
                    </a:ext>
                  </a:extLst>
                </a:gridCol>
                <a:gridCol w="458537">
                  <a:extLst>
                    <a:ext uri="{9D8B030D-6E8A-4147-A177-3AD203B41FA5}">
                      <a16:colId xmlns:a16="http://schemas.microsoft.com/office/drawing/2014/main" val="2333358451"/>
                    </a:ext>
                  </a:extLst>
                </a:gridCol>
                <a:gridCol w="457800">
                  <a:extLst>
                    <a:ext uri="{9D8B030D-6E8A-4147-A177-3AD203B41FA5}">
                      <a16:colId xmlns:a16="http://schemas.microsoft.com/office/drawing/2014/main" val="3185821026"/>
                    </a:ext>
                  </a:extLst>
                </a:gridCol>
                <a:gridCol w="464533">
                  <a:extLst>
                    <a:ext uri="{9D8B030D-6E8A-4147-A177-3AD203B41FA5}">
                      <a16:colId xmlns:a16="http://schemas.microsoft.com/office/drawing/2014/main" val="877636388"/>
                    </a:ext>
                  </a:extLst>
                </a:gridCol>
              </a:tblGrid>
              <a:tr h="28123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60364"/>
                  </a:ext>
                </a:extLst>
              </a:tr>
              <a:tr h="30229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Nouvelle géothermie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77525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Signature de l’avenant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853973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à disposition du terrain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39489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Dossier subventions Fond Chaleur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677658"/>
                  </a:ext>
                </a:extLst>
              </a:tr>
              <a:tr h="512902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Etudes d’impact environnemental &amp; acoustique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1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244167"/>
                  </a:ext>
                </a:extLst>
              </a:tr>
              <a:tr h="259747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Dépôt AR DOTAM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35806"/>
                  </a:ext>
                </a:extLst>
              </a:tr>
              <a:tr h="512902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 AR DOTAM et Consultations travaux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167347"/>
                  </a:ext>
                </a:extLst>
              </a:tr>
              <a:tr h="259747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plateforme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81442"/>
                  </a:ext>
                </a:extLst>
              </a:tr>
              <a:tr h="259747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de forage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93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0929"/>
                  </a:ext>
                </a:extLst>
              </a:tr>
              <a:tr h="28123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centrale géothermique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14A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57175"/>
                  </a:ext>
                </a:extLst>
              </a:tr>
            </a:tbl>
          </a:graphicData>
        </a:graphic>
      </p:graphicFrame>
      <p:sp>
        <p:nvSpPr>
          <p:cNvPr id="24" name="Étoile : 5 branches 23">
            <a:extLst>
              <a:ext uri="{FF2B5EF4-FFF2-40B4-BE49-F238E27FC236}">
                <a16:creationId xmlns:a16="http://schemas.microsoft.com/office/drawing/2014/main" id="{B93783B8-5460-E59A-A97F-22489A914AA1}"/>
              </a:ext>
            </a:extLst>
          </p:cNvPr>
          <p:cNvSpPr/>
          <p:nvPr/>
        </p:nvSpPr>
        <p:spPr>
          <a:xfrm>
            <a:off x="5498000" y="2039587"/>
            <a:ext cx="247674" cy="25754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0EB623E-0232-F1D4-0F36-1AF92D705717}"/>
              </a:ext>
            </a:extLst>
          </p:cNvPr>
          <p:cNvCxnSpPr>
            <a:cxnSpLocks/>
          </p:cNvCxnSpPr>
          <p:nvPr/>
        </p:nvCxnSpPr>
        <p:spPr>
          <a:xfrm>
            <a:off x="8529579" y="3673017"/>
            <a:ext cx="0" cy="9080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8EDA5038-13C0-BFC8-427D-FB99951D931A}"/>
              </a:ext>
            </a:extLst>
          </p:cNvPr>
          <p:cNvSpPr/>
          <p:nvPr/>
        </p:nvSpPr>
        <p:spPr>
          <a:xfrm>
            <a:off x="11317408" y="4433444"/>
            <a:ext cx="144016" cy="1573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3F3F3F"/>
              </a:solidFill>
              <a:ea typeface="ＭＳ Ｐゴシック" pitchFamily="-65" charset="-128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AADC85E-5E5D-5654-2C4B-6E9EA30B1C1E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11389416" y="4590752"/>
            <a:ext cx="0" cy="467308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0067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2B659C-21C9-400A-BFCA-D28427AA3D3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187281" y="1383022"/>
            <a:ext cx="3932237" cy="3948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CB2F0D6-2081-D127-FE7D-F4E20A60C5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r"/>
            <a:endParaRPr lang="fr-FR" b="1" dirty="0">
              <a:solidFill>
                <a:srgbClr val="00979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3269A8-87EE-819B-7960-A94A1543FEF0}"/>
              </a:ext>
            </a:extLst>
          </p:cNvPr>
          <p:cNvSpPr txBox="1"/>
          <p:nvPr/>
        </p:nvSpPr>
        <p:spPr>
          <a:xfrm>
            <a:off x="6095999" y="3964427"/>
            <a:ext cx="217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dirty="0">
              <a:solidFill>
                <a:srgbClr val="009793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864F4E-9ABC-DB3C-38DC-7C32891535B1}"/>
              </a:ext>
            </a:extLst>
          </p:cNvPr>
          <p:cNvSpPr txBox="1"/>
          <p:nvPr/>
        </p:nvSpPr>
        <p:spPr>
          <a:xfrm>
            <a:off x="6187281" y="2478071"/>
            <a:ext cx="4360976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9793"/>
                </a:solidFill>
              </a:rPr>
              <a:t>1 - Forage géothermie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9793"/>
                </a:solidFill>
              </a:rPr>
              <a:t>2 – Plan de circulation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9793"/>
                </a:solidFill>
              </a:rPr>
              <a:t>3 - Tracé réseau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9793"/>
                </a:solidFill>
              </a:rPr>
              <a:t>4 - Communication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9793"/>
                </a:solidFill>
              </a:rPr>
              <a:t>5 - Planning</a:t>
            </a:r>
          </a:p>
        </p:txBody>
      </p:sp>
    </p:spTree>
    <p:extLst>
      <p:ext uri="{BB962C8B-B14F-4D97-AF65-F5344CB8AC3E}">
        <p14:creationId xmlns:p14="http://schemas.microsoft.com/office/powerpoint/2010/main" val="125148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2B659C-21C9-400A-BFCA-D28427AA3D3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794720" y="3220748"/>
            <a:ext cx="4602560" cy="416503"/>
          </a:xfrm>
        </p:spPr>
        <p:txBody>
          <a:bodyPr/>
          <a:lstStyle/>
          <a:p>
            <a:r>
              <a:rPr lang="fr-FR"/>
              <a:t>MERCI DE VOTRE ATTENTION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A1682F-EBA3-FC9F-9A27-A4997FCD4F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Une image contenant texte, Police, conception&#10;&#10;Description générée automatiquement">
            <a:extLst>
              <a:ext uri="{FF2B5EF4-FFF2-40B4-BE49-F238E27FC236}">
                <a16:creationId xmlns:a16="http://schemas.microsoft.com/office/drawing/2014/main" id="{103CF47D-1E4C-9657-5BE5-5BEBD8967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43" y="5196922"/>
            <a:ext cx="2085536" cy="14754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6F839A-D2AA-0710-E584-DA8C130B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31" y="5766522"/>
            <a:ext cx="1691083" cy="9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9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AEF7EC-110B-E52F-CC0F-9BB2D768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Forage géothermie profonde </a:t>
            </a:r>
          </a:p>
        </p:txBody>
      </p:sp>
      <p:pic>
        <p:nvPicPr>
          <p:cNvPr id="2" name="Image 1" descr="Une image contenant texte, Police, conception&#10;&#10;Description générée automatiquement">
            <a:extLst>
              <a:ext uri="{FF2B5EF4-FFF2-40B4-BE49-F238E27FC236}">
                <a16:creationId xmlns:a16="http://schemas.microsoft.com/office/drawing/2014/main" id="{1B728CCC-4A8A-91CD-3FB7-00056D29E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05" y="5441614"/>
            <a:ext cx="1739674" cy="12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4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3504B-96D3-788C-FC79-3A817D1E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CE40DFF-6BEC-B318-238A-A296653F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9266942" cy="365207"/>
          </a:xfrm>
        </p:spPr>
        <p:txBody>
          <a:bodyPr/>
          <a:lstStyle/>
          <a:p>
            <a:r>
              <a:rPr lang="fr-FR" dirty="0"/>
              <a:t>Forage géothermie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D3A481-DE5A-17E7-852D-F4EF5FEB2491}"/>
              </a:ext>
            </a:extLst>
          </p:cNvPr>
          <p:cNvSpPr txBox="1"/>
          <p:nvPr/>
        </p:nvSpPr>
        <p:spPr>
          <a:xfrm>
            <a:off x="859156" y="1356097"/>
            <a:ext cx="111796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dirty="0"/>
              <a:t>La cible du projet est le réservoir du </a:t>
            </a:r>
            <a:r>
              <a:rPr lang="fr-FR" sz="1500" b="1" dirty="0"/>
              <a:t>Dogger</a:t>
            </a:r>
            <a:r>
              <a:rPr lang="fr-FR" sz="1500" dirty="0"/>
              <a:t> qui s’étend sous l’ensemble du Bassin Parisien et affleure sur ses bordures. </a:t>
            </a:r>
          </a:p>
          <a:p>
            <a:r>
              <a:rPr lang="fr-FR" sz="1500" dirty="0"/>
              <a:t>Ce réservoir (ou aquifère) est composé d’une roche sédimentaire calcaire perméable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1C3D0A-10E7-94D8-D6BA-3C1AA0E5C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63" y="1966440"/>
            <a:ext cx="7183273" cy="385094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9D428C-C97E-56C8-289A-805F4596BEEE}"/>
              </a:ext>
            </a:extLst>
          </p:cNvPr>
          <p:cNvSpPr txBox="1"/>
          <p:nvPr/>
        </p:nvSpPr>
        <p:spPr>
          <a:xfrm>
            <a:off x="859156" y="5915353"/>
            <a:ext cx="1071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dirty="0"/>
              <a:t>Le toit du réservoir géothermique cible du Dogger (Bathonien) se situe à une altitude d’environ -1 516 m NGF, soit une profondeur verticale prévisionnelle de </a:t>
            </a:r>
            <a:r>
              <a:rPr lang="fr-FR" sz="1500" b="1" dirty="0"/>
              <a:t>1 566 m </a:t>
            </a:r>
            <a:r>
              <a:rPr lang="fr-FR" sz="1500" dirty="0"/>
              <a:t>environ aux puits producteur et injecteur GFR-5 et GFR-4</a:t>
            </a:r>
          </a:p>
        </p:txBody>
      </p:sp>
    </p:spTree>
    <p:extLst>
      <p:ext uri="{BB962C8B-B14F-4D97-AF65-F5344CB8AC3E}">
        <p14:creationId xmlns:p14="http://schemas.microsoft.com/office/powerpoint/2010/main" val="416051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C526D-67C1-9D08-A7EA-8D1A89849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CFFFDCC-209A-B1D1-500A-AB2479B0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9266942" cy="494620"/>
          </a:xfrm>
        </p:spPr>
        <p:txBody>
          <a:bodyPr/>
          <a:lstStyle/>
          <a:p>
            <a:r>
              <a:rPr lang="fr-FR" dirty="0"/>
              <a:t>Forage géothermie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2F2579-93BF-CEED-C90D-B48F0EE8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197" y="401578"/>
            <a:ext cx="6484977" cy="6322038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569227D-C187-B7B4-0DF7-C06D3A323BB3}"/>
              </a:ext>
            </a:extLst>
          </p:cNvPr>
          <p:cNvSpPr txBox="1">
            <a:spLocks/>
          </p:cNvSpPr>
          <p:nvPr/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7B1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Géométrie du forage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828450-D69B-3AAA-4A9D-FD5CD04DF5D2}"/>
              </a:ext>
            </a:extLst>
          </p:cNvPr>
          <p:cNvSpPr txBox="1"/>
          <p:nvPr/>
        </p:nvSpPr>
        <p:spPr>
          <a:xfrm>
            <a:off x="1654398" y="2921168"/>
            <a:ext cx="25474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b="1" u="sng" dirty="0"/>
              <a:t>Doublet géothermique :</a:t>
            </a:r>
          </a:p>
          <a:p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1 puit de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1 puit de réinjection</a:t>
            </a:r>
          </a:p>
        </p:txBody>
      </p:sp>
    </p:spTree>
    <p:extLst>
      <p:ext uri="{BB962C8B-B14F-4D97-AF65-F5344CB8AC3E}">
        <p14:creationId xmlns:p14="http://schemas.microsoft.com/office/powerpoint/2010/main" val="333102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9D654-AFAA-ACD4-C8E2-2EC0533C6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FD3F29B-C4D3-72B6-1FC1-A2387FB8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230" y="673295"/>
            <a:ext cx="9266942" cy="365207"/>
          </a:xfrm>
        </p:spPr>
        <p:txBody>
          <a:bodyPr/>
          <a:lstStyle/>
          <a:p>
            <a:r>
              <a:rPr lang="fr-FR" dirty="0"/>
              <a:t>Forage géothermie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EE7697-044C-EE45-F050-A07ADA71F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52" y="1646633"/>
            <a:ext cx="8554946" cy="4796124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FD2D0B0-153B-41E9-11A6-40EE55246D8A}"/>
              </a:ext>
            </a:extLst>
          </p:cNvPr>
          <p:cNvSpPr txBox="1">
            <a:spLocks/>
          </p:cNvSpPr>
          <p:nvPr/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7B1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Implantation chantier (forage)</a:t>
            </a: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95C35D80-AB7D-6F86-5F67-311F6400B365}"/>
              </a:ext>
            </a:extLst>
          </p:cNvPr>
          <p:cNvSpPr/>
          <p:nvPr/>
        </p:nvSpPr>
        <p:spPr>
          <a:xfrm>
            <a:off x="8022909" y="3032760"/>
            <a:ext cx="102392" cy="102394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B6CECD85-8651-071A-6D3F-7662C3585330}"/>
              </a:ext>
            </a:extLst>
          </p:cNvPr>
          <p:cNvSpPr/>
          <p:nvPr/>
        </p:nvSpPr>
        <p:spPr>
          <a:xfrm>
            <a:off x="8074105" y="3275648"/>
            <a:ext cx="102392" cy="102394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463CEAE3-F978-7511-E3B2-98B7791F46B0}"/>
              </a:ext>
            </a:extLst>
          </p:cNvPr>
          <p:cNvSpPr/>
          <p:nvPr/>
        </p:nvSpPr>
        <p:spPr>
          <a:xfrm>
            <a:off x="8146734" y="3553063"/>
            <a:ext cx="102392" cy="102394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19ED2963-F1F6-01F6-54B4-E1687E0DBE2A}"/>
              </a:ext>
            </a:extLst>
          </p:cNvPr>
          <p:cNvSpPr/>
          <p:nvPr/>
        </p:nvSpPr>
        <p:spPr>
          <a:xfrm>
            <a:off x="8245951" y="3917791"/>
            <a:ext cx="102392" cy="102394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6E98811D-B920-3E9F-A1B0-D56A08A736FB}"/>
              </a:ext>
            </a:extLst>
          </p:cNvPr>
          <p:cNvSpPr/>
          <p:nvPr/>
        </p:nvSpPr>
        <p:spPr>
          <a:xfrm>
            <a:off x="8361046" y="4323956"/>
            <a:ext cx="102392" cy="102394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D239179B-DF6E-A676-128D-5ABDF9681783}"/>
              </a:ext>
            </a:extLst>
          </p:cNvPr>
          <p:cNvSpPr/>
          <p:nvPr/>
        </p:nvSpPr>
        <p:spPr>
          <a:xfrm>
            <a:off x="8442009" y="4587717"/>
            <a:ext cx="102392" cy="102394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5A4DF73E-CCC9-AF8D-A75F-D35CA0507329}"/>
              </a:ext>
            </a:extLst>
          </p:cNvPr>
          <p:cNvSpPr/>
          <p:nvPr/>
        </p:nvSpPr>
        <p:spPr>
          <a:xfrm>
            <a:off x="8580121" y="5097304"/>
            <a:ext cx="102392" cy="102394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1A5023-54D1-4E0F-C01A-689125D646D2}"/>
              </a:ext>
            </a:extLst>
          </p:cNvPr>
          <p:cNvSpPr txBox="1"/>
          <p:nvPr/>
        </p:nvSpPr>
        <p:spPr>
          <a:xfrm>
            <a:off x="9812334" y="2092166"/>
            <a:ext cx="169164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Arbres conservés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A0E0793-2E07-6930-1002-89F3CA61C9C5}"/>
              </a:ext>
            </a:extLst>
          </p:cNvPr>
          <p:cNvCxnSpPr>
            <a:stCxn id="12" idx="2"/>
          </p:cNvCxnSpPr>
          <p:nvPr/>
        </p:nvCxnSpPr>
        <p:spPr>
          <a:xfrm flipH="1">
            <a:off x="8348343" y="2399943"/>
            <a:ext cx="2309811" cy="115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62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AB934D-3FA9-4FAF-ABB0-B6A751E1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9266942" cy="365207"/>
          </a:xfrm>
        </p:spPr>
        <p:txBody>
          <a:bodyPr/>
          <a:lstStyle/>
          <a:p>
            <a:r>
              <a:rPr lang="fr-FR" dirty="0"/>
              <a:t>Forage géothermie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BA7685-27A6-0E33-5679-065F4F5B2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83" y="1497691"/>
            <a:ext cx="8929710" cy="5142593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1DA37CE6-D047-EC75-0D32-CA8189AED714}"/>
              </a:ext>
            </a:extLst>
          </p:cNvPr>
          <p:cNvSpPr txBox="1">
            <a:spLocks/>
          </p:cNvSpPr>
          <p:nvPr/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7B1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Murs acoustiques</a:t>
            </a:r>
          </a:p>
        </p:txBody>
      </p:sp>
    </p:spTree>
    <p:extLst>
      <p:ext uri="{BB962C8B-B14F-4D97-AF65-F5344CB8AC3E}">
        <p14:creationId xmlns:p14="http://schemas.microsoft.com/office/powerpoint/2010/main" val="329239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AB934D-3FA9-4FAF-ABB0-B6A751E1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32" y="681037"/>
            <a:ext cx="9266942" cy="365207"/>
          </a:xfrm>
        </p:spPr>
        <p:txBody>
          <a:bodyPr/>
          <a:lstStyle/>
          <a:p>
            <a:r>
              <a:rPr lang="fr-FR" dirty="0"/>
              <a:t>Forage géothermie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327073-9D5F-EDB7-1850-17454C416C43}"/>
              </a:ext>
            </a:extLst>
          </p:cNvPr>
          <p:cNvSpPr txBox="1"/>
          <p:nvPr/>
        </p:nvSpPr>
        <p:spPr>
          <a:xfrm>
            <a:off x="5759657" y="114255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Cartographie sonore en </a:t>
            </a:r>
            <a:r>
              <a:rPr lang="fr-FR" sz="1600" dirty="0" err="1"/>
              <a:t>dBA</a:t>
            </a:r>
            <a:r>
              <a:rPr lang="fr-FR" sz="1600" dirty="0"/>
              <a:t> après traitement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F28A00-AB44-8D3B-391F-BBCBFE5A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46" y="1511884"/>
            <a:ext cx="6673431" cy="42935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263A8D-0C01-328A-0319-39BFA62F89B6}"/>
              </a:ext>
            </a:extLst>
          </p:cNvPr>
          <p:cNvSpPr txBox="1"/>
          <p:nvPr/>
        </p:nvSpPr>
        <p:spPr>
          <a:xfrm>
            <a:off x="881743" y="5715448"/>
            <a:ext cx="10711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L’impact acoustique résultant du forage aux niveaux des points 2 et 4 est de </a:t>
            </a:r>
            <a:r>
              <a:rPr lang="fr-FR" sz="1600" b="1" dirty="0"/>
              <a:t>45 dB(A) </a:t>
            </a:r>
            <a:r>
              <a:rPr lang="fr-FR" sz="1600" dirty="0"/>
              <a:t>en moyenne. </a:t>
            </a:r>
          </a:p>
          <a:p>
            <a:r>
              <a:rPr lang="fr-FR" sz="1600" dirty="0"/>
              <a:t>Si on considère un isolement des façades des riverains de </a:t>
            </a:r>
            <a:r>
              <a:rPr lang="fr-FR" sz="1600" b="1" dirty="0"/>
              <a:t>30 dB(A) </a:t>
            </a:r>
            <a:r>
              <a:rPr lang="fr-FR" sz="1600" dirty="0"/>
              <a:t>minimum (seuil minimum réglementaire), alors l’impact du forage à l’intérieur des logements sera très faible.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1885FE2D-91B4-DF5F-CF75-DAF833DDC879}"/>
              </a:ext>
            </a:extLst>
          </p:cNvPr>
          <p:cNvSpPr txBox="1">
            <a:spLocks/>
          </p:cNvSpPr>
          <p:nvPr/>
        </p:nvSpPr>
        <p:spPr>
          <a:xfrm>
            <a:off x="1978232" y="1093869"/>
            <a:ext cx="3781425" cy="312656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7B1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Impacts acoustiques</a:t>
            </a:r>
          </a:p>
        </p:txBody>
      </p:sp>
    </p:spTree>
    <p:extLst>
      <p:ext uri="{BB962C8B-B14F-4D97-AF65-F5344CB8AC3E}">
        <p14:creationId xmlns:p14="http://schemas.microsoft.com/office/powerpoint/2010/main" val="311392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AEF7EC-110B-E52F-CC0F-9BB2D768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circulation </a:t>
            </a:r>
          </a:p>
        </p:txBody>
      </p:sp>
      <p:pic>
        <p:nvPicPr>
          <p:cNvPr id="2" name="Image 1" descr="Une image contenant texte, Police, conception&#10;&#10;Description générée automatiquement">
            <a:extLst>
              <a:ext uri="{FF2B5EF4-FFF2-40B4-BE49-F238E27FC236}">
                <a16:creationId xmlns:a16="http://schemas.microsoft.com/office/drawing/2014/main" id="{0A52BEE2-0A62-B0FE-4AFE-58E8E1224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05" y="5441614"/>
            <a:ext cx="1739674" cy="12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88095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GEOTHERMIE" id="{A17EF21D-FD4C-4BC4-A347-365ABE57EB0C}" vid="{0EB66A0C-80AF-43A6-90CE-E64E35F98CBF}"/>
    </a:ext>
  </a:extLst>
</a:theme>
</file>

<file path=ppt/theme/theme2.xml><?xml version="1.0" encoding="utf-8"?>
<a:theme xmlns:a="http://schemas.openxmlformats.org/drawingml/2006/main" name="SOMMAI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GEOTHERMIE" id="{A17EF21D-FD4C-4BC4-A347-365ABE57EB0C}" vid="{5BA20363-B8F5-48FB-BB73-40A9941FF63E}"/>
    </a:ext>
  </a:extLst>
</a:theme>
</file>

<file path=ppt/theme/theme3.xml><?xml version="1.0" encoding="utf-8"?>
<a:theme xmlns:a="http://schemas.openxmlformats.org/drawingml/2006/main" name="Présentation glob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GEOTHERMIE" id="{A17EF21D-FD4C-4BC4-A347-365ABE57EB0C}" vid="{71AAB358-D9ED-4F8F-BFA4-F134CD0565BA}"/>
    </a:ext>
  </a:extLst>
</a:theme>
</file>

<file path=ppt/theme/theme4.xml><?xml version="1.0" encoding="utf-8"?>
<a:theme xmlns:a="http://schemas.openxmlformats.org/drawingml/2006/main" name="Intercalai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GEOTHERMIE" id="{A17EF21D-FD4C-4BC4-A347-365ABE57EB0C}" vid="{663955E2-A6C5-4631-AA90-3FD6FD2F7F78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34881d-52eb-4678-b44d-4ddc4b157e81">
      <UserInfo>
        <DisplayName>NOGUE Laurent</DisplayName>
        <AccountId>41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9EEA4F7848D4FA86DDA0AF3FFAA75" ma:contentTypeVersion="12" ma:contentTypeDescription="Crée un document." ma:contentTypeScope="" ma:versionID="ac8118a101bee04c8bf6364a394f5fd3">
  <xsd:schema xmlns:xsd="http://www.w3.org/2001/XMLSchema" xmlns:xs="http://www.w3.org/2001/XMLSchema" xmlns:p="http://schemas.microsoft.com/office/2006/metadata/properties" xmlns:ns2="1a99f5d6-e68a-4a04-b268-8e45d7747c97" xmlns:ns3="d534881d-52eb-4678-b44d-4ddc4b157e81" targetNamespace="http://schemas.microsoft.com/office/2006/metadata/properties" ma:root="true" ma:fieldsID="4ab984335f8573eb8ef3a8e6975791fa" ns2:_="" ns3:_="">
    <xsd:import namespace="1a99f5d6-e68a-4a04-b268-8e45d7747c97"/>
    <xsd:import namespace="d534881d-52eb-4678-b44d-4ddc4b157e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9f5d6-e68a-4a04-b268-8e45d7747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4881d-52eb-4678-b44d-4ddc4b157e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4DD2ED-4879-4BC2-847E-62671028BD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22CE77-5AE1-4113-AC7F-C77427D63F8C}">
  <ds:schemaRefs>
    <ds:schemaRef ds:uri="1a99f5d6-e68a-4a04-b268-8e45d7747c97"/>
    <ds:schemaRef ds:uri="d534881d-52eb-4678-b44d-4ddc4b157e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6156F6-62D8-4335-91CD-EBCB15F2B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99f5d6-e68a-4a04-b268-8e45d7747c97"/>
    <ds:schemaRef ds:uri="d534881d-52eb-4678-b44d-4ddc4b157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SOFREGE - Ebauche COPIL</Template>
  <TotalTime>3395</TotalTime>
  <Words>672</Words>
  <Application>Microsoft Office PowerPoint</Application>
  <PresentationFormat>Grand écran</PresentationFormat>
  <Paragraphs>193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Présentation</vt:lpstr>
      <vt:lpstr>SOMMAIRE</vt:lpstr>
      <vt:lpstr>Présentation globale</vt:lpstr>
      <vt:lpstr>Intercalaires</vt:lpstr>
      <vt:lpstr>Comité des abonnés et des usagers  – 6 mars 2024</vt:lpstr>
      <vt:lpstr>Présentation PowerPoint</vt:lpstr>
      <vt:lpstr>Forage géothermie profonde </vt:lpstr>
      <vt:lpstr>Forage géothermie</vt:lpstr>
      <vt:lpstr>Forage géothermie</vt:lpstr>
      <vt:lpstr>Forage géothermie</vt:lpstr>
      <vt:lpstr>Forage géothermie</vt:lpstr>
      <vt:lpstr>Forage géothermie </vt:lpstr>
      <vt:lpstr>Plan de circulation </vt:lpstr>
      <vt:lpstr>Plan de circulation </vt:lpstr>
      <vt:lpstr>Développement du réseau de chaleur </vt:lpstr>
      <vt:lpstr>Présentation PowerPoint</vt:lpstr>
      <vt:lpstr>Communication </vt:lpstr>
      <vt:lpstr>Nos supports de communication</vt:lpstr>
      <vt:lpstr>Communication</vt:lpstr>
      <vt:lpstr>Communication</vt:lpstr>
      <vt:lpstr>Planning</vt:lpstr>
      <vt:lpstr>Planning communication </vt:lpstr>
      <vt:lpstr>Planning global de l’opération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Préparation COPIL</dc:title>
  <dc:creator>TA Jerome</dc:creator>
  <cp:lastModifiedBy>THIRE Anais</cp:lastModifiedBy>
  <cp:revision>52</cp:revision>
  <dcterms:created xsi:type="dcterms:W3CDTF">2022-07-20T14:57:33Z</dcterms:created>
  <dcterms:modified xsi:type="dcterms:W3CDTF">2024-03-06T13:57:16Z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0x010100EA09EEA4F7848D4FA86DDA0AF3FFAA75</vt:lpwstr>
  </property>
</Properties>
</file>