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3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.xml" ContentType="application/vnd.openxmlformats-officedocument.presentationml.notesSlid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2.xml" ContentType="application/vnd.openxmlformats-officedocument.drawingml.chartshapes+xml"/>
  <Override PartName="/ppt/charts/chart6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4" r:id="rId4"/>
    <p:sldMasterId id="2147483741" r:id="rId5"/>
    <p:sldMasterId id="2147483700" r:id="rId6"/>
    <p:sldMasterId id="2147483755" r:id="rId7"/>
  </p:sldMasterIdLst>
  <p:notesMasterIdLst>
    <p:notesMasterId r:id="rId34"/>
  </p:notesMasterIdLst>
  <p:handoutMasterIdLst>
    <p:handoutMasterId r:id="rId35"/>
  </p:handoutMasterIdLst>
  <p:sldIdLst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82" r:id="rId27"/>
    <p:sldId id="283" r:id="rId28"/>
    <p:sldId id="284" r:id="rId29"/>
    <p:sldId id="287" r:id="rId30"/>
    <p:sldId id="286" r:id="rId31"/>
    <p:sldId id="288" r:id="rId32"/>
    <p:sldId id="281" r:id="rId33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5CA3A"/>
    <a:srgbClr val="67B14A"/>
    <a:srgbClr val="009793"/>
    <a:srgbClr val="F6A8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CFDE4CA-BB49-4E26-8F74-9599B7760261}" v="7" dt="2023-09-18T14:49:49.44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93" autoAdjust="0"/>
    <p:restoredTop sz="92073" autoAdjust="0"/>
  </p:normalViewPr>
  <p:slideViewPr>
    <p:cSldViewPr snapToGrid="0">
      <p:cViewPr varScale="1">
        <p:scale>
          <a:sx n="58" d="100"/>
          <a:sy n="58" d="100"/>
        </p:scale>
        <p:origin x="91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3" d="100"/>
          <a:sy n="123" d="100"/>
        </p:scale>
        <p:origin x="497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tableStyles" Target="tableStyles.xml"/><Relationship Id="rId21" Type="http://schemas.openxmlformats.org/officeDocument/2006/relationships/slide" Target="slides/slide14.xml"/><Relationship Id="rId34" Type="http://schemas.openxmlformats.org/officeDocument/2006/relationships/notesMaster" Target="notesMasters/notesMaster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viewProps" Target="viewProps.xml"/><Relationship Id="rId40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presProps" Target="pres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1.xml"/><Relationship Id="rId3" Type="http://schemas.openxmlformats.org/officeDocument/2006/relationships/customXml" Target="../customXml/item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SRV-FILES\DOSSIERS\SOCIETES\SOFREGE\GEST_COM_PRIMAIRE\DELEGANT\Rapports%20au%20D&#233;l&#233;gant\2022\2022-05-09_rapport_delegant_SOFREGE.xlsm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SRV-FILES\DOSSIERS\SOCIETES\SOFREGE\GEST_COM_PRIMAIRE\DELEGANT\Rapports%20au%20D&#233;l&#233;gant\2022\2022-05-09_rapport_delegant_SOFREGE.xlsm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SRV-FILES\DOSSIERS\SOCIETES\SOFREGE\GEST_COM_PRIMAIRE\DELEGANT\Rapports%20au%20D&#233;l&#233;gant\2022\2022-05-09_rapport_delegant_SOFREGE.xlsm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\\SRV-FILES\DOSSIERS\SOCIETES\SOFREGE\GEST_COM_PRIMAIRE\DELEGANT\Rapports%20au%20D&#233;l&#233;gant\2022\2022-05-09_rapport_delegant_SOFREGE.xlsm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\\SRV-FILES\DOSSIERS\SOCIETES\SOFREGE\GEST_COM_PRIMAIRE\DELEGANT\Rapports%20au%20D&#233;l&#233;gant\2022\2022-05-09_rapport_delegant_SOFREGE.xlsm" TargetMode="Externa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2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\\SRV-FILES\DOSSIERS\SOCIETES\SOFREGE\GEST_COM_PRIMAIRE\DELEGANT\Rapports%20au%20D&#233;l&#233;gant\2022\2023-08-28_rapport_delegant_SOFREGE.xlsm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title>
      <c:tx>
        <c:rich>
          <a:bodyPr/>
          <a:lstStyle/>
          <a:p>
            <a:pPr algn="ctr">
              <a:defRPr sz="1800"/>
            </a:pPr>
            <a:r>
              <a:rPr lang="en-US" sz="1800" b="0" dirty="0"/>
              <a:t>Contribution des </a:t>
            </a:r>
            <a:r>
              <a:rPr lang="en-US" sz="1800" b="0" dirty="0" err="1"/>
              <a:t>énergies</a:t>
            </a:r>
            <a:r>
              <a:rPr lang="en-US" sz="1800" b="0" dirty="0"/>
              <a:t> à la production d</a:t>
            </a:r>
            <a:r>
              <a:rPr lang="en-US" sz="1800" b="0" baseline="0" dirty="0"/>
              <a:t>e </a:t>
            </a:r>
            <a:r>
              <a:rPr lang="en-US" sz="1800" b="0" baseline="0" dirty="0" err="1"/>
              <a:t>chaleur</a:t>
            </a:r>
            <a:r>
              <a:rPr lang="en-US" sz="1800" b="0" baseline="0" dirty="0"/>
              <a:t> </a:t>
            </a:r>
            <a:r>
              <a:rPr lang="en-US" sz="1800" b="0" dirty="0" err="1"/>
              <a:t>en</a:t>
            </a:r>
            <a:r>
              <a:rPr lang="en-US" sz="1800" b="0" dirty="0"/>
              <a:t> 2022</a:t>
            </a:r>
          </a:p>
        </c:rich>
      </c:tx>
      <c:layout>
        <c:manualLayout>
          <c:xMode val="edge"/>
          <c:yMode val="edge"/>
          <c:x val="0.16094898149787562"/>
          <c:y val="7.484292926346961E-2"/>
        </c:manualLayout>
      </c:layout>
      <c:overlay val="0"/>
    </c:title>
    <c:autoTitleDeleted val="0"/>
    <c:view3D>
      <c:rotX val="30"/>
      <c:rotY val="219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spPr>
            <a:ln w="9525"/>
            <a:scene3d>
              <a:camera prst="orthographicFront"/>
              <a:lightRig rig="threePt" dir="t"/>
            </a:scene3d>
            <a:sp3d prstMaterial="metal">
              <a:bevelT w="152400" h="152400"/>
              <a:contourClr>
                <a:srgbClr val="000000"/>
              </a:contourClr>
            </a:sp3d>
          </c:spPr>
          <c:dLbls>
            <c:dLbl>
              <c:idx val="0"/>
              <c:layout>
                <c:manualLayout>
                  <c:x val="0.16033985461877739"/>
                  <c:y val="0.22821017485322231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sz="1400" b="1">
                      <a:solidFill>
                        <a:schemeClr val="tx1"/>
                      </a:solidFill>
                    </a:defRPr>
                  </a:pPr>
                  <a:endParaRPr lang="fr-FR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191202279006814"/>
                      <c:h val="0.2827551860178200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4EA6-4E71-A035-9E1DC70BCCB4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3AA7E6FF-9192-4CBD-A9D5-0D5C6BE43193}" type="PERCENTAGE">
                      <a:rPr lang="en-US" baseline="0" smtClean="0"/>
                      <a:pPr/>
                      <a:t>[POURCENTAGE]</a:t>
                    </a:fld>
                    <a:endParaRPr lang="fr-FR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4EA6-4E71-A035-9E1DC70BCCB4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>
                    <a:solidFill>
                      <a:schemeClr val="tx1"/>
                    </a:solidFill>
                  </a:defRPr>
                </a:pPr>
                <a:endParaRPr lang="fr-FR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'EnR RAD'!$C$38:$H$38</c:f>
              <c:strCache>
                <c:ptCount val="6"/>
                <c:pt idx="0">
                  <c:v>EnR (Géothermie + PAC)</c:v>
                </c:pt>
                <c:pt idx="1">
                  <c:v>Récupération thermique cogénération</c:v>
                </c:pt>
                <c:pt idx="2">
                  <c:v>Production chaudières gaz</c:v>
                </c:pt>
                <c:pt idx="3">
                  <c:v>Production chaudières FOD</c:v>
                </c:pt>
                <c:pt idx="4">
                  <c:v>PAC (part non EnR)</c:v>
                </c:pt>
                <c:pt idx="5">
                  <c:v>Part d'Energie Renouvelable</c:v>
                </c:pt>
              </c:strCache>
            </c:strRef>
          </c:cat>
          <c:val>
            <c:numRef>
              <c:f>'EnR RAD'!$C$33:$G$33</c:f>
              <c:numCache>
                <c:formatCode>#,##0</c:formatCode>
                <c:ptCount val="5"/>
                <c:pt idx="0">
                  <c:v>45024.3125</c:v>
                </c:pt>
                <c:pt idx="1">
                  <c:v>19033</c:v>
                </c:pt>
                <c:pt idx="2">
                  <c:v>5582.6468167214152</c:v>
                </c:pt>
                <c:pt idx="3">
                  <c:v>1030.8600283203129</c:v>
                </c:pt>
                <c:pt idx="4">
                  <c:v>868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EA6-4E71-A035-9E1DC70BCCB4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</c:pie3DChart>
      <c:spPr>
        <a:noFill/>
      </c:spPr>
    </c:plotArea>
    <c:legend>
      <c:legendPos val="r"/>
      <c:overlay val="0"/>
      <c:txPr>
        <a:bodyPr/>
        <a:lstStyle/>
        <a:p>
          <a:pPr>
            <a:defRPr sz="1050"/>
          </a:pPr>
          <a:endParaRPr lang="fr-FR"/>
        </a:p>
      </c:txPr>
    </c:legend>
    <c:plotVisOnly val="1"/>
    <c:dispBlanksAs val="zero"/>
    <c:showDLblsOverMax val="0"/>
  </c:chart>
  <c:spPr>
    <a:noFill/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 dirty="0"/>
              <a:t>Contenu CO2 par MWh pour un usage chauffage et eau chaude</a:t>
            </a:r>
          </a:p>
          <a:p>
            <a:pPr>
              <a:defRPr/>
            </a:pPr>
            <a:r>
              <a:rPr lang="fr-FR" dirty="0"/>
              <a:t>(Sources : Enquêtes Amorce et SNCU) </a:t>
            </a:r>
          </a:p>
        </c:rich>
      </c:tx>
      <c:layout>
        <c:manualLayout>
          <c:xMode val="edge"/>
          <c:yMode val="edge"/>
          <c:x val="0.25401668472189265"/>
          <c:y val="3.113113228943433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>
        <c:manualLayout>
          <c:layoutTarget val="inner"/>
          <c:xMode val="edge"/>
          <c:yMode val="edge"/>
          <c:x val="7.7746470670456133E-2"/>
          <c:y val="0.17573605987530608"/>
          <c:w val="0.84457973856209168"/>
          <c:h val="0.71083888888888902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85CA3A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C-E0FC-4682-89F1-23DA59D9D881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465-4CA0-A33B-C7253A02F4E3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5465-4CA0-A33B-C7253A02F4E3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5465-4CA0-A33B-C7253A02F4E3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5465-4CA0-A33B-C7253A02F4E3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5465-4CA0-A33B-C7253A02F4E3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5465-4CA0-A33B-C7253A02F4E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'Contenu en CO2 RAD'!$B$48:$B$62</c:f>
              <c:strCache>
                <c:ptCount val="7"/>
                <c:pt idx="0">
                  <c:v> SOFREGE 2022 </c:v>
                </c:pt>
                <c:pt idx="1">
                  <c:v> Réseaux de chaleur français (enquête SNCU 2020 - données 2019) </c:v>
                </c:pt>
                <c:pt idx="2">
                  <c:v> Electricité moyenne utilisation </c:v>
                </c:pt>
                <c:pt idx="3">
                  <c:v> Gaz naturel </c:v>
                </c:pt>
                <c:pt idx="4">
                  <c:v> Fioul domestique </c:v>
                </c:pt>
                <c:pt idx="5">
                  <c:v> Autre énergie fossile </c:v>
                </c:pt>
                <c:pt idx="6">
                  <c:v> Charbon </c:v>
                </c:pt>
              </c:strCache>
            </c:strRef>
          </c:cat>
          <c:val>
            <c:numRef>
              <c:f>'Contenu en CO2 RAD'!$C$48:$C$62</c:f>
              <c:numCache>
                <c:formatCode>#\ ##0\ _€</c:formatCode>
                <c:ptCount val="7"/>
                <c:pt idx="0">
                  <c:v>82</c:v>
                </c:pt>
                <c:pt idx="1">
                  <c:v>107</c:v>
                </c:pt>
                <c:pt idx="2">
                  <c:v>180</c:v>
                </c:pt>
                <c:pt idx="3">
                  <c:v>234</c:v>
                </c:pt>
                <c:pt idx="4">
                  <c:v>300</c:v>
                </c:pt>
                <c:pt idx="5">
                  <c:v>320</c:v>
                </c:pt>
                <c:pt idx="6">
                  <c:v>384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5465-4CA0-A33B-C7253A02F4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267962512"/>
        <c:axId val="-267990800"/>
      </c:barChart>
      <c:catAx>
        <c:axId val="-2679625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-267990800"/>
        <c:crosses val="autoZero"/>
        <c:auto val="1"/>
        <c:lblAlgn val="ctr"/>
        <c:lblOffset val="100"/>
        <c:tickMarkSkip val="10"/>
        <c:noMultiLvlLbl val="0"/>
      </c:catAx>
      <c:valAx>
        <c:axId val="-2679908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r-FR"/>
                  <a:t>kg CO2 / MWh</a:t>
                </a:r>
              </a:p>
            </c:rich>
          </c:tx>
          <c:layout>
            <c:manualLayout>
              <c:xMode val="edge"/>
              <c:yMode val="edge"/>
              <c:x val="5.0764593909933134E-3"/>
              <c:y val="0.4160012965679023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#\ ##0\ _€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-267962512"/>
        <c:crosses val="autoZero"/>
        <c:crossBetween val="between"/>
        <c:majorUnit val="5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100" b="0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en-US" sz="1100"/>
              <a:t>Evolution du contenu en CO2  du réseau depuis 2011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cap="none" spc="0" normalizeH="0" baseline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j-ea"/>
              <a:cs typeface="+mj-cs"/>
            </a:defRPr>
          </a:pPr>
          <a:endParaRPr lang="fr-FR"/>
        </a:p>
      </c:txPr>
    </c:title>
    <c:autoTitleDeleted val="0"/>
    <c:plotArea>
      <c:layout>
        <c:manualLayout>
          <c:layoutTarget val="inner"/>
          <c:xMode val="edge"/>
          <c:yMode val="edge"/>
          <c:x val="6.054735227128611E-2"/>
          <c:y val="0.11246033719180998"/>
          <c:w val="0.92144763880482838"/>
          <c:h val="0.7901501392675497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'Contenu en CO2 RAD'!$B$41</c:f>
              <c:strCache>
                <c:ptCount val="1"/>
                <c:pt idx="0">
                  <c:v>Contenu en CO2 (kg/MWh)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4"/>
              <c:layout>
                <c:manualLayout>
                  <c:x val="2.0755646066878612E-3"/>
                  <c:y val="2.14063283511649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4B0-4008-89DA-F0A8DE607BF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'Contenu en CO2 RAD'!$C$40:$N$40</c:f>
              <c:numCache>
                <c:formatCode>General</c:formatCode>
                <c:ptCount val="12"/>
                <c:pt idx="0">
                  <c:v>2022</c:v>
                </c:pt>
                <c:pt idx="1">
                  <c:v>2021</c:v>
                </c:pt>
                <c:pt idx="2">
                  <c:v>2020</c:v>
                </c:pt>
                <c:pt idx="3">
                  <c:v>2019</c:v>
                </c:pt>
                <c:pt idx="4">
                  <c:v>2018</c:v>
                </c:pt>
                <c:pt idx="5">
                  <c:v>2017</c:v>
                </c:pt>
                <c:pt idx="6">
                  <c:v>2016</c:v>
                </c:pt>
                <c:pt idx="7">
                  <c:v>2015</c:v>
                </c:pt>
                <c:pt idx="8">
                  <c:v>2014</c:v>
                </c:pt>
                <c:pt idx="9">
                  <c:v>2013</c:v>
                </c:pt>
                <c:pt idx="10">
                  <c:v>2012</c:v>
                </c:pt>
                <c:pt idx="11">
                  <c:v>2011</c:v>
                </c:pt>
              </c:numCache>
            </c:numRef>
          </c:cat>
          <c:val>
            <c:numRef>
              <c:f>'Contenu en CO2 RAD'!$C$41:$N$41</c:f>
              <c:numCache>
                <c:formatCode>#,##0</c:formatCode>
                <c:ptCount val="12"/>
                <c:pt idx="0">
                  <c:v>82</c:v>
                </c:pt>
                <c:pt idx="1">
                  <c:v>78.844235480450479</c:v>
                </c:pt>
                <c:pt idx="2">
                  <c:v>81.235091051207462</c:v>
                </c:pt>
                <c:pt idx="3">
                  <c:v>92.802397946666289</c:v>
                </c:pt>
                <c:pt idx="4">
                  <c:v>92.465458456515236</c:v>
                </c:pt>
                <c:pt idx="5">
                  <c:v>104.62296291486322</c:v>
                </c:pt>
                <c:pt idx="6">
                  <c:v>92.61963417147669</c:v>
                </c:pt>
                <c:pt idx="7">
                  <c:v>105.32483233910592</c:v>
                </c:pt>
                <c:pt idx="8">
                  <c:v>101.34518702505804</c:v>
                </c:pt>
                <c:pt idx="9">
                  <c:v>134.02200826424675</c:v>
                </c:pt>
                <c:pt idx="10">
                  <c:v>141.58346928809161</c:v>
                </c:pt>
                <c:pt idx="11">
                  <c:v>120.71551880266526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4B0-4008-89DA-F0A8DE607BF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99"/>
        <c:axId val="-267986448"/>
        <c:axId val="-267981008"/>
      </c:barChart>
      <c:catAx>
        <c:axId val="-267986448"/>
        <c:scaling>
          <c:orientation val="maxMin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-267981008"/>
        <c:crosses val="autoZero"/>
        <c:auto val="1"/>
        <c:lblAlgn val="ctr"/>
        <c:lblOffset val="100"/>
        <c:noMultiLvlLbl val="0"/>
      </c:catAx>
      <c:valAx>
        <c:axId val="-267981008"/>
        <c:scaling>
          <c:orientation val="minMax"/>
          <c:max val="155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0" spcFirstLastPara="1" vertOverflow="ellipsis" wrap="square" anchor="ctr" anchorCtr="1"/>
              <a:lstStyle/>
              <a:p>
                <a:pPr>
                  <a:defRPr sz="900" b="0" i="0" u="none" strike="noStrike" kern="1200" cap="none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r-FR" cap="none" baseline="0"/>
                  <a:t>kg/MWh</a:t>
                </a:r>
              </a:p>
            </c:rich>
          </c:tx>
          <c:layout>
            <c:manualLayout>
              <c:xMode val="edge"/>
              <c:yMode val="edge"/>
              <c:x val="4.583093180625427E-2"/>
              <c:y val="4.4720212050829641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wrap="square" anchor="ctr" anchorCtr="1"/>
            <a:lstStyle/>
            <a:p>
              <a:pPr>
                <a:defRPr sz="900" b="0" i="0" u="none" strike="noStrike" kern="1200" cap="none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-267986448"/>
        <c:crosses val="max"/>
        <c:crossBetween val="between"/>
        <c:majorUnit val="15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8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 sz="800" b="1"/>
              <a:t>Evolution du prix de la chaleur de SOFREGE et du prix moyen de vente des autres réseaux français</a:t>
            </a:r>
          </a:p>
        </c:rich>
      </c:tx>
      <c:layout>
        <c:manualLayout>
          <c:xMode val="edge"/>
          <c:yMode val="edge"/>
          <c:x val="0.26115623732970006"/>
          <c:y val="2.0114708485383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>
        <c:manualLayout>
          <c:layoutTarget val="inner"/>
          <c:xMode val="edge"/>
          <c:yMode val="edge"/>
          <c:x val="6.3574391315790471E-2"/>
          <c:y val="0.11529127233732374"/>
          <c:w val="0.91717015981226213"/>
          <c:h val="0.71594197329388143"/>
        </c:manualLayout>
      </c:layout>
      <c:barChart>
        <c:barDir val="col"/>
        <c:grouping val="clustered"/>
        <c:varyColors val="0"/>
        <c:ser>
          <c:idx val="0"/>
          <c:order val="0"/>
          <c:tx>
            <c:v>SOFREGE</c:v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8.786942925692214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A6C-4E02-A06E-A1AD968C6417}"/>
                </c:ext>
              </c:extLst>
            </c:dLbl>
            <c:dLbl>
              <c:idx val="1"/>
              <c:layout>
                <c:manualLayout>
                  <c:x val="0"/>
                  <c:y val="-5.857961950461476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A6C-4E02-A06E-A1AD968C641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'AMORCE RAD'!$C$20:$M$20</c:f>
              <c:numCache>
                <c:formatCode>General</c:formatCode>
                <c:ptCount val="11"/>
                <c:pt idx="0">
                  <c:v>2021</c:v>
                </c:pt>
                <c:pt idx="1">
                  <c:v>2020</c:v>
                </c:pt>
                <c:pt idx="2">
                  <c:v>2019</c:v>
                </c:pt>
                <c:pt idx="3">
                  <c:v>2018</c:v>
                </c:pt>
                <c:pt idx="4">
                  <c:v>2017</c:v>
                </c:pt>
                <c:pt idx="5">
                  <c:v>2016</c:v>
                </c:pt>
                <c:pt idx="6">
                  <c:v>2015</c:v>
                </c:pt>
                <c:pt idx="7">
                  <c:v>2014</c:v>
                </c:pt>
                <c:pt idx="8">
                  <c:v>2013</c:v>
                </c:pt>
                <c:pt idx="9">
                  <c:v>2012</c:v>
                </c:pt>
                <c:pt idx="10">
                  <c:v>2011</c:v>
                </c:pt>
              </c:numCache>
            </c:numRef>
          </c:cat>
          <c:val>
            <c:numRef>
              <c:f>'AMORCE RAD'!$C$24:$M$24</c:f>
              <c:numCache>
                <c:formatCode>0.00</c:formatCode>
                <c:ptCount val="11"/>
                <c:pt idx="0">
                  <c:v>72.428077693894537</c:v>
                </c:pt>
                <c:pt idx="1">
                  <c:v>64.764149618173292</c:v>
                </c:pt>
                <c:pt idx="2">
                  <c:v>65.426651762531066</c:v>
                </c:pt>
                <c:pt idx="3">
                  <c:v>68.186858692192345</c:v>
                </c:pt>
                <c:pt idx="4">
                  <c:v>63.539532223236598</c:v>
                </c:pt>
                <c:pt idx="5">
                  <c:v>59.688165905071102</c:v>
                </c:pt>
                <c:pt idx="6">
                  <c:v>64.993409246733549</c:v>
                </c:pt>
                <c:pt idx="7">
                  <c:v>68.612589314234611</c:v>
                </c:pt>
                <c:pt idx="8">
                  <c:v>59.205231519254824</c:v>
                </c:pt>
                <c:pt idx="9">
                  <c:v>57.698377165854389</c:v>
                </c:pt>
                <c:pt idx="10">
                  <c:v>64.150530299988901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A6C-4E02-A06E-A1AD968C6417}"/>
            </c:ext>
          </c:extLst>
        </c:ser>
        <c:ser>
          <c:idx val="1"/>
          <c:order val="1"/>
          <c:tx>
            <c:strRef>
              <c:f>'AMORCE RAD'!$B$21</c:f>
              <c:strCache>
                <c:ptCount val="1"/>
                <c:pt idx="0">
                  <c:v>Prix moyen de la chaleur vendue par les réseaux français *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2.0761583942108205E-3"/>
                  <c:y val="5.857961950461476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A6C-4E02-A06E-A1AD968C6417}"/>
                </c:ext>
              </c:extLst>
            </c:dLbl>
            <c:dLbl>
              <c:idx val="1"/>
              <c:layout>
                <c:manualLayout>
                  <c:x val="0"/>
                  <c:y val="1.17159239009229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A6C-4E02-A06E-A1AD968C641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'AMORCE RAD'!$C$20:$M$20</c:f>
              <c:numCache>
                <c:formatCode>General</c:formatCode>
                <c:ptCount val="11"/>
                <c:pt idx="0">
                  <c:v>2021</c:v>
                </c:pt>
                <c:pt idx="1">
                  <c:v>2020</c:v>
                </c:pt>
                <c:pt idx="2">
                  <c:v>2019</c:v>
                </c:pt>
                <c:pt idx="3">
                  <c:v>2018</c:v>
                </c:pt>
                <c:pt idx="4">
                  <c:v>2017</c:v>
                </c:pt>
                <c:pt idx="5">
                  <c:v>2016</c:v>
                </c:pt>
                <c:pt idx="6">
                  <c:v>2015</c:v>
                </c:pt>
                <c:pt idx="7">
                  <c:v>2014</c:v>
                </c:pt>
                <c:pt idx="8">
                  <c:v>2013</c:v>
                </c:pt>
                <c:pt idx="9">
                  <c:v>2012</c:v>
                </c:pt>
                <c:pt idx="10">
                  <c:v>2011</c:v>
                </c:pt>
              </c:numCache>
            </c:numRef>
          </c:cat>
          <c:val>
            <c:numRef>
              <c:f>'AMORCE RAD'!$C$21:$M$21</c:f>
              <c:numCache>
                <c:formatCode>0.00</c:formatCode>
                <c:ptCount val="11"/>
                <c:pt idx="0">
                  <c:v>85.1</c:v>
                </c:pt>
                <c:pt idx="1">
                  <c:v>78</c:v>
                </c:pt>
                <c:pt idx="2">
                  <c:v>79.3</c:v>
                </c:pt>
                <c:pt idx="3">
                  <c:v>78.7</c:v>
                </c:pt>
                <c:pt idx="4">
                  <c:v>75.099999999999994</c:v>
                </c:pt>
                <c:pt idx="5">
                  <c:v>72.7</c:v>
                </c:pt>
                <c:pt idx="6">
                  <c:v>75.3</c:v>
                </c:pt>
                <c:pt idx="7">
                  <c:v>80.3</c:v>
                </c:pt>
                <c:pt idx="8">
                  <c:v>76.900000000000006</c:v>
                </c:pt>
                <c:pt idx="9">
                  <c:v>77.099999999999994</c:v>
                </c:pt>
                <c:pt idx="10">
                  <c:v>76.2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AA6C-4E02-A06E-A1AD968C641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267979376"/>
        <c:axId val="-267978832"/>
      </c:barChart>
      <c:catAx>
        <c:axId val="-267979376"/>
        <c:scaling>
          <c:orientation val="maxMin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-267978832"/>
        <c:crossesAt val="0"/>
        <c:auto val="1"/>
        <c:lblAlgn val="ctr"/>
        <c:lblOffset val="100"/>
        <c:noMultiLvlLbl val="0"/>
      </c:catAx>
      <c:valAx>
        <c:axId val="-267978832"/>
        <c:scaling>
          <c:orientation val="minMax"/>
          <c:max val="9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r-FR"/>
                  <a:t>€ TTC / MWh</a:t>
                </a:r>
              </a:p>
            </c:rich>
          </c:tx>
          <c:layout>
            <c:manualLayout>
              <c:xMode val="edge"/>
              <c:yMode val="edge"/>
              <c:x val="2.7753871321803637E-3"/>
              <c:y val="4.1912312800704753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-267979376"/>
        <c:crosses val="max"/>
        <c:crossBetween val="between"/>
        <c:majorUnit val="10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28328159787253981"/>
          <c:y val="0.90981211089936109"/>
          <c:w val="0.58279200175946755"/>
          <c:h val="8.578637106526264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000" b="1" i="0" u="none" strike="noStrike" kern="1200" cap="all" spc="5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000"/>
              <a:t>Comparatif pour un logement type "parc social moyen"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cap="all" spc="5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>
        <c:manualLayout>
          <c:layoutTarget val="inner"/>
          <c:xMode val="edge"/>
          <c:yMode val="edge"/>
          <c:x val="9.8683118846359649E-2"/>
          <c:y val="8.5805323901103958E-2"/>
          <c:w val="0.88304294943715278"/>
          <c:h val="0.73112254294352219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'Comparaison modes chauffage ATT'!$C$189</c:f>
              <c:strCache>
                <c:ptCount val="1"/>
                <c:pt idx="0">
                  <c:v> Facture énergétique
 </c:v>
                </c:pt>
              </c:strCache>
            </c:strRef>
          </c:tx>
          <c:spPr>
            <a:solidFill>
              <a:schemeClr val="accent1">
                <a:alpha val="70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1463-4456-BA2B-E9034990BD1F}"/>
              </c:ext>
            </c:extLst>
          </c:dPt>
          <c:cat>
            <c:strRef>
              <c:f>'Comparaison modes chauffage ATT'!$B$21:$B$28</c:f>
              <c:strCache>
                <c:ptCount val="8"/>
                <c:pt idx="0">
                  <c:v> SOFREGE (2021) </c:v>
                </c:pt>
                <c:pt idx="1">
                  <c:v> RDC moyen </c:v>
                </c:pt>
                <c:pt idx="2">
                  <c:v> Bois collectif </c:v>
                </c:pt>
                <c:pt idx="3">
                  <c:v> Gaz cond collectif </c:v>
                </c:pt>
                <c:pt idx="4">
                  <c:v> Gaz individuel cond. </c:v>
                </c:pt>
                <c:pt idx="5">
                  <c:v> Fioul collectif </c:v>
                </c:pt>
                <c:pt idx="6">
                  <c:v> PAC individuel </c:v>
                </c:pt>
                <c:pt idx="7">
                  <c:v> Elec individuel </c:v>
                </c:pt>
              </c:strCache>
            </c:strRef>
          </c:cat>
          <c:val>
            <c:numRef>
              <c:f>'Comparaison modes chauffage ATT'!$C$21:$C$28</c:f>
              <c:numCache>
                <c:formatCode>#,##0</c:formatCode>
                <c:ptCount val="8"/>
                <c:pt idx="0">
                  <c:v>755.45149357427556</c:v>
                </c:pt>
                <c:pt idx="1">
                  <c:v>1064</c:v>
                </c:pt>
                <c:pt idx="2">
                  <c:v>1002</c:v>
                </c:pt>
                <c:pt idx="3">
                  <c:v>1517</c:v>
                </c:pt>
                <c:pt idx="4">
                  <c:v>1162</c:v>
                </c:pt>
                <c:pt idx="5">
                  <c:v>1591</c:v>
                </c:pt>
                <c:pt idx="6">
                  <c:v>194</c:v>
                </c:pt>
                <c:pt idx="7">
                  <c:v>3377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463-4456-BA2B-E9034990BD1F}"/>
            </c:ext>
          </c:extLst>
        </c:ser>
        <c:ser>
          <c:idx val="1"/>
          <c:order val="1"/>
          <c:tx>
            <c:strRef>
              <c:f>'Comparaison modes chauffage ATT'!$D$189</c:f>
              <c:strCache>
                <c:ptCount val="1"/>
                <c:pt idx="0">
                  <c:v> Dépenses de fonctionnement P2 </c:v>
                </c:pt>
              </c:strCache>
            </c:strRef>
          </c:tx>
          <c:spPr>
            <a:solidFill>
              <a:schemeClr val="accent2">
                <a:alpha val="70000"/>
              </a:schemeClr>
            </a:solidFill>
            <a:ln>
              <a:noFill/>
            </a:ln>
            <a:effectLst/>
          </c:spPr>
          <c:invertIfNegative val="0"/>
          <c:cat>
            <c:strRef>
              <c:f>'Comparaison modes chauffage ATT'!$B$21:$B$28</c:f>
              <c:strCache>
                <c:ptCount val="8"/>
                <c:pt idx="0">
                  <c:v> SOFREGE (2021) </c:v>
                </c:pt>
                <c:pt idx="1">
                  <c:v> RDC moyen </c:v>
                </c:pt>
                <c:pt idx="2">
                  <c:v> Bois collectif </c:v>
                </c:pt>
                <c:pt idx="3">
                  <c:v> Gaz cond collectif </c:v>
                </c:pt>
                <c:pt idx="4">
                  <c:v> Gaz individuel cond. </c:v>
                </c:pt>
                <c:pt idx="5">
                  <c:v> Fioul collectif </c:v>
                </c:pt>
                <c:pt idx="6">
                  <c:v> PAC individuel </c:v>
                </c:pt>
                <c:pt idx="7">
                  <c:v> Elec individuel </c:v>
                </c:pt>
              </c:strCache>
            </c:strRef>
          </c:cat>
          <c:val>
            <c:numRef>
              <c:f>'Comparaison modes chauffage ATT'!$D$21:$D$28</c:f>
              <c:numCache>
                <c:formatCode>#,##0</c:formatCode>
                <c:ptCount val="8"/>
                <c:pt idx="0">
                  <c:v>172</c:v>
                </c:pt>
                <c:pt idx="1">
                  <c:v>172</c:v>
                </c:pt>
                <c:pt idx="2">
                  <c:v>298</c:v>
                </c:pt>
                <c:pt idx="3">
                  <c:v>300</c:v>
                </c:pt>
                <c:pt idx="4">
                  <c:v>286</c:v>
                </c:pt>
                <c:pt idx="5">
                  <c:v>300</c:v>
                </c:pt>
                <c:pt idx="6">
                  <c:v>134</c:v>
                </c:pt>
                <c:pt idx="7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463-4456-BA2B-E9034990BD1F}"/>
            </c:ext>
          </c:extLst>
        </c:ser>
        <c:ser>
          <c:idx val="2"/>
          <c:order val="2"/>
          <c:tx>
            <c:strRef>
              <c:f>'Comparaison modes chauffage ATT'!$E$189</c:f>
              <c:strCache>
                <c:ptCount val="1"/>
                <c:pt idx="0">
                  <c:v> Gros entretien et renouvellement P3 </c:v>
                </c:pt>
              </c:strCache>
            </c:strRef>
          </c:tx>
          <c:spPr>
            <a:solidFill>
              <a:schemeClr val="accent3">
                <a:alpha val="70000"/>
              </a:schemeClr>
            </a:solidFill>
            <a:ln>
              <a:noFill/>
            </a:ln>
            <a:effectLst/>
          </c:spPr>
          <c:invertIfNegative val="0"/>
          <c:cat>
            <c:strRef>
              <c:f>'Comparaison modes chauffage ATT'!$B$21:$B$28</c:f>
              <c:strCache>
                <c:ptCount val="8"/>
                <c:pt idx="0">
                  <c:v> SOFREGE (2021) </c:v>
                </c:pt>
                <c:pt idx="1">
                  <c:v> RDC moyen </c:v>
                </c:pt>
                <c:pt idx="2">
                  <c:v> Bois collectif </c:v>
                </c:pt>
                <c:pt idx="3">
                  <c:v> Gaz cond collectif </c:v>
                </c:pt>
                <c:pt idx="4">
                  <c:v> Gaz individuel cond. </c:v>
                </c:pt>
                <c:pt idx="5">
                  <c:v> Fioul collectif </c:v>
                </c:pt>
                <c:pt idx="6">
                  <c:v> PAC individuel </c:v>
                </c:pt>
                <c:pt idx="7">
                  <c:v> Elec individuel </c:v>
                </c:pt>
              </c:strCache>
            </c:strRef>
          </c:cat>
          <c:val>
            <c:numRef>
              <c:f>'Comparaison modes chauffage ATT'!$E$21:$E$28</c:f>
              <c:numCache>
                <c:formatCode>#,##0</c:formatCode>
                <c:ptCount val="8"/>
                <c:pt idx="0">
                  <c:v>38</c:v>
                </c:pt>
                <c:pt idx="1">
                  <c:v>38</c:v>
                </c:pt>
                <c:pt idx="2">
                  <c:v>78</c:v>
                </c:pt>
                <c:pt idx="3">
                  <c:v>83</c:v>
                </c:pt>
                <c:pt idx="4">
                  <c:v>51</c:v>
                </c:pt>
                <c:pt idx="5">
                  <c:v>64</c:v>
                </c:pt>
                <c:pt idx="6">
                  <c:v>51</c:v>
                </c:pt>
                <c:pt idx="7">
                  <c:v>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463-4456-BA2B-E9034990BD1F}"/>
            </c:ext>
          </c:extLst>
        </c:ser>
        <c:ser>
          <c:idx val="3"/>
          <c:order val="3"/>
          <c:tx>
            <c:strRef>
              <c:f>'Comparaison modes chauffage ATT'!$F$189</c:f>
              <c:strCache>
                <c:ptCount val="1"/>
                <c:pt idx="0">
                  <c:v> Amortissement installation P4 </c:v>
                </c:pt>
              </c:strCache>
            </c:strRef>
          </c:tx>
          <c:spPr>
            <a:solidFill>
              <a:schemeClr val="accent4">
                <a:alpha val="70000"/>
              </a:schemeClr>
            </a:solidFill>
            <a:ln>
              <a:noFill/>
            </a:ln>
            <a:effectLst/>
          </c:spPr>
          <c:invertIfNegative val="0"/>
          <c:cat>
            <c:strRef>
              <c:f>'Comparaison modes chauffage ATT'!$B$21:$B$28</c:f>
              <c:strCache>
                <c:ptCount val="8"/>
                <c:pt idx="0">
                  <c:v> SOFREGE (2021) </c:v>
                </c:pt>
                <c:pt idx="1">
                  <c:v> RDC moyen </c:v>
                </c:pt>
                <c:pt idx="2">
                  <c:v> Bois collectif </c:v>
                </c:pt>
                <c:pt idx="3">
                  <c:v> Gaz cond collectif </c:v>
                </c:pt>
                <c:pt idx="4">
                  <c:v> Gaz individuel cond. </c:v>
                </c:pt>
                <c:pt idx="5">
                  <c:v> Fioul collectif </c:v>
                </c:pt>
                <c:pt idx="6">
                  <c:v> PAC individuel </c:v>
                </c:pt>
                <c:pt idx="7">
                  <c:v> Elec individuel </c:v>
                </c:pt>
              </c:strCache>
            </c:strRef>
          </c:cat>
          <c:val>
            <c:numRef>
              <c:f>'Comparaison modes chauffage ATT'!$F$21:$F$28</c:f>
              <c:numCache>
                <c:formatCode>#,##0</c:formatCode>
                <c:ptCount val="8"/>
                <c:pt idx="0">
                  <c:v>289</c:v>
                </c:pt>
                <c:pt idx="1">
                  <c:v>289</c:v>
                </c:pt>
                <c:pt idx="2">
                  <c:v>586</c:v>
                </c:pt>
                <c:pt idx="3">
                  <c:v>492</c:v>
                </c:pt>
                <c:pt idx="4">
                  <c:v>589</c:v>
                </c:pt>
                <c:pt idx="5">
                  <c:v>519</c:v>
                </c:pt>
                <c:pt idx="6">
                  <c:v>707</c:v>
                </c:pt>
                <c:pt idx="7">
                  <c:v>230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463-4456-BA2B-E9034990BD1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-355430016"/>
        <c:axId val="-355427296"/>
        <c:extLst>
          <c:ext xmlns:c15="http://schemas.microsoft.com/office/drawing/2012/chart" uri="{02D57815-91ED-43cb-92C2-25804820EDAC}">
            <c15:filteredBarSeries>
              <c15:ser>
                <c:idx val="4"/>
                <c:order val="4"/>
                <c:tx>
                  <c:v>Subventions</c:v>
                </c:tx>
                <c:spPr>
                  <a:solidFill>
                    <a:schemeClr val="accent5">
                      <a:alpha val="7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'Comparaison modes chauffage ATT'!$B$21:$B$28</c15:sqref>
                        </c15:formulaRef>
                      </c:ext>
                    </c:extLst>
                    <c:strCache>
                      <c:ptCount val="8"/>
                      <c:pt idx="0">
                        <c:v> SOFREGE (2021) </c:v>
                      </c:pt>
                      <c:pt idx="1">
                        <c:v> RDC moyen </c:v>
                      </c:pt>
                      <c:pt idx="2">
                        <c:v> Bois collectif </c:v>
                      </c:pt>
                      <c:pt idx="3">
                        <c:v> Gaz cond collectif </c:v>
                      </c:pt>
                      <c:pt idx="4">
                        <c:v> Gaz individuel cond. </c:v>
                      </c:pt>
                      <c:pt idx="5">
                        <c:v> Fioul collectif </c:v>
                      </c:pt>
                      <c:pt idx="6">
                        <c:v> PAC individuel </c:v>
                      </c:pt>
                      <c:pt idx="7">
                        <c:v> Elec individuel 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'Comparaison modes chauffage'!#REF!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1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5-1463-4456-BA2B-E9034990BD1F}"/>
                  </c:ext>
                </c:extLst>
              </c15:ser>
            </c15:filteredBarSeries>
          </c:ext>
        </c:extLst>
      </c:barChart>
      <c:catAx>
        <c:axId val="-35543001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  <a:headEnd type="none" w="sm" len="sm"/>
            <a:tailEnd type="none" w="sm" len="sm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-355427296"/>
        <c:crosses val="autoZero"/>
        <c:auto val="1"/>
        <c:lblAlgn val="ctr"/>
        <c:lblOffset val="100"/>
        <c:noMultiLvlLbl val="0"/>
      </c:catAx>
      <c:valAx>
        <c:axId val="-355427296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0">
                    <a:schemeClr val="tx1">
                      <a:lumMod val="5000"/>
                      <a:lumOff val="95000"/>
                    </a:schemeClr>
                  </a:gs>
                  <a:gs pos="100000">
                    <a:schemeClr val="tx1">
                      <a:lumMod val="15000"/>
                      <a:lumOff val="85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-3554300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5.9970751633986928E-2"/>
          <c:y val="0.87688166666666667"/>
          <c:w val="0.92319027551378197"/>
          <c:h val="7.117640622088790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  <c:userShapes r:id="rId4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/>
              <a:t>Evolution du prix des</a:t>
            </a:r>
            <a:r>
              <a:rPr lang="fr-FR" baseline="0"/>
              <a:t> énergies</a:t>
            </a:r>
            <a:endParaRPr lang="fr-FR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v>Prix du PEG</c:v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11"/>
              <c:layout>
                <c:manualLayout>
                  <c:x val="-1.6625101730568366E-2"/>
                  <c:y val="-7.21868365180467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A12-4A37-8594-0E9F0A9A9BB2}"/>
                </c:ext>
              </c:extLst>
            </c:dLbl>
            <c:dLbl>
              <c:idx val="16"/>
              <c:layout>
                <c:manualLayout>
                  <c:x val="-2.8262672941966344E-2"/>
                  <c:y val="-8.06794055201698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A12-4A37-8594-0E9F0A9A9BB2}"/>
                </c:ext>
              </c:extLst>
            </c:dLbl>
            <c:dLbl>
              <c:idx val="19"/>
              <c:layout>
                <c:manualLayout>
                  <c:x val="-2.992518311502318E-2"/>
                  <c:y val="-5.94479830148619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A12-4A37-8594-0E9F0A9A9BB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'PEGAZ-PVELEC RAD'!$ET$4:$FQ$4</c:f>
              <c:numCache>
                <c:formatCode>[$-40C]mmm\-yy;@</c:formatCode>
                <c:ptCount val="24"/>
                <c:pt idx="0">
                  <c:v>44197</c:v>
                </c:pt>
                <c:pt idx="1">
                  <c:v>44229</c:v>
                </c:pt>
                <c:pt idx="2">
                  <c:v>44256</c:v>
                </c:pt>
                <c:pt idx="3">
                  <c:v>44287</c:v>
                </c:pt>
                <c:pt idx="4">
                  <c:v>44317</c:v>
                </c:pt>
                <c:pt idx="5">
                  <c:v>44348</c:v>
                </c:pt>
                <c:pt idx="6">
                  <c:v>44378</c:v>
                </c:pt>
                <c:pt idx="7">
                  <c:v>44409</c:v>
                </c:pt>
                <c:pt idx="8">
                  <c:v>44440</c:v>
                </c:pt>
                <c:pt idx="9">
                  <c:v>44470</c:v>
                </c:pt>
                <c:pt idx="10">
                  <c:v>44501</c:v>
                </c:pt>
                <c:pt idx="11">
                  <c:v>44531</c:v>
                </c:pt>
                <c:pt idx="12">
                  <c:v>44562</c:v>
                </c:pt>
                <c:pt idx="13">
                  <c:v>44593</c:v>
                </c:pt>
                <c:pt idx="14">
                  <c:v>44621</c:v>
                </c:pt>
                <c:pt idx="15">
                  <c:v>44652</c:v>
                </c:pt>
                <c:pt idx="16">
                  <c:v>44682</c:v>
                </c:pt>
                <c:pt idx="17">
                  <c:v>44713</c:v>
                </c:pt>
                <c:pt idx="18">
                  <c:v>44743</c:v>
                </c:pt>
                <c:pt idx="19">
                  <c:v>44774</c:v>
                </c:pt>
                <c:pt idx="20">
                  <c:v>44805</c:v>
                </c:pt>
                <c:pt idx="21">
                  <c:v>44835</c:v>
                </c:pt>
                <c:pt idx="22">
                  <c:v>44866</c:v>
                </c:pt>
                <c:pt idx="23">
                  <c:v>44896</c:v>
                </c:pt>
              </c:numCache>
            </c:numRef>
          </c:cat>
          <c:val>
            <c:numRef>
              <c:f>'PEGAZ-PVELEC RAD'!$ET$5:$FQ$5</c:f>
              <c:numCache>
                <c:formatCode>0.0</c:formatCode>
                <c:ptCount val="24"/>
                <c:pt idx="0">
                  <c:v>20.55</c:v>
                </c:pt>
                <c:pt idx="1">
                  <c:v>17.43</c:v>
                </c:pt>
                <c:pt idx="2">
                  <c:v>17.34</c:v>
                </c:pt>
                <c:pt idx="3">
                  <c:v>19.97</c:v>
                </c:pt>
                <c:pt idx="4">
                  <c:v>24.64</c:v>
                </c:pt>
                <c:pt idx="5">
                  <c:v>28.34</c:v>
                </c:pt>
                <c:pt idx="6">
                  <c:v>35.75</c:v>
                </c:pt>
                <c:pt idx="7">
                  <c:v>43.7</c:v>
                </c:pt>
                <c:pt idx="8">
                  <c:v>61.49</c:v>
                </c:pt>
                <c:pt idx="9">
                  <c:v>83.87</c:v>
                </c:pt>
                <c:pt idx="10">
                  <c:v>79.86</c:v>
                </c:pt>
                <c:pt idx="11">
                  <c:v>113.52</c:v>
                </c:pt>
                <c:pt idx="12">
                  <c:v>82.19</c:v>
                </c:pt>
                <c:pt idx="13">
                  <c:v>78.7</c:v>
                </c:pt>
                <c:pt idx="14">
                  <c:v>123.57</c:v>
                </c:pt>
                <c:pt idx="15">
                  <c:v>88.61</c:v>
                </c:pt>
                <c:pt idx="16">
                  <c:v>75.849999999999994</c:v>
                </c:pt>
                <c:pt idx="17">
                  <c:v>93.27</c:v>
                </c:pt>
                <c:pt idx="18">
                  <c:v>123.63</c:v>
                </c:pt>
                <c:pt idx="19">
                  <c:v>157.27000000000001</c:v>
                </c:pt>
                <c:pt idx="20">
                  <c:v>110.65</c:v>
                </c:pt>
                <c:pt idx="21">
                  <c:v>48.43</c:v>
                </c:pt>
                <c:pt idx="22">
                  <c:v>69.569999999999993</c:v>
                </c:pt>
                <c:pt idx="23">
                  <c:v>107.81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7A12-4A37-8594-0E9F0A9A9BB2}"/>
            </c:ext>
          </c:extLst>
        </c:ser>
        <c:ser>
          <c:idx val="1"/>
          <c:order val="1"/>
          <c:tx>
            <c:strRef>
              <c:f>'PEGAZ-PVELEC RAD'!$ES$6</c:f>
              <c:strCache>
                <c:ptCount val="1"/>
                <c:pt idx="0">
                  <c:v>R1 (hors BT)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11"/>
              <c:layout>
                <c:manualLayout>
                  <c:x val="0"/>
                  <c:y val="-1.69851380042463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A12-4A37-8594-0E9F0A9A9BB2}"/>
                </c:ext>
              </c:extLst>
            </c:dLbl>
            <c:dLbl>
              <c:idx val="16"/>
              <c:layout>
                <c:manualLayout>
                  <c:x val="-1.4962591557511529E-2"/>
                  <c:y val="-5.09554140127388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A12-4A37-8594-0E9F0A9A9BB2}"/>
                </c:ext>
              </c:extLst>
            </c:dLbl>
            <c:dLbl>
              <c:idx val="19"/>
              <c:layout>
                <c:manualLayout>
                  <c:x val="-1.9950122076682161E-2"/>
                  <c:y val="-6.36942675159235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7A12-4A37-8594-0E9F0A9A9BB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'PEGAZ-PVELEC RAD'!$ET$4:$FQ$4</c:f>
              <c:numCache>
                <c:formatCode>[$-40C]mmm\-yy;@</c:formatCode>
                <c:ptCount val="24"/>
                <c:pt idx="0">
                  <c:v>44197</c:v>
                </c:pt>
                <c:pt idx="1">
                  <c:v>44229</c:v>
                </c:pt>
                <c:pt idx="2">
                  <c:v>44256</c:v>
                </c:pt>
                <c:pt idx="3">
                  <c:v>44287</c:v>
                </c:pt>
                <c:pt idx="4">
                  <c:v>44317</c:v>
                </c:pt>
                <c:pt idx="5">
                  <c:v>44348</c:v>
                </c:pt>
                <c:pt idx="6">
                  <c:v>44378</c:v>
                </c:pt>
                <c:pt idx="7">
                  <c:v>44409</c:v>
                </c:pt>
                <c:pt idx="8">
                  <c:v>44440</c:v>
                </c:pt>
                <c:pt idx="9">
                  <c:v>44470</c:v>
                </c:pt>
                <c:pt idx="10">
                  <c:v>44501</c:v>
                </c:pt>
                <c:pt idx="11">
                  <c:v>44531</c:v>
                </c:pt>
                <c:pt idx="12">
                  <c:v>44562</c:v>
                </c:pt>
                <c:pt idx="13">
                  <c:v>44593</c:v>
                </c:pt>
                <c:pt idx="14">
                  <c:v>44621</c:v>
                </c:pt>
                <c:pt idx="15">
                  <c:v>44652</c:v>
                </c:pt>
                <c:pt idx="16">
                  <c:v>44682</c:v>
                </c:pt>
                <c:pt idx="17">
                  <c:v>44713</c:v>
                </c:pt>
                <c:pt idx="18">
                  <c:v>44743</c:v>
                </c:pt>
                <c:pt idx="19">
                  <c:v>44774</c:v>
                </c:pt>
                <c:pt idx="20">
                  <c:v>44805</c:v>
                </c:pt>
                <c:pt idx="21">
                  <c:v>44835</c:v>
                </c:pt>
                <c:pt idx="22">
                  <c:v>44866</c:v>
                </c:pt>
                <c:pt idx="23">
                  <c:v>44896</c:v>
                </c:pt>
              </c:numCache>
            </c:numRef>
          </c:cat>
          <c:val>
            <c:numRef>
              <c:f>'PEGAZ-PVELEC RAD'!$ET$6:$FQ$6</c:f>
              <c:numCache>
                <c:formatCode>0.0</c:formatCode>
                <c:ptCount val="24"/>
                <c:pt idx="0">
                  <c:v>26.36</c:v>
                </c:pt>
                <c:pt idx="1">
                  <c:v>24.274000000000001</c:v>
                </c:pt>
                <c:pt idx="2">
                  <c:v>24.308</c:v>
                </c:pt>
                <c:pt idx="3">
                  <c:v>23.887</c:v>
                </c:pt>
                <c:pt idx="4">
                  <c:v>24.31</c:v>
                </c:pt>
                <c:pt idx="5">
                  <c:v>25.372</c:v>
                </c:pt>
                <c:pt idx="6">
                  <c:v>29.181999999999999</c:v>
                </c:pt>
                <c:pt idx="7">
                  <c:v>31.832999999999998</c:v>
                </c:pt>
                <c:pt idx="8">
                  <c:v>39.375999999999998</c:v>
                </c:pt>
                <c:pt idx="9">
                  <c:v>46.86</c:v>
                </c:pt>
                <c:pt idx="10">
                  <c:v>49.844999999999999</c:v>
                </c:pt>
                <c:pt idx="11">
                  <c:v>67.400999999999996</c:v>
                </c:pt>
                <c:pt idx="12">
                  <c:v>50.316000000000003</c:v>
                </c:pt>
                <c:pt idx="13">
                  <c:v>50.451999999999998</c:v>
                </c:pt>
                <c:pt idx="14">
                  <c:v>92.186000000000007</c:v>
                </c:pt>
                <c:pt idx="15">
                  <c:v>62.37</c:v>
                </c:pt>
                <c:pt idx="16">
                  <c:v>55.912999999999997</c:v>
                </c:pt>
                <c:pt idx="17">
                  <c:v>61.625</c:v>
                </c:pt>
                <c:pt idx="18">
                  <c:v>70.626999999999995</c:v>
                </c:pt>
                <c:pt idx="19">
                  <c:v>91.503</c:v>
                </c:pt>
                <c:pt idx="20">
                  <c:v>69.504000000000005</c:v>
                </c:pt>
                <c:pt idx="21">
                  <c:v>45.561</c:v>
                </c:pt>
                <c:pt idx="22">
                  <c:v>57.302</c:v>
                </c:pt>
                <c:pt idx="23">
                  <c:v>64.820999999999998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7A12-4A37-8594-0E9F0A9A9BB2}"/>
            </c:ext>
          </c:extLst>
        </c:ser>
        <c:ser>
          <c:idx val="2"/>
          <c:order val="2"/>
          <c:tx>
            <c:strRef>
              <c:f>'PEGAZ-PVELEC RAD'!$ES$7</c:f>
              <c:strCache>
                <c:ptCount val="1"/>
                <c:pt idx="0">
                  <c:v>R1 (avec BT)</c:v>
                </c:pt>
              </c:strCache>
            </c:strRef>
          </c:tx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val>
            <c:numRef>
              <c:f>'PEGAZ-PVELEC RAD'!$ET$7:$FQ$7</c:f>
              <c:numCache>
                <c:formatCode>0.0</c:formatCode>
                <c:ptCount val="24"/>
                <c:pt idx="12">
                  <c:v>39.606000000000002</c:v>
                </c:pt>
                <c:pt idx="13">
                  <c:v>40.841999999999999</c:v>
                </c:pt>
                <c:pt idx="14">
                  <c:v>81.056000000000012</c:v>
                </c:pt>
                <c:pt idx="15">
                  <c:v>52.349999999999994</c:v>
                </c:pt>
                <c:pt idx="16">
                  <c:v>47.202999999999996</c:v>
                </c:pt>
                <c:pt idx="17">
                  <c:v>47.805</c:v>
                </c:pt>
                <c:pt idx="18">
                  <c:v>70.626999999999995</c:v>
                </c:pt>
                <c:pt idx="19">
                  <c:v>91.503</c:v>
                </c:pt>
                <c:pt idx="20">
                  <c:v>67.184000000000012</c:v>
                </c:pt>
                <c:pt idx="21">
                  <c:v>40.091000000000001</c:v>
                </c:pt>
                <c:pt idx="22">
                  <c:v>50.531999999999996</c:v>
                </c:pt>
                <c:pt idx="23">
                  <c:v>62.900999999999996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7A12-4A37-8594-0E9F0A9A9BB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47068576"/>
        <c:axId val="647065664"/>
      </c:lineChart>
      <c:dateAx>
        <c:axId val="64706857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[$-40C]mmm\-yy;@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647065664"/>
        <c:crosses val="autoZero"/>
        <c:auto val="1"/>
        <c:lblOffset val="100"/>
        <c:baseTimeUnit val="days"/>
      </c:dateAx>
      <c:valAx>
        <c:axId val="6470656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r-FR"/>
                  <a:t>Prix (€HT/MWh)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6470685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3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0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30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  <a:headEnd type="none" w="sm" len="sm"/>
        <a:tailEnd type="none" w="sm" len="sm"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46000">
            <a:schemeClr val="phClr"/>
          </a:gs>
          <a:gs pos="100000">
            <a:schemeClr val="phClr">
              <a:lumMod val="20000"/>
              <a:lumOff val="80000"/>
              <a:alpha val="0"/>
            </a:schemeClr>
          </a:gs>
        </a:gsLst>
        <a:path path="circle">
          <a:fillToRect l="50000" t="-80000" r="50000" b="180000"/>
        </a:path>
      </a:gradFill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tx1">
                <a:lumMod val="5000"/>
                <a:lumOff val="95000"/>
              </a:schemeClr>
            </a:gs>
            <a:gs pos="100000">
              <a:schemeClr val="tx1">
                <a:lumMod val="15000"/>
                <a:lumOff val="85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tx1">
                <a:lumMod val="5000"/>
                <a:lumOff val="95000"/>
              </a:schemeClr>
            </a:gs>
            <a:gs pos="100000">
              <a:schemeClr val="tx1">
                <a:lumMod val="15000"/>
                <a:lumOff val="8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00" b="1" kern="1200" cap="all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53A768F-D7FF-47E3-BA77-8B9451DACE2E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ACCAFD5B-9F1F-46D6-BD3C-EEDEDF326333}">
      <dgm:prSet phldrT="[Texte]" custT="1"/>
      <dgm:spPr>
        <a:xfrm>
          <a:off x="429166" y="290996"/>
          <a:ext cx="6070818" cy="582296"/>
        </a:xfrm>
        <a:prstGeom prst="rect">
          <a:avLst/>
        </a:prstGeom>
        <a:solidFill>
          <a:srgbClr val="009793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fr-FR" sz="1600" dirty="0">
              <a:solidFill>
                <a:srgbClr val="FFFFFF"/>
              </a:solidFill>
              <a:latin typeface="Calibri" panose="020F0502020204030204"/>
              <a:ea typeface="+mn-ea"/>
              <a:cs typeface="+mn-cs"/>
            </a:rPr>
            <a:t>Longueur du réseau : 13 497 ml</a:t>
          </a:r>
        </a:p>
        <a:p>
          <a:pPr>
            <a:buNone/>
          </a:pPr>
          <a:r>
            <a:rPr lang="fr-FR" sz="1600" dirty="0">
              <a:solidFill>
                <a:srgbClr val="FFFFFF"/>
              </a:solidFill>
              <a:latin typeface="Calibri" panose="020F0502020204030204"/>
              <a:ea typeface="+mn-ea"/>
              <a:cs typeface="+mn-cs"/>
            </a:rPr>
            <a:t>(+ 57 ml)*</a:t>
          </a:r>
        </a:p>
      </dgm:t>
    </dgm:pt>
    <dgm:pt modelId="{0FA5CE2F-1FA9-45ED-B038-D710A846549D}" type="parTrans" cxnId="{D66C635B-2130-4137-B58A-CBAA646839F1}">
      <dgm:prSet/>
      <dgm:spPr/>
      <dgm:t>
        <a:bodyPr/>
        <a:lstStyle/>
        <a:p>
          <a:endParaRPr lang="fr-FR" sz="2000"/>
        </a:p>
      </dgm:t>
    </dgm:pt>
    <dgm:pt modelId="{12B2A94B-B827-48D0-AF93-CB4ED6038EDB}" type="sibTrans" cxnId="{D66C635B-2130-4137-B58A-CBAA646839F1}">
      <dgm:prSet/>
      <dgm:spPr>
        <a:xfrm>
          <a:off x="-4278768" y="-656433"/>
          <a:ext cx="5097944" cy="5097944"/>
        </a:xfrm>
        <a:prstGeom prst="blockArc">
          <a:avLst>
            <a:gd name="adj1" fmla="val 18900000"/>
            <a:gd name="adj2" fmla="val 2700000"/>
            <a:gd name="adj3" fmla="val 424"/>
          </a:avLst>
        </a:prstGeom>
        <a:noFill/>
        <a:ln w="12700" cap="flat" cmpd="sng" algn="ctr">
          <a:solidFill>
            <a:srgbClr val="009793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fr-FR" sz="2000"/>
        </a:p>
      </dgm:t>
    </dgm:pt>
    <dgm:pt modelId="{46C884CB-EC91-4AB1-A2E1-C70EA9804955}">
      <dgm:prSet phldrT="[Texte]" custT="1"/>
      <dgm:spPr>
        <a:xfrm>
          <a:off x="763010" y="1164592"/>
          <a:ext cx="5736974" cy="582296"/>
        </a:xfrm>
        <a:prstGeom prst="rect">
          <a:avLst/>
        </a:prstGeom>
        <a:solidFill>
          <a:srgbClr val="009793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fr-FR" sz="1600" dirty="0">
              <a:solidFill>
                <a:srgbClr val="FFFFFF"/>
              </a:solidFill>
              <a:latin typeface="Calibri" panose="020F0502020204030204"/>
              <a:ea typeface="+mn-ea"/>
              <a:cs typeface="+mn-cs"/>
            </a:rPr>
            <a:t>Puissance souscrite : 54 749kW</a:t>
          </a:r>
        </a:p>
        <a:p>
          <a:pPr>
            <a:buNone/>
          </a:pPr>
          <a:r>
            <a:rPr lang="fr-FR" sz="1600" dirty="0">
              <a:solidFill>
                <a:srgbClr val="FFFFFF"/>
              </a:solidFill>
              <a:latin typeface="Calibri" panose="020F0502020204030204"/>
              <a:ea typeface="+mn-ea"/>
              <a:cs typeface="+mn-cs"/>
            </a:rPr>
            <a:t>(+ 650 kW)*</a:t>
          </a:r>
        </a:p>
      </dgm:t>
    </dgm:pt>
    <dgm:pt modelId="{45D550F3-3F34-49C0-B7D8-1C9267E19194}" type="parTrans" cxnId="{A6043156-FD87-41A5-A160-D04316890419}">
      <dgm:prSet/>
      <dgm:spPr/>
      <dgm:t>
        <a:bodyPr/>
        <a:lstStyle/>
        <a:p>
          <a:endParaRPr lang="fr-FR" sz="2000"/>
        </a:p>
      </dgm:t>
    </dgm:pt>
    <dgm:pt modelId="{B7350C6C-4399-4574-8EB6-A36A5E5C79F3}" type="sibTrans" cxnId="{A6043156-FD87-41A5-A160-D04316890419}">
      <dgm:prSet/>
      <dgm:spPr/>
      <dgm:t>
        <a:bodyPr/>
        <a:lstStyle/>
        <a:p>
          <a:endParaRPr lang="fr-FR" sz="2000"/>
        </a:p>
      </dgm:t>
    </dgm:pt>
    <dgm:pt modelId="{0B2EF5B9-E318-47CD-BF2C-8E6CFBCF751E}">
      <dgm:prSet phldrT="[Texte]" custT="1"/>
      <dgm:spPr>
        <a:xfrm>
          <a:off x="763010" y="2038188"/>
          <a:ext cx="5736974" cy="582296"/>
        </a:xfrm>
        <a:prstGeom prst="rect">
          <a:avLst/>
        </a:prstGeom>
        <a:solidFill>
          <a:srgbClr val="009793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fr-FR" sz="1600" dirty="0">
              <a:solidFill>
                <a:srgbClr val="FFFFFF"/>
              </a:solidFill>
              <a:latin typeface="Calibri" panose="020F0502020204030204"/>
              <a:ea typeface="+mn-ea"/>
              <a:cs typeface="+mn-cs"/>
            </a:rPr>
            <a:t>Points de livraison : 119</a:t>
          </a:r>
        </a:p>
        <a:p>
          <a:pPr>
            <a:buNone/>
          </a:pPr>
          <a:r>
            <a:rPr lang="fr-FR" sz="1600" dirty="0">
              <a:solidFill>
                <a:srgbClr val="FFFFFF"/>
              </a:solidFill>
              <a:latin typeface="Calibri" panose="020F0502020204030204"/>
              <a:ea typeface="+mn-ea"/>
              <a:cs typeface="+mn-cs"/>
            </a:rPr>
            <a:t>(+ 1)*</a:t>
          </a:r>
        </a:p>
      </dgm:t>
    </dgm:pt>
    <dgm:pt modelId="{40ECD916-4C3F-4A30-B7E7-F197EE351477}" type="parTrans" cxnId="{E67A9D8E-BCDB-438A-818F-A68AFBE2C502}">
      <dgm:prSet/>
      <dgm:spPr/>
      <dgm:t>
        <a:bodyPr/>
        <a:lstStyle/>
        <a:p>
          <a:endParaRPr lang="fr-FR" sz="2000"/>
        </a:p>
      </dgm:t>
    </dgm:pt>
    <dgm:pt modelId="{002B6B99-1D0E-4D8D-A512-2FF6C0774B33}" type="sibTrans" cxnId="{E67A9D8E-BCDB-438A-818F-A68AFBE2C502}">
      <dgm:prSet/>
      <dgm:spPr/>
      <dgm:t>
        <a:bodyPr/>
        <a:lstStyle/>
        <a:p>
          <a:endParaRPr lang="fr-FR" sz="2000"/>
        </a:p>
      </dgm:t>
    </dgm:pt>
    <dgm:pt modelId="{BB47E7F8-699F-40F0-8610-12E26F551A36}">
      <dgm:prSet custT="1"/>
      <dgm:spPr>
        <a:xfrm>
          <a:off x="429166" y="2911784"/>
          <a:ext cx="6070818" cy="582296"/>
        </a:xfrm>
        <a:prstGeom prst="rect">
          <a:avLst/>
        </a:prstGeom>
        <a:solidFill>
          <a:srgbClr val="009793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fr-FR" sz="1600" dirty="0">
              <a:solidFill>
                <a:srgbClr val="FFFFFF"/>
              </a:solidFill>
              <a:latin typeface="Calibri" panose="020F0502020204030204"/>
              <a:ea typeface="+mn-ea"/>
              <a:cs typeface="+mn-cs"/>
            </a:rPr>
            <a:t>Equivalents-logements : 10 297 (+ 80)*</a:t>
          </a:r>
        </a:p>
      </dgm:t>
    </dgm:pt>
    <dgm:pt modelId="{A4CA498B-FB40-4F13-81E8-13477C1A1882}" type="parTrans" cxnId="{CE6F160D-548A-478C-BE19-227A6879C56E}">
      <dgm:prSet/>
      <dgm:spPr/>
      <dgm:t>
        <a:bodyPr/>
        <a:lstStyle/>
        <a:p>
          <a:endParaRPr lang="fr-FR" sz="2000"/>
        </a:p>
      </dgm:t>
    </dgm:pt>
    <dgm:pt modelId="{8CB9767E-2975-4BF5-89D1-173E9DAAE4E9}" type="sibTrans" cxnId="{CE6F160D-548A-478C-BE19-227A6879C56E}">
      <dgm:prSet/>
      <dgm:spPr/>
      <dgm:t>
        <a:bodyPr/>
        <a:lstStyle/>
        <a:p>
          <a:endParaRPr lang="fr-FR" sz="2000"/>
        </a:p>
      </dgm:t>
    </dgm:pt>
    <dgm:pt modelId="{DDC4DAAC-70F3-4D73-92A3-CD588CB2DED0}" type="pres">
      <dgm:prSet presAssocID="{253A768F-D7FF-47E3-BA77-8B9451DACE2E}" presName="Name0" presStyleCnt="0">
        <dgm:presLayoutVars>
          <dgm:chMax val="7"/>
          <dgm:chPref val="7"/>
          <dgm:dir/>
        </dgm:presLayoutVars>
      </dgm:prSet>
      <dgm:spPr/>
    </dgm:pt>
    <dgm:pt modelId="{D900B379-3C60-44D9-9C2E-CE7B5E6E4B18}" type="pres">
      <dgm:prSet presAssocID="{253A768F-D7FF-47E3-BA77-8B9451DACE2E}" presName="Name1" presStyleCnt="0"/>
      <dgm:spPr/>
    </dgm:pt>
    <dgm:pt modelId="{9DD027C5-A908-4283-87C2-6146C6983669}" type="pres">
      <dgm:prSet presAssocID="{253A768F-D7FF-47E3-BA77-8B9451DACE2E}" presName="cycle" presStyleCnt="0"/>
      <dgm:spPr/>
    </dgm:pt>
    <dgm:pt modelId="{2ED051ED-6CDE-4A92-906F-68D9491A1BBA}" type="pres">
      <dgm:prSet presAssocID="{253A768F-D7FF-47E3-BA77-8B9451DACE2E}" presName="srcNode" presStyleLbl="node1" presStyleIdx="0" presStyleCnt="4"/>
      <dgm:spPr/>
    </dgm:pt>
    <dgm:pt modelId="{FA984EF5-8186-41AF-8178-443915D4BD75}" type="pres">
      <dgm:prSet presAssocID="{253A768F-D7FF-47E3-BA77-8B9451DACE2E}" presName="conn" presStyleLbl="parChTrans1D2" presStyleIdx="0" presStyleCnt="1"/>
      <dgm:spPr/>
    </dgm:pt>
    <dgm:pt modelId="{DFBFB5C1-808B-4C9E-9CCB-4408EBEA9546}" type="pres">
      <dgm:prSet presAssocID="{253A768F-D7FF-47E3-BA77-8B9451DACE2E}" presName="extraNode" presStyleLbl="node1" presStyleIdx="0" presStyleCnt="4"/>
      <dgm:spPr/>
    </dgm:pt>
    <dgm:pt modelId="{D4CB8A0B-2C45-42C8-8DF2-68302682B4D4}" type="pres">
      <dgm:prSet presAssocID="{253A768F-D7FF-47E3-BA77-8B9451DACE2E}" presName="dstNode" presStyleLbl="node1" presStyleIdx="0" presStyleCnt="4"/>
      <dgm:spPr/>
    </dgm:pt>
    <dgm:pt modelId="{DBAF8EEF-A1E8-48E1-8294-BAB3E996AAEC}" type="pres">
      <dgm:prSet presAssocID="{ACCAFD5B-9F1F-46D6-BD3C-EEDEDF326333}" presName="text_1" presStyleLbl="node1" presStyleIdx="0" presStyleCnt="4">
        <dgm:presLayoutVars>
          <dgm:bulletEnabled val="1"/>
        </dgm:presLayoutVars>
      </dgm:prSet>
      <dgm:spPr/>
    </dgm:pt>
    <dgm:pt modelId="{2F08BE78-C0C0-4857-AFEC-CC7C1D7D2899}" type="pres">
      <dgm:prSet presAssocID="{ACCAFD5B-9F1F-46D6-BD3C-EEDEDF326333}" presName="accent_1" presStyleCnt="0"/>
      <dgm:spPr/>
    </dgm:pt>
    <dgm:pt modelId="{D2C851C2-CB79-47AC-A430-DC5A4297156E}" type="pres">
      <dgm:prSet presAssocID="{ACCAFD5B-9F1F-46D6-BD3C-EEDEDF326333}" presName="accentRepeatNode" presStyleLbl="solidFgAcc1" presStyleIdx="0" presStyleCnt="4"/>
      <dgm:spPr>
        <a:xfrm>
          <a:off x="65231" y="218209"/>
          <a:ext cx="727870" cy="727870"/>
        </a:xfrm>
        <a:prstGeom prst="ellipse">
          <a:avLst/>
        </a:prstGeom>
        <a:solidFill>
          <a:srgbClr val="FFFFFF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009793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</dgm:pt>
    <dgm:pt modelId="{E22707DD-D45D-46A4-B5ED-68E904E1F46A}" type="pres">
      <dgm:prSet presAssocID="{46C884CB-EC91-4AB1-A2E1-C70EA9804955}" presName="text_2" presStyleLbl="node1" presStyleIdx="1" presStyleCnt="4">
        <dgm:presLayoutVars>
          <dgm:bulletEnabled val="1"/>
        </dgm:presLayoutVars>
      </dgm:prSet>
      <dgm:spPr/>
    </dgm:pt>
    <dgm:pt modelId="{D2D15C24-CAAB-4815-A75B-33A14BCE4D96}" type="pres">
      <dgm:prSet presAssocID="{46C884CB-EC91-4AB1-A2E1-C70EA9804955}" presName="accent_2" presStyleCnt="0"/>
      <dgm:spPr/>
    </dgm:pt>
    <dgm:pt modelId="{9C879CDF-0333-48C3-A8AB-75FE76177618}" type="pres">
      <dgm:prSet presAssocID="{46C884CB-EC91-4AB1-A2E1-C70EA9804955}" presName="accentRepeatNode" presStyleLbl="solidFgAcc1" presStyleIdx="1" presStyleCnt="4"/>
      <dgm:spPr>
        <a:xfrm>
          <a:off x="399075" y="1091805"/>
          <a:ext cx="727870" cy="727870"/>
        </a:xfrm>
        <a:prstGeom prst="ellipse">
          <a:avLst/>
        </a:prstGeom>
        <a:solidFill>
          <a:srgbClr val="FFFFFF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009793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</dgm:pt>
    <dgm:pt modelId="{F45F3DEF-BAD7-4A55-8D65-9EB8FF248111}" type="pres">
      <dgm:prSet presAssocID="{0B2EF5B9-E318-47CD-BF2C-8E6CFBCF751E}" presName="text_3" presStyleLbl="node1" presStyleIdx="2" presStyleCnt="4">
        <dgm:presLayoutVars>
          <dgm:bulletEnabled val="1"/>
        </dgm:presLayoutVars>
      </dgm:prSet>
      <dgm:spPr/>
    </dgm:pt>
    <dgm:pt modelId="{3C4C0C20-AB73-43A2-8F0D-676FA27F883D}" type="pres">
      <dgm:prSet presAssocID="{0B2EF5B9-E318-47CD-BF2C-8E6CFBCF751E}" presName="accent_3" presStyleCnt="0"/>
      <dgm:spPr/>
    </dgm:pt>
    <dgm:pt modelId="{92DB2E4D-633B-404F-BD53-7B81B5E458A0}" type="pres">
      <dgm:prSet presAssocID="{0B2EF5B9-E318-47CD-BF2C-8E6CFBCF751E}" presName="accentRepeatNode" presStyleLbl="solidFgAcc1" presStyleIdx="2" presStyleCnt="4"/>
      <dgm:spPr>
        <a:xfrm>
          <a:off x="399075" y="1965401"/>
          <a:ext cx="727870" cy="727870"/>
        </a:xfrm>
        <a:prstGeom prst="ellipse">
          <a:avLst/>
        </a:prstGeom>
        <a:solidFill>
          <a:srgbClr val="FFFFFF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009793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</dgm:pt>
    <dgm:pt modelId="{7261C0C4-8A77-4009-8FA1-D50EC68D945D}" type="pres">
      <dgm:prSet presAssocID="{BB47E7F8-699F-40F0-8610-12E26F551A36}" presName="text_4" presStyleLbl="node1" presStyleIdx="3" presStyleCnt="4">
        <dgm:presLayoutVars>
          <dgm:bulletEnabled val="1"/>
        </dgm:presLayoutVars>
      </dgm:prSet>
      <dgm:spPr/>
    </dgm:pt>
    <dgm:pt modelId="{31751515-3DB0-4A5E-8920-4558A901545D}" type="pres">
      <dgm:prSet presAssocID="{BB47E7F8-699F-40F0-8610-12E26F551A36}" presName="accent_4" presStyleCnt="0"/>
      <dgm:spPr/>
    </dgm:pt>
    <dgm:pt modelId="{7B98DE83-ECBE-4907-B707-118792E1974D}" type="pres">
      <dgm:prSet presAssocID="{BB47E7F8-699F-40F0-8610-12E26F551A36}" presName="accentRepeatNode" presStyleLbl="solidFgAcc1" presStyleIdx="3" presStyleCnt="4"/>
      <dgm:spPr>
        <a:xfrm>
          <a:off x="65231" y="2838997"/>
          <a:ext cx="727870" cy="727870"/>
        </a:xfrm>
        <a:prstGeom prst="ellipse">
          <a:avLst/>
        </a:prstGeom>
        <a:solidFill>
          <a:srgbClr val="FFFFFF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009793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</dgm:pt>
  </dgm:ptLst>
  <dgm:cxnLst>
    <dgm:cxn modelId="{CE6F160D-548A-478C-BE19-227A6879C56E}" srcId="{253A768F-D7FF-47E3-BA77-8B9451DACE2E}" destId="{BB47E7F8-699F-40F0-8610-12E26F551A36}" srcOrd="3" destOrd="0" parTransId="{A4CA498B-FB40-4F13-81E8-13477C1A1882}" sibTransId="{8CB9767E-2975-4BF5-89D1-173E9DAAE4E9}"/>
    <dgm:cxn modelId="{2638513E-94BB-4FD4-A091-C0F19440D919}" type="presOf" srcId="{46C884CB-EC91-4AB1-A2E1-C70EA9804955}" destId="{E22707DD-D45D-46A4-B5ED-68E904E1F46A}" srcOrd="0" destOrd="0" presId="urn:microsoft.com/office/officeart/2008/layout/VerticalCurvedList"/>
    <dgm:cxn modelId="{D66C635B-2130-4137-B58A-CBAA646839F1}" srcId="{253A768F-D7FF-47E3-BA77-8B9451DACE2E}" destId="{ACCAFD5B-9F1F-46D6-BD3C-EEDEDF326333}" srcOrd="0" destOrd="0" parTransId="{0FA5CE2F-1FA9-45ED-B038-D710A846549D}" sibTransId="{12B2A94B-B827-48D0-AF93-CB4ED6038EDB}"/>
    <dgm:cxn modelId="{2DA40E72-71B2-4A4B-89D4-0B41579F9FB9}" type="presOf" srcId="{12B2A94B-B827-48D0-AF93-CB4ED6038EDB}" destId="{FA984EF5-8186-41AF-8178-443915D4BD75}" srcOrd="0" destOrd="0" presId="urn:microsoft.com/office/officeart/2008/layout/VerticalCurvedList"/>
    <dgm:cxn modelId="{A6043156-FD87-41A5-A160-D04316890419}" srcId="{253A768F-D7FF-47E3-BA77-8B9451DACE2E}" destId="{46C884CB-EC91-4AB1-A2E1-C70EA9804955}" srcOrd="1" destOrd="0" parTransId="{45D550F3-3F34-49C0-B7D8-1C9267E19194}" sibTransId="{B7350C6C-4399-4574-8EB6-A36A5E5C79F3}"/>
    <dgm:cxn modelId="{3308577A-2749-476B-94B4-92A33CEE0849}" type="presOf" srcId="{BB47E7F8-699F-40F0-8610-12E26F551A36}" destId="{7261C0C4-8A77-4009-8FA1-D50EC68D945D}" srcOrd="0" destOrd="0" presId="urn:microsoft.com/office/officeart/2008/layout/VerticalCurvedList"/>
    <dgm:cxn modelId="{E67A9D8E-BCDB-438A-818F-A68AFBE2C502}" srcId="{253A768F-D7FF-47E3-BA77-8B9451DACE2E}" destId="{0B2EF5B9-E318-47CD-BF2C-8E6CFBCF751E}" srcOrd="2" destOrd="0" parTransId="{40ECD916-4C3F-4A30-B7E7-F197EE351477}" sibTransId="{002B6B99-1D0E-4D8D-A512-2FF6C0774B33}"/>
    <dgm:cxn modelId="{422A89B1-DA31-43FD-8B8A-C226D29CE91E}" type="presOf" srcId="{253A768F-D7FF-47E3-BA77-8B9451DACE2E}" destId="{DDC4DAAC-70F3-4D73-92A3-CD588CB2DED0}" srcOrd="0" destOrd="0" presId="urn:microsoft.com/office/officeart/2008/layout/VerticalCurvedList"/>
    <dgm:cxn modelId="{381BBED6-89E1-401B-914B-F072E1D0A7B9}" type="presOf" srcId="{ACCAFD5B-9F1F-46D6-BD3C-EEDEDF326333}" destId="{DBAF8EEF-A1E8-48E1-8294-BAB3E996AAEC}" srcOrd="0" destOrd="0" presId="urn:microsoft.com/office/officeart/2008/layout/VerticalCurvedList"/>
    <dgm:cxn modelId="{9620EAF9-2D7E-48E9-926F-CF0F68E1D062}" type="presOf" srcId="{0B2EF5B9-E318-47CD-BF2C-8E6CFBCF751E}" destId="{F45F3DEF-BAD7-4A55-8D65-9EB8FF248111}" srcOrd="0" destOrd="0" presId="urn:microsoft.com/office/officeart/2008/layout/VerticalCurvedList"/>
    <dgm:cxn modelId="{DCEF9706-6B7E-4958-A9DC-9799F532DA40}" type="presParOf" srcId="{DDC4DAAC-70F3-4D73-92A3-CD588CB2DED0}" destId="{D900B379-3C60-44D9-9C2E-CE7B5E6E4B18}" srcOrd="0" destOrd="0" presId="urn:microsoft.com/office/officeart/2008/layout/VerticalCurvedList"/>
    <dgm:cxn modelId="{1B5DA9F6-7266-4AB5-89B3-7DF2D67D0539}" type="presParOf" srcId="{D900B379-3C60-44D9-9C2E-CE7B5E6E4B18}" destId="{9DD027C5-A908-4283-87C2-6146C6983669}" srcOrd="0" destOrd="0" presId="urn:microsoft.com/office/officeart/2008/layout/VerticalCurvedList"/>
    <dgm:cxn modelId="{C466D5DE-4AB5-48E0-B61C-122BFE7143C9}" type="presParOf" srcId="{9DD027C5-A908-4283-87C2-6146C6983669}" destId="{2ED051ED-6CDE-4A92-906F-68D9491A1BBA}" srcOrd="0" destOrd="0" presId="urn:microsoft.com/office/officeart/2008/layout/VerticalCurvedList"/>
    <dgm:cxn modelId="{0639B4FA-1B32-4FDA-BF0E-BDD7153E13AF}" type="presParOf" srcId="{9DD027C5-A908-4283-87C2-6146C6983669}" destId="{FA984EF5-8186-41AF-8178-443915D4BD75}" srcOrd="1" destOrd="0" presId="urn:microsoft.com/office/officeart/2008/layout/VerticalCurvedList"/>
    <dgm:cxn modelId="{17CB7A22-4AE6-4144-A988-6670FDEC7B35}" type="presParOf" srcId="{9DD027C5-A908-4283-87C2-6146C6983669}" destId="{DFBFB5C1-808B-4C9E-9CCB-4408EBEA9546}" srcOrd="2" destOrd="0" presId="urn:microsoft.com/office/officeart/2008/layout/VerticalCurvedList"/>
    <dgm:cxn modelId="{4EE7D589-319B-40BA-BBA5-D3CFA23FAFB7}" type="presParOf" srcId="{9DD027C5-A908-4283-87C2-6146C6983669}" destId="{D4CB8A0B-2C45-42C8-8DF2-68302682B4D4}" srcOrd="3" destOrd="0" presId="urn:microsoft.com/office/officeart/2008/layout/VerticalCurvedList"/>
    <dgm:cxn modelId="{B1BE29F7-B9D9-47B4-ACE0-46EBCBA83EAB}" type="presParOf" srcId="{D900B379-3C60-44D9-9C2E-CE7B5E6E4B18}" destId="{DBAF8EEF-A1E8-48E1-8294-BAB3E996AAEC}" srcOrd="1" destOrd="0" presId="urn:microsoft.com/office/officeart/2008/layout/VerticalCurvedList"/>
    <dgm:cxn modelId="{26DBB4FA-1360-4F40-B806-FAEF29454F06}" type="presParOf" srcId="{D900B379-3C60-44D9-9C2E-CE7B5E6E4B18}" destId="{2F08BE78-C0C0-4857-AFEC-CC7C1D7D2899}" srcOrd="2" destOrd="0" presId="urn:microsoft.com/office/officeart/2008/layout/VerticalCurvedList"/>
    <dgm:cxn modelId="{97882290-6CE1-4AB4-81C6-615AEFDC6075}" type="presParOf" srcId="{2F08BE78-C0C0-4857-AFEC-CC7C1D7D2899}" destId="{D2C851C2-CB79-47AC-A430-DC5A4297156E}" srcOrd="0" destOrd="0" presId="urn:microsoft.com/office/officeart/2008/layout/VerticalCurvedList"/>
    <dgm:cxn modelId="{FF5AA23A-1D4F-46F4-B6BA-FF8838DA31F1}" type="presParOf" srcId="{D900B379-3C60-44D9-9C2E-CE7B5E6E4B18}" destId="{E22707DD-D45D-46A4-B5ED-68E904E1F46A}" srcOrd="3" destOrd="0" presId="urn:microsoft.com/office/officeart/2008/layout/VerticalCurvedList"/>
    <dgm:cxn modelId="{A0E63348-95A4-4B5B-B462-33F5BD8ACB1B}" type="presParOf" srcId="{D900B379-3C60-44D9-9C2E-CE7B5E6E4B18}" destId="{D2D15C24-CAAB-4815-A75B-33A14BCE4D96}" srcOrd="4" destOrd="0" presId="urn:microsoft.com/office/officeart/2008/layout/VerticalCurvedList"/>
    <dgm:cxn modelId="{CB283CCD-D199-480B-8978-04BADF1D928A}" type="presParOf" srcId="{D2D15C24-CAAB-4815-A75B-33A14BCE4D96}" destId="{9C879CDF-0333-48C3-A8AB-75FE76177618}" srcOrd="0" destOrd="0" presId="urn:microsoft.com/office/officeart/2008/layout/VerticalCurvedList"/>
    <dgm:cxn modelId="{CADAC4B3-F5A9-4CA3-8252-36EF3CC55102}" type="presParOf" srcId="{D900B379-3C60-44D9-9C2E-CE7B5E6E4B18}" destId="{F45F3DEF-BAD7-4A55-8D65-9EB8FF248111}" srcOrd="5" destOrd="0" presId="urn:microsoft.com/office/officeart/2008/layout/VerticalCurvedList"/>
    <dgm:cxn modelId="{942F8736-4D26-4B78-9E35-42E980802CCA}" type="presParOf" srcId="{D900B379-3C60-44D9-9C2E-CE7B5E6E4B18}" destId="{3C4C0C20-AB73-43A2-8F0D-676FA27F883D}" srcOrd="6" destOrd="0" presId="urn:microsoft.com/office/officeart/2008/layout/VerticalCurvedList"/>
    <dgm:cxn modelId="{9B590234-A8A2-496B-A72A-2D91CC03F3BB}" type="presParOf" srcId="{3C4C0C20-AB73-43A2-8F0D-676FA27F883D}" destId="{92DB2E4D-633B-404F-BD53-7B81B5E458A0}" srcOrd="0" destOrd="0" presId="urn:microsoft.com/office/officeart/2008/layout/VerticalCurvedList"/>
    <dgm:cxn modelId="{7740A2DC-9879-439C-9071-55331684F59F}" type="presParOf" srcId="{D900B379-3C60-44D9-9C2E-CE7B5E6E4B18}" destId="{7261C0C4-8A77-4009-8FA1-D50EC68D945D}" srcOrd="7" destOrd="0" presId="urn:microsoft.com/office/officeart/2008/layout/VerticalCurvedList"/>
    <dgm:cxn modelId="{FFE8F42D-B8DF-4092-8765-140D8A579F62}" type="presParOf" srcId="{D900B379-3C60-44D9-9C2E-CE7B5E6E4B18}" destId="{31751515-3DB0-4A5E-8920-4558A901545D}" srcOrd="8" destOrd="0" presId="urn:microsoft.com/office/officeart/2008/layout/VerticalCurvedList"/>
    <dgm:cxn modelId="{B2B633BA-7B0A-46B2-B5B9-7C51F14E8359}" type="presParOf" srcId="{31751515-3DB0-4A5E-8920-4558A901545D}" destId="{7B98DE83-ECBE-4907-B707-118792E1974D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53A768F-D7FF-47E3-BA77-8B9451DACE2E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ACCAFD5B-9F1F-46D6-BD3C-EEDEDF326333}">
      <dgm:prSet phldrT="[Texte]" custT="1"/>
      <dgm:spPr>
        <a:xfrm>
          <a:off x="429166" y="290996"/>
          <a:ext cx="6070818" cy="582296"/>
        </a:xfrm>
        <a:prstGeom prst="rect">
          <a:avLst/>
        </a:prstGeom>
        <a:solidFill>
          <a:srgbClr val="009793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fr-FR" sz="1600" dirty="0">
              <a:solidFill>
                <a:srgbClr val="FFFFFF"/>
              </a:solidFill>
              <a:latin typeface="Calibri" panose="020F0502020204030204"/>
              <a:ea typeface="+mn-ea"/>
              <a:cs typeface="+mn-cs"/>
            </a:rPr>
            <a:t>Taux d’</a:t>
          </a:r>
          <a:r>
            <a:rPr lang="fr-FR" sz="1600" dirty="0" err="1">
              <a:solidFill>
                <a:srgbClr val="FFFFFF"/>
              </a:solidFill>
              <a:latin typeface="Calibri" panose="020F0502020204030204"/>
              <a:ea typeface="+mn-ea"/>
              <a:cs typeface="+mn-cs"/>
            </a:rPr>
            <a:t>EnR</a:t>
          </a:r>
          <a:r>
            <a:rPr lang="fr-FR" sz="1600" dirty="0">
              <a:solidFill>
                <a:srgbClr val="FFFFFF"/>
              </a:solidFill>
              <a:latin typeface="Calibri" panose="020F0502020204030204"/>
              <a:ea typeface="+mn-ea"/>
              <a:cs typeface="+mn-cs"/>
            </a:rPr>
            <a:t> : 62,9 %</a:t>
          </a:r>
        </a:p>
        <a:p>
          <a:pPr>
            <a:buNone/>
          </a:pPr>
          <a:r>
            <a:rPr lang="fr-FR" sz="1600" dirty="0">
              <a:solidFill>
                <a:srgbClr val="FFFFFF"/>
              </a:solidFill>
              <a:latin typeface="Calibri" panose="020F0502020204030204"/>
              <a:ea typeface="+mn-ea"/>
              <a:cs typeface="+mn-cs"/>
            </a:rPr>
            <a:t>(+2,8 points)*</a:t>
          </a:r>
        </a:p>
      </dgm:t>
    </dgm:pt>
    <dgm:pt modelId="{0FA5CE2F-1FA9-45ED-B038-D710A846549D}" type="parTrans" cxnId="{D66C635B-2130-4137-B58A-CBAA646839F1}">
      <dgm:prSet/>
      <dgm:spPr/>
      <dgm:t>
        <a:bodyPr/>
        <a:lstStyle/>
        <a:p>
          <a:endParaRPr lang="fr-FR" sz="2000"/>
        </a:p>
      </dgm:t>
    </dgm:pt>
    <dgm:pt modelId="{12B2A94B-B827-48D0-AF93-CB4ED6038EDB}" type="sibTrans" cxnId="{D66C635B-2130-4137-B58A-CBAA646839F1}">
      <dgm:prSet/>
      <dgm:spPr>
        <a:xfrm>
          <a:off x="-4278768" y="-656433"/>
          <a:ext cx="5097944" cy="5097944"/>
        </a:xfrm>
        <a:prstGeom prst="blockArc">
          <a:avLst>
            <a:gd name="adj1" fmla="val 18900000"/>
            <a:gd name="adj2" fmla="val 2700000"/>
            <a:gd name="adj3" fmla="val 424"/>
          </a:avLst>
        </a:prstGeom>
        <a:noFill/>
        <a:ln w="12700" cap="flat" cmpd="sng" algn="ctr">
          <a:solidFill>
            <a:srgbClr val="009793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fr-FR" sz="2000"/>
        </a:p>
      </dgm:t>
    </dgm:pt>
    <dgm:pt modelId="{46C884CB-EC91-4AB1-A2E1-C70EA9804955}">
      <dgm:prSet phldrT="[Texte]" custT="1"/>
      <dgm:spPr>
        <a:xfrm>
          <a:off x="763010" y="1164592"/>
          <a:ext cx="5736974" cy="582296"/>
        </a:xfrm>
        <a:prstGeom prst="rect">
          <a:avLst/>
        </a:prstGeom>
        <a:solidFill>
          <a:srgbClr val="009793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fr-FR" sz="1600" dirty="0">
              <a:solidFill>
                <a:srgbClr val="FFFFFF"/>
              </a:solidFill>
              <a:latin typeface="Calibri" panose="020F0502020204030204"/>
              <a:ea typeface="+mn-ea"/>
              <a:cs typeface="+mn-cs"/>
            </a:rPr>
            <a:t>Contenu CO</a:t>
          </a:r>
          <a:r>
            <a:rPr lang="fr-FR" sz="1600" baseline="-25000" dirty="0">
              <a:solidFill>
                <a:srgbClr val="FFFFFF"/>
              </a:solidFill>
              <a:latin typeface="Calibri" panose="020F0502020204030204"/>
              <a:ea typeface="+mn-ea"/>
              <a:cs typeface="+mn-cs"/>
            </a:rPr>
            <a:t>2</a:t>
          </a:r>
          <a:r>
            <a:rPr lang="fr-FR" sz="1600" dirty="0">
              <a:solidFill>
                <a:srgbClr val="FFFFFF"/>
              </a:solidFill>
              <a:latin typeface="Calibri" panose="020F0502020204030204"/>
              <a:ea typeface="+mn-ea"/>
              <a:cs typeface="+mn-cs"/>
            </a:rPr>
            <a:t> : 82 kg CO</a:t>
          </a:r>
          <a:r>
            <a:rPr lang="fr-FR" sz="1600" baseline="-25000" dirty="0">
              <a:solidFill>
                <a:srgbClr val="FFFFFF"/>
              </a:solidFill>
              <a:latin typeface="Calibri" panose="020F0502020204030204"/>
              <a:ea typeface="+mn-ea"/>
              <a:cs typeface="+mn-cs"/>
            </a:rPr>
            <a:t>2</a:t>
          </a:r>
          <a:r>
            <a:rPr lang="fr-FR" sz="1600" dirty="0">
              <a:solidFill>
                <a:srgbClr val="FFFFFF"/>
              </a:solidFill>
              <a:latin typeface="Calibri" panose="020F0502020204030204"/>
              <a:ea typeface="+mn-ea"/>
              <a:cs typeface="+mn-cs"/>
            </a:rPr>
            <a:t> / MWh </a:t>
          </a:r>
        </a:p>
        <a:p>
          <a:pPr>
            <a:buNone/>
          </a:pPr>
          <a:r>
            <a:rPr lang="fr-FR" sz="1600" dirty="0">
              <a:solidFill>
                <a:srgbClr val="FFFFFF"/>
              </a:solidFill>
              <a:latin typeface="Calibri" panose="020F0502020204030204"/>
              <a:ea typeface="+mn-ea"/>
              <a:cs typeface="+mn-cs"/>
            </a:rPr>
            <a:t>(+ 3,7%)*</a:t>
          </a:r>
        </a:p>
      </dgm:t>
    </dgm:pt>
    <dgm:pt modelId="{45D550F3-3F34-49C0-B7D8-1C9267E19194}" type="parTrans" cxnId="{A6043156-FD87-41A5-A160-D04316890419}">
      <dgm:prSet/>
      <dgm:spPr/>
      <dgm:t>
        <a:bodyPr/>
        <a:lstStyle/>
        <a:p>
          <a:endParaRPr lang="fr-FR" sz="2000"/>
        </a:p>
      </dgm:t>
    </dgm:pt>
    <dgm:pt modelId="{B7350C6C-4399-4574-8EB6-A36A5E5C79F3}" type="sibTrans" cxnId="{A6043156-FD87-41A5-A160-D04316890419}">
      <dgm:prSet/>
      <dgm:spPr/>
      <dgm:t>
        <a:bodyPr/>
        <a:lstStyle/>
        <a:p>
          <a:endParaRPr lang="fr-FR" sz="2000"/>
        </a:p>
      </dgm:t>
    </dgm:pt>
    <dgm:pt modelId="{0B2EF5B9-E318-47CD-BF2C-8E6CFBCF751E}">
      <dgm:prSet phldrT="[Texte]" custT="1"/>
      <dgm:spPr>
        <a:xfrm>
          <a:off x="763010" y="2038188"/>
          <a:ext cx="5736974" cy="582296"/>
        </a:xfrm>
        <a:prstGeom prst="rect">
          <a:avLst/>
        </a:prstGeom>
        <a:solidFill>
          <a:srgbClr val="009793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fr-FR" sz="1600" dirty="0">
              <a:solidFill>
                <a:srgbClr val="FFFFFF"/>
              </a:solidFill>
              <a:latin typeface="Calibri" panose="020F0502020204030204"/>
              <a:ea typeface="+mn-ea"/>
              <a:cs typeface="+mn-cs"/>
            </a:rPr>
            <a:t>Consommation d’eau brute : 1115 m</a:t>
          </a:r>
          <a:r>
            <a:rPr lang="fr-FR" sz="1600" baseline="30000" dirty="0">
              <a:solidFill>
                <a:srgbClr val="FFFFFF"/>
              </a:solidFill>
              <a:latin typeface="Calibri" panose="020F0502020204030204"/>
              <a:ea typeface="+mn-ea"/>
              <a:cs typeface="+mn-cs"/>
            </a:rPr>
            <a:t>3</a:t>
          </a:r>
        </a:p>
        <a:p>
          <a:pPr>
            <a:buNone/>
          </a:pPr>
          <a:r>
            <a:rPr lang="fr-FR" sz="1600" dirty="0">
              <a:solidFill>
                <a:srgbClr val="FFFFFF"/>
              </a:solidFill>
              <a:latin typeface="Calibri" panose="020F0502020204030204"/>
              <a:ea typeface="+mn-ea"/>
              <a:cs typeface="+mn-cs"/>
            </a:rPr>
            <a:t>(- 78%)*</a:t>
          </a:r>
        </a:p>
      </dgm:t>
    </dgm:pt>
    <dgm:pt modelId="{40ECD916-4C3F-4A30-B7E7-F197EE351477}" type="parTrans" cxnId="{E67A9D8E-BCDB-438A-818F-A68AFBE2C502}">
      <dgm:prSet/>
      <dgm:spPr/>
      <dgm:t>
        <a:bodyPr/>
        <a:lstStyle/>
        <a:p>
          <a:endParaRPr lang="fr-FR" sz="2000"/>
        </a:p>
      </dgm:t>
    </dgm:pt>
    <dgm:pt modelId="{002B6B99-1D0E-4D8D-A512-2FF6C0774B33}" type="sibTrans" cxnId="{E67A9D8E-BCDB-438A-818F-A68AFBE2C502}">
      <dgm:prSet/>
      <dgm:spPr/>
      <dgm:t>
        <a:bodyPr/>
        <a:lstStyle/>
        <a:p>
          <a:endParaRPr lang="fr-FR" sz="2000"/>
        </a:p>
      </dgm:t>
    </dgm:pt>
    <dgm:pt modelId="{BB47E7F8-699F-40F0-8610-12E26F551A36}">
      <dgm:prSet custT="1"/>
      <dgm:spPr>
        <a:xfrm>
          <a:off x="429166" y="2911784"/>
          <a:ext cx="6070818" cy="582296"/>
        </a:xfrm>
        <a:prstGeom prst="rect">
          <a:avLst/>
        </a:prstGeom>
        <a:solidFill>
          <a:srgbClr val="009793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fr-FR" sz="1600" dirty="0">
              <a:solidFill>
                <a:srgbClr val="FFFFFF"/>
              </a:solidFill>
              <a:latin typeface="Calibri" panose="020F0502020204030204"/>
              <a:ea typeface="+mn-ea"/>
              <a:cs typeface="+mn-cs"/>
            </a:rPr>
            <a:t>Pertes réseaux : 4,6 %</a:t>
          </a:r>
        </a:p>
        <a:p>
          <a:pPr>
            <a:buNone/>
          </a:pPr>
          <a:r>
            <a:rPr lang="fr-FR" sz="1600" dirty="0">
              <a:solidFill>
                <a:srgbClr val="FFFFFF"/>
              </a:solidFill>
              <a:latin typeface="Calibri" panose="020F0502020204030204"/>
              <a:ea typeface="+mn-ea"/>
              <a:cs typeface="+mn-cs"/>
            </a:rPr>
            <a:t>(- 2%)*</a:t>
          </a:r>
        </a:p>
      </dgm:t>
    </dgm:pt>
    <dgm:pt modelId="{A4CA498B-FB40-4F13-81E8-13477C1A1882}" type="parTrans" cxnId="{CE6F160D-548A-478C-BE19-227A6879C56E}">
      <dgm:prSet/>
      <dgm:spPr/>
      <dgm:t>
        <a:bodyPr/>
        <a:lstStyle/>
        <a:p>
          <a:endParaRPr lang="fr-FR" sz="2000"/>
        </a:p>
      </dgm:t>
    </dgm:pt>
    <dgm:pt modelId="{8CB9767E-2975-4BF5-89D1-173E9DAAE4E9}" type="sibTrans" cxnId="{CE6F160D-548A-478C-BE19-227A6879C56E}">
      <dgm:prSet/>
      <dgm:spPr/>
      <dgm:t>
        <a:bodyPr/>
        <a:lstStyle/>
        <a:p>
          <a:endParaRPr lang="fr-FR" sz="2000"/>
        </a:p>
      </dgm:t>
    </dgm:pt>
    <dgm:pt modelId="{DDC4DAAC-70F3-4D73-92A3-CD588CB2DED0}" type="pres">
      <dgm:prSet presAssocID="{253A768F-D7FF-47E3-BA77-8B9451DACE2E}" presName="Name0" presStyleCnt="0">
        <dgm:presLayoutVars>
          <dgm:chMax val="7"/>
          <dgm:chPref val="7"/>
          <dgm:dir/>
        </dgm:presLayoutVars>
      </dgm:prSet>
      <dgm:spPr/>
    </dgm:pt>
    <dgm:pt modelId="{D900B379-3C60-44D9-9C2E-CE7B5E6E4B18}" type="pres">
      <dgm:prSet presAssocID="{253A768F-D7FF-47E3-BA77-8B9451DACE2E}" presName="Name1" presStyleCnt="0"/>
      <dgm:spPr/>
    </dgm:pt>
    <dgm:pt modelId="{9DD027C5-A908-4283-87C2-6146C6983669}" type="pres">
      <dgm:prSet presAssocID="{253A768F-D7FF-47E3-BA77-8B9451DACE2E}" presName="cycle" presStyleCnt="0"/>
      <dgm:spPr/>
    </dgm:pt>
    <dgm:pt modelId="{2ED051ED-6CDE-4A92-906F-68D9491A1BBA}" type="pres">
      <dgm:prSet presAssocID="{253A768F-D7FF-47E3-BA77-8B9451DACE2E}" presName="srcNode" presStyleLbl="node1" presStyleIdx="0" presStyleCnt="4"/>
      <dgm:spPr/>
    </dgm:pt>
    <dgm:pt modelId="{FA984EF5-8186-41AF-8178-443915D4BD75}" type="pres">
      <dgm:prSet presAssocID="{253A768F-D7FF-47E3-BA77-8B9451DACE2E}" presName="conn" presStyleLbl="parChTrans1D2" presStyleIdx="0" presStyleCnt="1"/>
      <dgm:spPr/>
    </dgm:pt>
    <dgm:pt modelId="{DFBFB5C1-808B-4C9E-9CCB-4408EBEA9546}" type="pres">
      <dgm:prSet presAssocID="{253A768F-D7FF-47E3-BA77-8B9451DACE2E}" presName="extraNode" presStyleLbl="node1" presStyleIdx="0" presStyleCnt="4"/>
      <dgm:spPr/>
    </dgm:pt>
    <dgm:pt modelId="{D4CB8A0B-2C45-42C8-8DF2-68302682B4D4}" type="pres">
      <dgm:prSet presAssocID="{253A768F-D7FF-47E3-BA77-8B9451DACE2E}" presName="dstNode" presStyleLbl="node1" presStyleIdx="0" presStyleCnt="4"/>
      <dgm:spPr/>
    </dgm:pt>
    <dgm:pt modelId="{DBAF8EEF-A1E8-48E1-8294-BAB3E996AAEC}" type="pres">
      <dgm:prSet presAssocID="{ACCAFD5B-9F1F-46D6-BD3C-EEDEDF326333}" presName="text_1" presStyleLbl="node1" presStyleIdx="0" presStyleCnt="4">
        <dgm:presLayoutVars>
          <dgm:bulletEnabled val="1"/>
        </dgm:presLayoutVars>
      </dgm:prSet>
      <dgm:spPr/>
    </dgm:pt>
    <dgm:pt modelId="{2F08BE78-C0C0-4857-AFEC-CC7C1D7D2899}" type="pres">
      <dgm:prSet presAssocID="{ACCAFD5B-9F1F-46D6-BD3C-EEDEDF326333}" presName="accent_1" presStyleCnt="0"/>
      <dgm:spPr/>
    </dgm:pt>
    <dgm:pt modelId="{D2C851C2-CB79-47AC-A430-DC5A4297156E}" type="pres">
      <dgm:prSet presAssocID="{ACCAFD5B-9F1F-46D6-BD3C-EEDEDF326333}" presName="accentRepeatNode" presStyleLbl="solidFgAcc1" presStyleIdx="0" presStyleCnt="4"/>
      <dgm:spPr>
        <a:xfrm>
          <a:off x="65231" y="218209"/>
          <a:ext cx="727870" cy="727870"/>
        </a:xfrm>
        <a:prstGeom prst="ellipse">
          <a:avLst/>
        </a:prstGeom>
        <a:solidFill>
          <a:srgbClr val="FFFFFF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009793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</dgm:pt>
    <dgm:pt modelId="{E22707DD-D45D-46A4-B5ED-68E904E1F46A}" type="pres">
      <dgm:prSet presAssocID="{46C884CB-EC91-4AB1-A2E1-C70EA9804955}" presName="text_2" presStyleLbl="node1" presStyleIdx="1" presStyleCnt="4">
        <dgm:presLayoutVars>
          <dgm:bulletEnabled val="1"/>
        </dgm:presLayoutVars>
      </dgm:prSet>
      <dgm:spPr/>
    </dgm:pt>
    <dgm:pt modelId="{D2D15C24-CAAB-4815-A75B-33A14BCE4D96}" type="pres">
      <dgm:prSet presAssocID="{46C884CB-EC91-4AB1-A2E1-C70EA9804955}" presName="accent_2" presStyleCnt="0"/>
      <dgm:spPr/>
    </dgm:pt>
    <dgm:pt modelId="{9C879CDF-0333-48C3-A8AB-75FE76177618}" type="pres">
      <dgm:prSet presAssocID="{46C884CB-EC91-4AB1-A2E1-C70EA9804955}" presName="accentRepeatNode" presStyleLbl="solidFgAcc1" presStyleIdx="1" presStyleCnt="4"/>
      <dgm:spPr>
        <a:xfrm>
          <a:off x="399075" y="1091805"/>
          <a:ext cx="727870" cy="727870"/>
        </a:xfrm>
        <a:prstGeom prst="ellipse">
          <a:avLst/>
        </a:prstGeom>
        <a:solidFill>
          <a:srgbClr val="FFFFFF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009793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</dgm:pt>
    <dgm:pt modelId="{F45F3DEF-BAD7-4A55-8D65-9EB8FF248111}" type="pres">
      <dgm:prSet presAssocID="{0B2EF5B9-E318-47CD-BF2C-8E6CFBCF751E}" presName="text_3" presStyleLbl="node1" presStyleIdx="2" presStyleCnt="4">
        <dgm:presLayoutVars>
          <dgm:bulletEnabled val="1"/>
        </dgm:presLayoutVars>
      </dgm:prSet>
      <dgm:spPr/>
    </dgm:pt>
    <dgm:pt modelId="{3C4C0C20-AB73-43A2-8F0D-676FA27F883D}" type="pres">
      <dgm:prSet presAssocID="{0B2EF5B9-E318-47CD-BF2C-8E6CFBCF751E}" presName="accent_3" presStyleCnt="0"/>
      <dgm:spPr/>
    </dgm:pt>
    <dgm:pt modelId="{92DB2E4D-633B-404F-BD53-7B81B5E458A0}" type="pres">
      <dgm:prSet presAssocID="{0B2EF5B9-E318-47CD-BF2C-8E6CFBCF751E}" presName="accentRepeatNode" presStyleLbl="solidFgAcc1" presStyleIdx="2" presStyleCnt="4"/>
      <dgm:spPr>
        <a:xfrm>
          <a:off x="399075" y="1965401"/>
          <a:ext cx="727870" cy="727870"/>
        </a:xfrm>
        <a:prstGeom prst="ellipse">
          <a:avLst/>
        </a:prstGeom>
        <a:solidFill>
          <a:srgbClr val="FFFFFF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009793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</dgm:pt>
    <dgm:pt modelId="{7261C0C4-8A77-4009-8FA1-D50EC68D945D}" type="pres">
      <dgm:prSet presAssocID="{BB47E7F8-699F-40F0-8610-12E26F551A36}" presName="text_4" presStyleLbl="node1" presStyleIdx="3" presStyleCnt="4">
        <dgm:presLayoutVars>
          <dgm:bulletEnabled val="1"/>
        </dgm:presLayoutVars>
      </dgm:prSet>
      <dgm:spPr/>
    </dgm:pt>
    <dgm:pt modelId="{31751515-3DB0-4A5E-8920-4558A901545D}" type="pres">
      <dgm:prSet presAssocID="{BB47E7F8-699F-40F0-8610-12E26F551A36}" presName="accent_4" presStyleCnt="0"/>
      <dgm:spPr/>
    </dgm:pt>
    <dgm:pt modelId="{7B98DE83-ECBE-4907-B707-118792E1974D}" type="pres">
      <dgm:prSet presAssocID="{BB47E7F8-699F-40F0-8610-12E26F551A36}" presName="accentRepeatNode" presStyleLbl="solidFgAcc1" presStyleIdx="3" presStyleCnt="4"/>
      <dgm:spPr>
        <a:xfrm>
          <a:off x="65231" y="2838997"/>
          <a:ext cx="727870" cy="727870"/>
        </a:xfrm>
        <a:prstGeom prst="ellipse">
          <a:avLst/>
        </a:prstGeom>
        <a:solidFill>
          <a:srgbClr val="FFFFFF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009793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</dgm:pt>
  </dgm:ptLst>
  <dgm:cxnLst>
    <dgm:cxn modelId="{CE6F160D-548A-478C-BE19-227A6879C56E}" srcId="{253A768F-D7FF-47E3-BA77-8B9451DACE2E}" destId="{BB47E7F8-699F-40F0-8610-12E26F551A36}" srcOrd="3" destOrd="0" parTransId="{A4CA498B-FB40-4F13-81E8-13477C1A1882}" sibTransId="{8CB9767E-2975-4BF5-89D1-173E9DAAE4E9}"/>
    <dgm:cxn modelId="{4FB7281C-AA09-4E9A-BBAB-185AEE500B2F}" type="presOf" srcId="{0B2EF5B9-E318-47CD-BF2C-8E6CFBCF751E}" destId="{F45F3DEF-BAD7-4A55-8D65-9EB8FF248111}" srcOrd="0" destOrd="0" presId="urn:microsoft.com/office/officeart/2008/layout/VerticalCurvedList"/>
    <dgm:cxn modelId="{25E2B126-6294-499B-8524-4BBE5A32CFAB}" type="presOf" srcId="{46C884CB-EC91-4AB1-A2E1-C70EA9804955}" destId="{E22707DD-D45D-46A4-B5ED-68E904E1F46A}" srcOrd="0" destOrd="0" presId="urn:microsoft.com/office/officeart/2008/layout/VerticalCurvedList"/>
    <dgm:cxn modelId="{D66C635B-2130-4137-B58A-CBAA646839F1}" srcId="{253A768F-D7FF-47E3-BA77-8B9451DACE2E}" destId="{ACCAFD5B-9F1F-46D6-BD3C-EEDEDF326333}" srcOrd="0" destOrd="0" parTransId="{0FA5CE2F-1FA9-45ED-B038-D710A846549D}" sibTransId="{12B2A94B-B827-48D0-AF93-CB4ED6038EDB}"/>
    <dgm:cxn modelId="{A6043156-FD87-41A5-A160-D04316890419}" srcId="{253A768F-D7FF-47E3-BA77-8B9451DACE2E}" destId="{46C884CB-EC91-4AB1-A2E1-C70EA9804955}" srcOrd="1" destOrd="0" parTransId="{45D550F3-3F34-49C0-B7D8-1C9267E19194}" sibTransId="{B7350C6C-4399-4574-8EB6-A36A5E5C79F3}"/>
    <dgm:cxn modelId="{F536B282-F3B1-4791-80F1-FEB9CEF24DEB}" type="presOf" srcId="{253A768F-D7FF-47E3-BA77-8B9451DACE2E}" destId="{DDC4DAAC-70F3-4D73-92A3-CD588CB2DED0}" srcOrd="0" destOrd="0" presId="urn:microsoft.com/office/officeart/2008/layout/VerticalCurvedList"/>
    <dgm:cxn modelId="{C647CA88-5EFD-4A39-BB45-AA1210F59001}" type="presOf" srcId="{BB47E7F8-699F-40F0-8610-12E26F551A36}" destId="{7261C0C4-8A77-4009-8FA1-D50EC68D945D}" srcOrd="0" destOrd="0" presId="urn:microsoft.com/office/officeart/2008/layout/VerticalCurvedList"/>
    <dgm:cxn modelId="{E67A9D8E-BCDB-438A-818F-A68AFBE2C502}" srcId="{253A768F-D7FF-47E3-BA77-8B9451DACE2E}" destId="{0B2EF5B9-E318-47CD-BF2C-8E6CFBCF751E}" srcOrd="2" destOrd="0" parTransId="{40ECD916-4C3F-4A30-B7E7-F197EE351477}" sibTransId="{002B6B99-1D0E-4D8D-A512-2FF6C0774B33}"/>
    <dgm:cxn modelId="{876ADBE4-4E20-41FA-9C92-76072E6349BA}" type="presOf" srcId="{ACCAFD5B-9F1F-46D6-BD3C-EEDEDF326333}" destId="{DBAF8EEF-A1E8-48E1-8294-BAB3E996AAEC}" srcOrd="0" destOrd="0" presId="urn:microsoft.com/office/officeart/2008/layout/VerticalCurvedList"/>
    <dgm:cxn modelId="{864DC1F5-AA49-4857-89BE-358838ACA75E}" type="presOf" srcId="{12B2A94B-B827-48D0-AF93-CB4ED6038EDB}" destId="{FA984EF5-8186-41AF-8178-443915D4BD75}" srcOrd="0" destOrd="0" presId="urn:microsoft.com/office/officeart/2008/layout/VerticalCurvedList"/>
    <dgm:cxn modelId="{12B67A71-7F85-4C2F-B9C8-6BFC0E5D6DDB}" type="presParOf" srcId="{DDC4DAAC-70F3-4D73-92A3-CD588CB2DED0}" destId="{D900B379-3C60-44D9-9C2E-CE7B5E6E4B18}" srcOrd="0" destOrd="0" presId="urn:microsoft.com/office/officeart/2008/layout/VerticalCurvedList"/>
    <dgm:cxn modelId="{55A22C9C-4151-43A9-AEF7-088E14C9B8A5}" type="presParOf" srcId="{D900B379-3C60-44D9-9C2E-CE7B5E6E4B18}" destId="{9DD027C5-A908-4283-87C2-6146C6983669}" srcOrd="0" destOrd="0" presId="urn:microsoft.com/office/officeart/2008/layout/VerticalCurvedList"/>
    <dgm:cxn modelId="{FB595C51-7A65-47EE-AF92-CF44D71B3BA5}" type="presParOf" srcId="{9DD027C5-A908-4283-87C2-6146C6983669}" destId="{2ED051ED-6CDE-4A92-906F-68D9491A1BBA}" srcOrd="0" destOrd="0" presId="urn:microsoft.com/office/officeart/2008/layout/VerticalCurvedList"/>
    <dgm:cxn modelId="{DA5C5C7B-DDFF-40F3-8B75-A59956CDB816}" type="presParOf" srcId="{9DD027C5-A908-4283-87C2-6146C6983669}" destId="{FA984EF5-8186-41AF-8178-443915D4BD75}" srcOrd="1" destOrd="0" presId="urn:microsoft.com/office/officeart/2008/layout/VerticalCurvedList"/>
    <dgm:cxn modelId="{35AED190-429A-453F-B535-ED75AC23A76D}" type="presParOf" srcId="{9DD027C5-A908-4283-87C2-6146C6983669}" destId="{DFBFB5C1-808B-4C9E-9CCB-4408EBEA9546}" srcOrd="2" destOrd="0" presId="urn:microsoft.com/office/officeart/2008/layout/VerticalCurvedList"/>
    <dgm:cxn modelId="{F58592FE-F954-4B21-A254-ECC03BDFF0CA}" type="presParOf" srcId="{9DD027C5-A908-4283-87C2-6146C6983669}" destId="{D4CB8A0B-2C45-42C8-8DF2-68302682B4D4}" srcOrd="3" destOrd="0" presId="urn:microsoft.com/office/officeart/2008/layout/VerticalCurvedList"/>
    <dgm:cxn modelId="{18D0AEF2-2975-49E7-83E0-BEDBE5410D62}" type="presParOf" srcId="{D900B379-3C60-44D9-9C2E-CE7B5E6E4B18}" destId="{DBAF8EEF-A1E8-48E1-8294-BAB3E996AAEC}" srcOrd="1" destOrd="0" presId="urn:microsoft.com/office/officeart/2008/layout/VerticalCurvedList"/>
    <dgm:cxn modelId="{8447975B-C264-4136-808A-952DA846CEC5}" type="presParOf" srcId="{D900B379-3C60-44D9-9C2E-CE7B5E6E4B18}" destId="{2F08BE78-C0C0-4857-AFEC-CC7C1D7D2899}" srcOrd="2" destOrd="0" presId="urn:microsoft.com/office/officeart/2008/layout/VerticalCurvedList"/>
    <dgm:cxn modelId="{8FD49EDF-FA41-473A-810A-F10C38ABB126}" type="presParOf" srcId="{2F08BE78-C0C0-4857-AFEC-CC7C1D7D2899}" destId="{D2C851C2-CB79-47AC-A430-DC5A4297156E}" srcOrd="0" destOrd="0" presId="urn:microsoft.com/office/officeart/2008/layout/VerticalCurvedList"/>
    <dgm:cxn modelId="{CAF9BEA4-335B-4425-8871-96BB3A4B4A16}" type="presParOf" srcId="{D900B379-3C60-44D9-9C2E-CE7B5E6E4B18}" destId="{E22707DD-D45D-46A4-B5ED-68E904E1F46A}" srcOrd="3" destOrd="0" presId="urn:microsoft.com/office/officeart/2008/layout/VerticalCurvedList"/>
    <dgm:cxn modelId="{5F706807-E0B2-4AF7-91F6-759B668571AE}" type="presParOf" srcId="{D900B379-3C60-44D9-9C2E-CE7B5E6E4B18}" destId="{D2D15C24-CAAB-4815-A75B-33A14BCE4D96}" srcOrd="4" destOrd="0" presId="urn:microsoft.com/office/officeart/2008/layout/VerticalCurvedList"/>
    <dgm:cxn modelId="{435F37F8-9AE7-4F9A-B731-5E3ED5E9F741}" type="presParOf" srcId="{D2D15C24-CAAB-4815-A75B-33A14BCE4D96}" destId="{9C879CDF-0333-48C3-A8AB-75FE76177618}" srcOrd="0" destOrd="0" presId="urn:microsoft.com/office/officeart/2008/layout/VerticalCurvedList"/>
    <dgm:cxn modelId="{D07176FE-37FE-4109-A34B-849FBA5E680A}" type="presParOf" srcId="{D900B379-3C60-44D9-9C2E-CE7B5E6E4B18}" destId="{F45F3DEF-BAD7-4A55-8D65-9EB8FF248111}" srcOrd="5" destOrd="0" presId="urn:microsoft.com/office/officeart/2008/layout/VerticalCurvedList"/>
    <dgm:cxn modelId="{9F429CDD-0013-405F-92F9-98C176BDD0D0}" type="presParOf" srcId="{D900B379-3C60-44D9-9C2E-CE7B5E6E4B18}" destId="{3C4C0C20-AB73-43A2-8F0D-676FA27F883D}" srcOrd="6" destOrd="0" presId="urn:microsoft.com/office/officeart/2008/layout/VerticalCurvedList"/>
    <dgm:cxn modelId="{163F2090-8CC3-44CD-B5C4-FCF0D82F9CF3}" type="presParOf" srcId="{3C4C0C20-AB73-43A2-8F0D-676FA27F883D}" destId="{92DB2E4D-633B-404F-BD53-7B81B5E458A0}" srcOrd="0" destOrd="0" presId="urn:microsoft.com/office/officeart/2008/layout/VerticalCurvedList"/>
    <dgm:cxn modelId="{643AF8E5-3A40-4747-98A0-F098A771D970}" type="presParOf" srcId="{D900B379-3C60-44D9-9C2E-CE7B5E6E4B18}" destId="{7261C0C4-8A77-4009-8FA1-D50EC68D945D}" srcOrd="7" destOrd="0" presId="urn:microsoft.com/office/officeart/2008/layout/VerticalCurvedList"/>
    <dgm:cxn modelId="{79B1B3E2-9802-471D-8298-A822311724C5}" type="presParOf" srcId="{D900B379-3C60-44D9-9C2E-CE7B5E6E4B18}" destId="{31751515-3DB0-4A5E-8920-4558A901545D}" srcOrd="8" destOrd="0" presId="urn:microsoft.com/office/officeart/2008/layout/VerticalCurvedList"/>
    <dgm:cxn modelId="{52980504-9730-4F9D-9E4D-A6367290966E}" type="presParOf" srcId="{31751515-3DB0-4A5E-8920-4558A901545D}" destId="{7B98DE83-ECBE-4907-B707-118792E1974D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53A768F-D7FF-47E3-BA77-8B9451DACE2E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ACCAFD5B-9F1F-46D6-BD3C-EEDEDF326333}">
      <dgm:prSet phldrT="[Texte]" custT="1"/>
      <dgm:spPr>
        <a:xfrm>
          <a:off x="383869" y="298324"/>
          <a:ext cx="6070621" cy="596566"/>
        </a:xfrm>
        <a:solidFill>
          <a:srgbClr val="009793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fr-FR" sz="1600" dirty="0">
              <a:solidFill>
                <a:srgbClr val="FFFFFF"/>
              </a:solidFill>
              <a:latin typeface="Calibri" panose="020F0502020204030204"/>
              <a:ea typeface="+mn-ea"/>
              <a:cs typeface="+mn-cs"/>
            </a:rPr>
            <a:t>R1 moyen avec bouclier tarifaire gaz : 54,81 € HT / MWh (+54 %)*</a:t>
          </a:r>
        </a:p>
      </dgm:t>
    </dgm:pt>
    <dgm:pt modelId="{0FA5CE2F-1FA9-45ED-B038-D710A846549D}" type="parTrans" cxnId="{D66C635B-2130-4137-B58A-CBAA646839F1}">
      <dgm:prSet/>
      <dgm:spPr/>
      <dgm:t>
        <a:bodyPr/>
        <a:lstStyle/>
        <a:p>
          <a:endParaRPr lang="fr-FR" sz="2000"/>
        </a:p>
      </dgm:t>
    </dgm:pt>
    <dgm:pt modelId="{12B2A94B-B827-48D0-AF93-CB4ED6038EDB}" type="sibTrans" cxnId="{D66C635B-2130-4137-B58A-CBAA646839F1}">
      <dgm:prSet/>
      <dgm:spPr>
        <a:xfrm>
          <a:off x="-2346021" y="-364575"/>
          <a:ext cx="2817383" cy="2817383"/>
        </a:xfrm>
        <a:prstGeom prst="blockArc">
          <a:avLst>
            <a:gd name="adj1" fmla="val 18900000"/>
            <a:gd name="adj2" fmla="val 2700000"/>
            <a:gd name="adj3" fmla="val 767"/>
          </a:avLst>
        </a:prstGeom>
        <a:noFill/>
        <a:ln w="12700" cap="flat" cmpd="sng" algn="ctr">
          <a:solidFill>
            <a:srgbClr val="009793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fr-FR" sz="2000"/>
        </a:p>
      </dgm:t>
    </dgm:pt>
    <dgm:pt modelId="{46C884CB-EC91-4AB1-A2E1-C70EA9804955}">
      <dgm:prSet phldrT="[Texte]" custT="1"/>
      <dgm:spPr>
        <a:xfrm>
          <a:off x="383869" y="1193341"/>
          <a:ext cx="6070621" cy="596566"/>
        </a:xfrm>
        <a:solidFill>
          <a:srgbClr val="009793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fr-FR" sz="1600" dirty="0">
              <a:solidFill>
                <a:srgbClr val="FFFFFF"/>
              </a:solidFill>
              <a:latin typeface="Calibri" panose="020F0502020204030204"/>
              <a:ea typeface="+mn-ea"/>
              <a:cs typeface="+mn-cs"/>
            </a:rPr>
            <a:t>R2 moyen : 55,20 € HT / kW (+ 2,3 %)*</a:t>
          </a:r>
        </a:p>
      </dgm:t>
    </dgm:pt>
    <dgm:pt modelId="{45D550F3-3F34-49C0-B7D8-1C9267E19194}" type="parTrans" cxnId="{A6043156-FD87-41A5-A160-D04316890419}">
      <dgm:prSet/>
      <dgm:spPr/>
      <dgm:t>
        <a:bodyPr/>
        <a:lstStyle/>
        <a:p>
          <a:endParaRPr lang="fr-FR" sz="2000"/>
        </a:p>
      </dgm:t>
    </dgm:pt>
    <dgm:pt modelId="{B7350C6C-4399-4574-8EB6-A36A5E5C79F3}" type="sibTrans" cxnId="{A6043156-FD87-41A5-A160-D04316890419}">
      <dgm:prSet/>
      <dgm:spPr/>
      <dgm:t>
        <a:bodyPr/>
        <a:lstStyle/>
        <a:p>
          <a:endParaRPr lang="fr-FR" sz="2000"/>
        </a:p>
      </dgm:t>
    </dgm:pt>
    <dgm:pt modelId="{E151E345-9992-4FDF-A315-8D51F7CB1AA1}">
      <dgm:prSet phldrT="[Texte]" custT="1"/>
      <dgm:spPr>
        <a:xfrm>
          <a:off x="383869" y="298324"/>
          <a:ext cx="6070621" cy="596566"/>
        </a:xfrm>
        <a:solidFill>
          <a:srgbClr val="009793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fr-FR" sz="1600" dirty="0">
              <a:solidFill>
                <a:srgbClr val="FFFFFF"/>
              </a:solidFill>
              <a:latin typeface="Calibri" panose="020F0502020204030204"/>
              <a:ea typeface="+mn-ea"/>
              <a:cs typeface="+mn-cs"/>
            </a:rPr>
            <a:t>R1 moyen : 62,37 €HT / MWh (+75%)*</a:t>
          </a:r>
        </a:p>
      </dgm:t>
    </dgm:pt>
    <dgm:pt modelId="{A889C2A0-4489-470C-87C7-550BB4B62F54}" type="parTrans" cxnId="{5BD05495-6690-4DEC-B95B-6AFE6F68EEAC}">
      <dgm:prSet/>
      <dgm:spPr/>
      <dgm:t>
        <a:bodyPr/>
        <a:lstStyle/>
        <a:p>
          <a:endParaRPr lang="fr-FR"/>
        </a:p>
      </dgm:t>
    </dgm:pt>
    <dgm:pt modelId="{D8FF1453-6B2B-4555-8DEB-5E6B5C0277A8}" type="sibTrans" cxnId="{5BD05495-6690-4DEC-B95B-6AFE6F68EEAC}">
      <dgm:prSet/>
      <dgm:spPr/>
      <dgm:t>
        <a:bodyPr/>
        <a:lstStyle/>
        <a:p>
          <a:endParaRPr lang="fr-FR"/>
        </a:p>
      </dgm:t>
    </dgm:pt>
    <dgm:pt modelId="{DDC4DAAC-70F3-4D73-92A3-CD588CB2DED0}" type="pres">
      <dgm:prSet presAssocID="{253A768F-D7FF-47E3-BA77-8B9451DACE2E}" presName="Name0" presStyleCnt="0">
        <dgm:presLayoutVars>
          <dgm:chMax val="7"/>
          <dgm:chPref val="7"/>
          <dgm:dir/>
        </dgm:presLayoutVars>
      </dgm:prSet>
      <dgm:spPr/>
    </dgm:pt>
    <dgm:pt modelId="{D900B379-3C60-44D9-9C2E-CE7B5E6E4B18}" type="pres">
      <dgm:prSet presAssocID="{253A768F-D7FF-47E3-BA77-8B9451DACE2E}" presName="Name1" presStyleCnt="0"/>
      <dgm:spPr/>
    </dgm:pt>
    <dgm:pt modelId="{9DD027C5-A908-4283-87C2-6146C6983669}" type="pres">
      <dgm:prSet presAssocID="{253A768F-D7FF-47E3-BA77-8B9451DACE2E}" presName="cycle" presStyleCnt="0"/>
      <dgm:spPr/>
    </dgm:pt>
    <dgm:pt modelId="{2ED051ED-6CDE-4A92-906F-68D9491A1BBA}" type="pres">
      <dgm:prSet presAssocID="{253A768F-D7FF-47E3-BA77-8B9451DACE2E}" presName="srcNode" presStyleLbl="node1" presStyleIdx="0" presStyleCnt="3"/>
      <dgm:spPr/>
    </dgm:pt>
    <dgm:pt modelId="{FA984EF5-8186-41AF-8178-443915D4BD75}" type="pres">
      <dgm:prSet presAssocID="{253A768F-D7FF-47E3-BA77-8B9451DACE2E}" presName="conn" presStyleLbl="parChTrans1D2" presStyleIdx="0" presStyleCnt="1"/>
      <dgm:spPr/>
    </dgm:pt>
    <dgm:pt modelId="{DFBFB5C1-808B-4C9E-9CCB-4408EBEA9546}" type="pres">
      <dgm:prSet presAssocID="{253A768F-D7FF-47E3-BA77-8B9451DACE2E}" presName="extraNode" presStyleLbl="node1" presStyleIdx="0" presStyleCnt="3"/>
      <dgm:spPr/>
    </dgm:pt>
    <dgm:pt modelId="{D4CB8A0B-2C45-42C8-8DF2-68302682B4D4}" type="pres">
      <dgm:prSet presAssocID="{253A768F-D7FF-47E3-BA77-8B9451DACE2E}" presName="dstNode" presStyleLbl="node1" presStyleIdx="0" presStyleCnt="3"/>
      <dgm:spPr/>
    </dgm:pt>
    <dgm:pt modelId="{D7CE8F3C-0147-4353-8551-2D66C2A2DA6D}" type="pres">
      <dgm:prSet presAssocID="{E151E345-9992-4FDF-A315-8D51F7CB1AA1}" presName="text_1" presStyleLbl="node1" presStyleIdx="0" presStyleCnt="3">
        <dgm:presLayoutVars>
          <dgm:bulletEnabled val="1"/>
        </dgm:presLayoutVars>
      </dgm:prSet>
      <dgm:spPr>
        <a:prstGeom prst="rect">
          <a:avLst/>
        </a:prstGeom>
      </dgm:spPr>
    </dgm:pt>
    <dgm:pt modelId="{D9F892E9-E6FD-4A03-8CF0-57A55FF43DDD}" type="pres">
      <dgm:prSet presAssocID="{E151E345-9992-4FDF-A315-8D51F7CB1AA1}" presName="accent_1" presStyleCnt="0"/>
      <dgm:spPr/>
    </dgm:pt>
    <dgm:pt modelId="{D77A5AC3-9E3E-4E10-8533-AB00A5FFBFA7}" type="pres">
      <dgm:prSet presAssocID="{E151E345-9992-4FDF-A315-8D51F7CB1AA1}" presName="accentRepeatNode" presStyleLbl="solidFgAcc1" presStyleIdx="0" presStyleCnt="3"/>
      <dgm:spPr/>
    </dgm:pt>
    <dgm:pt modelId="{E5F3A6C2-2FF0-446B-9D36-06223AD6286F}" type="pres">
      <dgm:prSet presAssocID="{ACCAFD5B-9F1F-46D6-BD3C-EEDEDF326333}" presName="text_2" presStyleLbl="node1" presStyleIdx="1" presStyleCnt="3">
        <dgm:presLayoutVars>
          <dgm:bulletEnabled val="1"/>
        </dgm:presLayoutVars>
      </dgm:prSet>
      <dgm:spPr/>
    </dgm:pt>
    <dgm:pt modelId="{19FBE43B-F209-499E-9DB0-FF1484530000}" type="pres">
      <dgm:prSet presAssocID="{ACCAFD5B-9F1F-46D6-BD3C-EEDEDF326333}" presName="accent_2" presStyleCnt="0"/>
      <dgm:spPr/>
    </dgm:pt>
    <dgm:pt modelId="{D2C851C2-CB79-47AC-A430-DC5A4297156E}" type="pres">
      <dgm:prSet presAssocID="{ACCAFD5B-9F1F-46D6-BD3C-EEDEDF326333}" presName="accentRepeatNode" presStyleLbl="solidFgAcc1" presStyleIdx="1" presStyleCnt="3"/>
      <dgm:spPr>
        <a:xfrm>
          <a:off x="11015" y="223754"/>
          <a:ext cx="745707" cy="745707"/>
        </a:xfrm>
        <a:prstGeom prst="ellipse">
          <a:avLst/>
        </a:prstGeom>
        <a:solidFill>
          <a:srgbClr val="FFFFFF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009793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</dgm:pt>
    <dgm:pt modelId="{3DAFB330-829E-4705-8F02-6C37E2AE4A31}" type="pres">
      <dgm:prSet presAssocID="{46C884CB-EC91-4AB1-A2E1-C70EA9804955}" presName="text_3" presStyleLbl="node1" presStyleIdx="2" presStyleCnt="3">
        <dgm:presLayoutVars>
          <dgm:bulletEnabled val="1"/>
        </dgm:presLayoutVars>
      </dgm:prSet>
      <dgm:spPr/>
    </dgm:pt>
    <dgm:pt modelId="{D9160E29-E614-427A-B65A-0A69FEF77B01}" type="pres">
      <dgm:prSet presAssocID="{46C884CB-EC91-4AB1-A2E1-C70EA9804955}" presName="accent_3" presStyleCnt="0"/>
      <dgm:spPr/>
    </dgm:pt>
    <dgm:pt modelId="{9C879CDF-0333-48C3-A8AB-75FE76177618}" type="pres">
      <dgm:prSet presAssocID="{46C884CB-EC91-4AB1-A2E1-C70EA9804955}" presName="accentRepeatNode" presStyleLbl="solidFgAcc1" presStyleIdx="2" presStyleCnt="3"/>
      <dgm:spPr>
        <a:xfrm>
          <a:off x="11015" y="1118770"/>
          <a:ext cx="745707" cy="745707"/>
        </a:xfrm>
        <a:prstGeom prst="ellipse">
          <a:avLst/>
        </a:prstGeom>
        <a:solidFill>
          <a:srgbClr val="FFFFFF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009793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</dgm:pt>
  </dgm:ptLst>
  <dgm:cxnLst>
    <dgm:cxn modelId="{74B3D606-ED76-48DD-B3C6-869188A310B5}" type="presOf" srcId="{ACCAFD5B-9F1F-46D6-BD3C-EEDEDF326333}" destId="{E5F3A6C2-2FF0-446B-9D36-06223AD6286F}" srcOrd="0" destOrd="0" presId="urn:microsoft.com/office/officeart/2008/layout/VerticalCurvedList"/>
    <dgm:cxn modelId="{D66C635B-2130-4137-B58A-CBAA646839F1}" srcId="{253A768F-D7FF-47E3-BA77-8B9451DACE2E}" destId="{ACCAFD5B-9F1F-46D6-BD3C-EEDEDF326333}" srcOrd="1" destOrd="0" parTransId="{0FA5CE2F-1FA9-45ED-B038-D710A846549D}" sibTransId="{12B2A94B-B827-48D0-AF93-CB4ED6038EDB}"/>
    <dgm:cxn modelId="{C26B566A-D0AB-44AB-B316-DE4683763B39}" type="presOf" srcId="{253A768F-D7FF-47E3-BA77-8B9451DACE2E}" destId="{DDC4DAAC-70F3-4D73-92A3-CD588CB2DED0}" srcOrd="0" destOrd="0" presId="urn:microsoft.com/office/officeart/2008/layout/VerticalCurvedList"/>
    <dgm:cxn modelId="{A6043156-FD87-41A5-A160-D04316890419}" srcId="{253A768F-D7FF-47E3-BA77-8B9451DACE2E}" destId="{46C884CB-EC91-4AB1-A2E1-C70EA9804955}" srcOrd="2" destOrd="0" parTransId="{45D550F3-3F34-49C0-B7D8-1C9267E19194}" sibTransId="{B7350C6C-4399-4574-8EB6-A36A5E5C79F3}"/>
    <dgm:cxn modelId="{6A2D6984-C51B-461D-A32D-9A9AC3F972BC}" type="presOf" srcId="{46C884CB-EC91-4AB1-A2E1-C70EA9804955}" destId="{3DAFB330-829E-4705-8F02-6C37E2AE4A31}" srcOrd="0" destOrd="0" presId="urn:microsoft.com/office/officeart/2008/layout/VerticalCurvedList"/>
    <dgm:cxn modelId="{5BD05495-6690-4DEC-B95B-6AFE6F68EEAC}" srcId="{253A768F-D7FF-47E3-BA77-8B9451DACE2E}" destId="{E151E345-9992-4FDF-A315-8D51F7CB1AA1}" srcOrd="0" destOrd="0" parTransId="{A889C2A0-4489-470C-87C7-550BB4B62F54}" sibTransId="{D8FF1453-6B2B-4555-8DEB-5E6B5C0277A8}"/>
    <dgm:cxn modelId="{C0221AAB-354B-4F85-AD29-D37B26445581}" type="presOf" srcId="{E151E345-9992-4FDF-A315-8D51F7CB1AA1}" destId="{D7CE8F3C-0147-4353-8551-2D66C2A2DA6D}" srcOrd="0" destOrd="0" presId="urn:microsoft.com/office/officeart/2008/layout/VerticalCurvedList"/>
    <dgm:cxn modelId="{C20CCCB4-7C98-4197-B989-FDAE09BFD977}" type="presOf" srcId="{D8FF1453-6B2B-4555-8DEB-5E6B5C0277A8}" destId="{FA984EF5-8186-41AF-8178-443915D4BD75}" srcOrd="0" destOrd="0" presId="urn:microsoft.com/office/officeart/2008/layout/VerticalCurvedList"/>
    <dgm:cxn modelId="{CC92F430-9A55-4E24-B130-0D133CAA4870}" type="presParOf" srcId="{DDC4DAAC-70F3-4D73-92A3-CD588CB2DED0}" destId="{D900B379-3C60-44D9-9C2E-CE7B5E6E4B18}" srcOrd="0" destOrd="0" presId="urn:microsoft.com/office/officeart/2008/layout/VerticalCurvedList"/>
    <dgm:cxn modelId="{E2B65988-456E-417C-9F02-34E752E29E2A}" type="presParOf" srcId="{D900B379-3C60-44D9-9C2E-CE7B5E6E4B18}" destId="{9DD027C5-A908-4283-87C2-6146C6983669}" srcOrd="0" destOrd="0" presId="urn:microsoft.com/office/officeart/2008/layout/VerticalCurvedList"/>
    <dgm:cxn modelId="{FFA38C66-88F9-451E-9E3A-F1C531E25E3A}" type="presParOf" srcId="{9DD027C5-A908-4283-87C2-6146C6983669}" destId="{2ED051ED-6CDE-4A92-906F-68D9491A1BBA}" srcOrd="0" destOrd="0" presId="urn:microsoft.com/office/officeart/2008/layout/VerticalCurvedList"/>
    <dgm:cxn modelId="{37DA4067-D190-4ABF-A78E-C0DFECDF327F}" type="presParOf" srcId="{9DD027C5-A908-4283-87C2-6146C6983669}" destId="{FA984EF5-8186-41AF-8178-443915D4BD75}" srcOrd="1" destOrd="0" presId="urn:microsoft.com/office/officeart/2008/layout/VerticalCurvedList"/>
    <dgm:cxn modelId="{B3F928F0-D174-458C-B089-28A3472C8DC3}" type="presParOf" srcId="{9DD027C5-A908-4283-87C2-6146C6983669}" destId="{DFBFB5C1-808B-4C9E-9CCB-4408EBEA9546}" srcOrd="2" destOrd="0" presId="urn:microsoft.com/office/officeart/2008/layout/VerticalCurvedList"/>
    <dgm:cxn modelId="{4CE946B9-BAC1-4664-B850-4B5BB97B92B2}" type="presParOf" srcId="{9DD027C5-A908-4283-87C2-6146C6983669}" destId="{D4CB8A0B-2C45-42C8-8DF2-68302682B4D4}" srcOrd="3" destOrd="0" presId="urn:microsoft.com/office/officeart/2008/layout/VerticalCurvedList"/>
    <dgm:cxn modelId="{71A7A2E2-6833-4E01-B221-5F3E44505ACF}" type="presParOf" srcId="{D900B379-3C60-44D9-9C2E-CE7B5E6E4B18}" destId="{D7CE8F3C-0147-4353-8551-2D66C2A2DA6D}" srcOrd="1" destOrd="0" presId="urn:microsoft.com/office/officeart/2008/layout/VerticalCurvedList"/>
    <dgm:cxn modelId="{B1E86C77-B54C-4A6E-8576-6B8264E6AA05}" type="presParOf" srcId="{D900B379-3C60-44D9-9C2E-CE7B5E6E4B18}" destId="{D9F892E9-E6FD-4A03-8CF0-57A55FF43DDD}" srcOrd="2" destOrd="0" presId="urn:microsoft.com/office/officeart/2008/layout/VerticalCurvedList"/>
    <dgm:cxn modelId="{0478A4F0-F72C-4A1C-8EFC-066D973ACB31}" type="presParOf" srcId="{D9F892E9-E6FD-4A03-8CF0-57A55FF43DDD}" destId="{D77A5AC3-9E3E-4E10-8533-AB00A5FFBFA7}" srcOrd="0" destOrd="0" presId="urn:microsoft.com/office/officeart/2008/layout/VerticalCurvedList"/>
    <dgm:cxn modelId="{6E722B97-1267-4330-9709-CC0E04F5FD90}" type="presParOf" srcId="{D900B379-3C60-44D9-9C2E-CE7B5E6E4B18}" destId="{E5F3A6C2-2FF0-446B-9D36-06223AD6286F}" srcOrd="3" destOrd="0" presId="urn:microsoft.com/office/officeart/2008/layout/VerticalCurvedList"/>
    <dgm:cxn modelId="{222F4CCF-AB4A-492B-81B7-16C9E4FDB42F}" type="presParOf" srcId="{D900B379-3C60-44D9-9C2E-CE7B5E6E4B18}" destId="{19FBE43B-F209-499E-9DB0-FF1484530000}" srcOrd="4" destOrd="0" presId="urn:microsoft.com/office/officeart/2008/layout/VerticalCurvedList"/>
    <dgm:cxn modelId="{C51D1E17-8D86-4035-AF47-E50A23BF423E}" type="presParOf" srcId="{19FBE43B-F209-499E-9DB0-FF1484530000}" destId="{D2C851C2-CB79-47AC-A430-DC5A4297156E}" srcOrd="0" destOrd="0" presId="urn:microsoft.com/office/officeart/2008/layout/VerticalCurvedList"/>
    <dgm:cxn modelId="{9561129D-CF10-49A6-AC6C-50494417ECC8}" type="presParOf" srcId="{D900B379-3C60-44D9-9C2E-CE7B5E6E4B18}" destId="{3DAFB330-829E-4705-8F02-6C37E2AE4A31}" srcOrd="5" destOrd="0" presId="urn:microsoft.com/office/officeart/2008/layout/VerticalCurvedList"/>
    <dgm:cxn modelId="{AC4B9A73-3FFB-4465-BB2C-C3233540E608}" type="presParOf" srcId="{D900B379-3C60-44D9-9C2E-CE7B5E6E4B18}" destId="{D9160E29-E614-427A-B65A-0A69FEF77B01}" srcOrd="6" destOrd="0" presId="urn:microsoft.com/office/officeart/2008/layout/VerticalCurvedList"/>
    <dgm:cxn modelId="{2DA51CB9-15C6-4480-8EEC-4E06CE75EA2E}" type="presParOf" srcId="{D9160E29-E614-427A-B65A-0A69FEF77B01}" destId="{9C879CDF-0333-48C3-A8AB-75FE76177618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53A768F-D7FF-47E3-BA77-8B9451DACE2E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ACCAFD5B-9F1F-46D6-BD3C-EEDEDF326333}">
      <dgm:prSet phldrT="[Texte]" custT="1"/>
      <dgm:spPr>
        <a:xfrm>
          <a:off x="393194" y="280831"/>
          <a:ext cx="6271297" cy="561662"/>
        </a:xfrm>
        <a:prstGeom prst="rect">
          <a:avLst/>
        </a:prstGeom>
        <a:solidFill>
          <a:srgbClr val="009793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fr-FR" sz="1600" dirty="0">
              <a:solidFill>
                <a:srgbClr val="FFFFFF"/>
              </a:solidFill>
              <a:latin typeface="Calibri" panose="020F0502020204030204"/>
              <a:ea typeface="+mn-ea"/>
              <a:cs typeface="+mn-cs"/>
            </a:rPr>
            <a:t>Prix moyen de la chaleur : 104,07 € TTC / MWh**</a:t>
          </a:r>
        </a:p>
        <a:p>
          <a:pPr>
            <a:buNone/>
          </a:pPr>
          <a:r>
            <a:rPr lang="fr-FR" sz="1600" dirty="0">
              <a:solidFill>
                <a:srgbClr val="FFFFFF"/>
              </a:solidFill>
              <a:latin typeface="Calibri" panose="020F0502020204030204"/>
              <a:ea typeface="+mn-ea"/>
              <a:cs typeface="+mn-cs"/>
            </a:rPr>
            <a:t>(+44 %)*</a:t>
          </a:r>
        </a:p>
      </dgm:t>
    </dgm:pt>
    <dgm:pt modelId="{0FA5CE2F-1FA9-45ED-B038-D710A846549D}" type="parTrans" cxnId="{D66C635B-2130-4137-B58A-CBAA646839F1}">
      <dgm:prSet/>
      <dgm:spPr/>
      <dgm:t>
        <a:bodyPr/>
        <a:lstStyle/>
        <a:p>
          <a:endParaRPr lang="fr-FR" sz="2000"/>
        </a:p>
      </dgm:t>
    </dgm:pt>
    <dgm:pt modelId="{12B2A94B-B827-48D0-AF93-CB4ED6038EDB}" type="sibTrans" cxnId="{D66C635B-2130-4137-B58A-CBAA646839F1}">
      <dgm:prSet/>
      <dgm:spPr>
        <a:xfrm>
          <a:off x="-3173673" y="-488429"/>
          <a:ext cx="3785171" cy="3785171"/>
        </a:xfrm>
        <a:prstGeom prst="blockArc">
          <a:avLst>
            <a:gd name="adj1" fmla="val 18900000"/>
            <a:gd name="adj2" fmla="val 2700000"/>
            <a:gd name="adj3" fmla="val 571"/>
          </a:avLst>
        </a:prstGeom>
        <a:noFill/>
        <a:ln w="12700" cap="flat" cmpd="sng" algn="ctr">
          <a:solidFill>
            <a:srgbClr val="009793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fr-FR" sz="2000"/>
        </a:p>
      </dgm:t>
    </dgm:pt>
    <dgm:pt modelId="{46C884CB-EC91-4AB1-A2E1-C70EA9804955}">
      <dgm:prSet phldrT="[Texte]" custT="1"/>
      <dgm:spPr>
        <a:xfrm>
          <a:off x="597358" y="1123324"/>
          <a:ext cx="6067133" cy="561662"/>
        </a:xfrm>
        <a:prstGeom prst="rect">
          <a:avLst/>
        </a:prstGeom>
        <a:solidFill>
          <a:srgbClr val="009793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fr-FR" sz="1600" dirty="0">
              <a:solidFill>
                <a:srgbClr val="FFFFFF"/>
              </a:solidFill>
              <a:latin typeface="Calibri" panose="020F0502020204030204"/>
              <a:ea typeface="+mn-ea"/>
              <a:cs typeface="+mn-cs"/>
            </a:rPr>
            <a:t>Recettes ventes thermiques : 7 250 304 € HT</a:t>
          </a:r>
          <a:br>
            <a:rPr lang="fr-FR" sz="1600" dirty="0">
              <a:solidFill>
                <a:srgbClr val="FFFFFF"/>
              </a:solidFill>
              <a:latin typeface="Calibri" panose="020F0502020204030204"/>
              <a:ea typeface="+mn-ea"/>
              <a:cs typeface="+mn-cs"/>
            </a:rPr>
          </a:br>
          <a:r>
            <a:rPr lang="fr-FR" sz="1600" dirty="0">
              <a:solidFill>
                <a:srgbClr val="FFFFFF"/>
              </a:solidFill>
              <a:latin typeface="Calibri" panose="020F0502020204030204"/>
              <a:ea typeface="+mn-ea"/>
              <a:cs typeface="+mn-cs"/>
            </a:rPr>
            <a:t>(+21 %)*</a:t>
          </a:r>
        </a:p>
      </dgm:t>
    </dgm:pt>
    <dgm:pt modelId="{45D550F3-3F34-49C0-B7D8-1C9267E19194}" type="parTrans" cxnId="{A6043156-FD87-41A5-A160-D04316890419}">
      <dgm:prSet/>
      <dgm:spPr/>
      <dgm:t>
        <a:bodyPr/>
        <a:lstStyle/>
        <a:p>
          <a:endParaRPr lang="fr-FR" sz="2000"/>
        </a:p>
      </dgm:t>
    </dgm:pt>
    <dgm:pt modelId="{B7350C6C-4399-4574-8EB6-A36A5E5C79F3}" type="sibTrans" cxnId="{A6043156-FD87-41A5-A160-D04316890419}">
      <dgm:prSet/>
      <dgm:spPr/>
      <dgm:t>
        <a:bodyPr/>
        <a:lstStyle/>
        <a:p>
          <a:endParaRPr lang="fr-FR" sz="2000"/>
        </a:p>
      </dgm:t>
    </dgm:pt>
    <dgm:pt modelId="{397A1B30-4169-4E19-88FA-35E6A9AF437E}">
      <dgm:prSet custT="1"/>
      <dgm:spPr>
        <a:xfrm>
          <a:off x="393194" y="1965818"/>
          <a:ext cx="6271297" cy="561662"/>
        </a:xfrm>
        <a:prstGeom prst="rect">
          <a:avLst/>
        </a:prstGeom>
        <a:solidFill>
          <a:srgbClr val="009793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fr-FR" sz="1600" dirty="0">
              <a:solidFill>
                <a:srgbClr val="FFFFFF"/>
              </a:solidFill>
              <a:latin typeface="Calibri" panose="020F0502020204030204"/>
              <a:ea typeface="+mn-ea"/>
              <a:cs typeface="+mn-cs"/>
            </a:rPr>
            <a:t>Energie distribuée : 68 270 MWh</a:t>
          </a:r>
          <a:br>
            <a:rPr lang="fr-FR" sz="1600" dirty="0">
              <a:solidFill>
                <a:srgbClr val="FFFFFF"/>
              </a:solidFill>
              <a:latin typeface="Calibri" panose="020F0502020204030204"/>
              <a:ea typeface="+mn-ea"/>
              <a:cs typeface="+mn-cs"/>
            </a:rPr>
          </a:br>
          <a:r>
            <a:rPr lang="fr-FR" sz="1600" dirty="0">
              <a:solidFill>
                <a:srgbClr val="FFFFFF"/>
              </a:solidFill>
              <a:latin typeface="Calibri" panose="020F0502020204030204"/>
              <a:ea typeface="+mn-ea"/>
              <a:cs typeface="+mn-cs"/>
            </a:rPr>
            <a:t>(-22 %)*</a:t>
          </a:r>
        </a:p>
      </dgm:t>
    </dgm:pt>
    <dgm:pt modelId="{38A4DE92-A227-46F5-A2A8-EE2A7490CA00}" type="parTrans" cxnId="{752A19DE-DFE4-4643-A15C-C600743BC968}">
      <dgm:prSet/>
      <dgm:spPr/>
      <dgm:t>
        <a:bodyPr/>
        <a:lstStyle/>
        <a:p>
          <a:endParaRPr lang="fr-FR"/>
        </a:p>
      </dgm:t>
    </dgm:pt>
    <dgm:pt modelId="{AC30D129-4FD7-4B01-9352-FD58C8BD1325}" type="sibTrans" cxnId="{752A19DE-DFE4-4643-A15C-C600743BC968}">
      <dgm:prSet/>
      <dgm:spPr/>
      <dgm:t>
        <a:bodyPr/>
        <a:lstStyle/>
        <a:p>
          <a:endParaRPr lang="fr-FR"/>
        </a:p>
      </dgm:t>
    </dgm:pt>
    <dgm:pt modelId="{DDC4DAAC-70F3-4D73-92A3-CD588CB2DED0}" type="pres">
      <dgm:prSet presAssocID="{253A768F-D7FF-47E3-BA77-8B9451DACE2E}" presName="Name0" presStyleCnt="0">
        <dgm:presLayoutVars>
          <dgm:chMax val="7"/>
          <dgm:chPref val="7"/>
          <dgm:dir/>
        </dgm:presLayoutVars>
      </dgm:prSet>
      <dgm:spPr/>
    </dgm:pt>
    <dgm:pt modelId="{D900B379-3C60-44D9-9C2E-CE7B5E6E4B18}" type="pres">
      <dgm:prSet presAssocID="{253A768F-D7FF-47E3-BA77-8B9451DACE2E}" presName="Name1" presStyleCnt="0"/>
      <dgm:spPr/>
    </dgm:pt>
    <dgm:pt modelId="{9DD027C5-A908-4283-87C2-6146C6983669}" type="pres">
      <dgm:prSet presAssocID="{253A768F-D7FF-47E3-BA77-8B9451DACE2E}" presName="cycle" presStyleCnt="0"/>
      <dgm:spPr/>
    </dgm:pt>
    <dgm:pt modelId="{2ED051ED-6CDE-4A92-906F-68D9491A1BBA}" type="pres">
      <dgm:prSet presAssocID="{253A768F-D7FF-47E3-BA77-8B9451DACE2E}" presName="srcNode" presStyleLbl="node1" presStyleIdx="0" presStyleCnt="3"/>
      <dgm:spPr/>
    </dgm:pt>
    <dgm:pt modelId="{FA984EF5-8186-41AF-8178-443915D4BD75}" type="pres">
      <dgm:prSet presAssocID="{253A768F-D7FF-47E3-BA77-8B9451DACE2E}" presName="conn" presStyleLbl="parChTrans1D2" presStyleIdx="0" presStyleCnt="1"/>
      <dgm:spPr/>
    </dgm:pt>
    <dgm:pt modelId="{DFBFB5C1-808B-4C9E-9CCB-4408EBEA9546}" type="pres">
      <dgm:prSet presAssocID="{253A768F-D7FF-47E3-BA77-8B9451DACE2E}" presName="extraNode" presStyleLbl="node1" presStyleIdx="0" presStyleCnt="3"/>
      <dgm:spPr/>
    </dgm:pt>
    <dgm:pt modelId="{D4CB8A0B-2C45-42C8-8DF2-68302682B4D4}" type="pres">
      <dgm:prSet presAssocID="{253A768F-D7FF-47E3-BA77-8B9451DACE2E}" presName="dstNode" presStyleLbl="node1" presStyleIdx="0" presStyleCnt="3"/>
      <dgm:spPr/>
    </dgm:pt>
    <dgm:pt modelId="{DBAF8EEF-A1E8-48E1-8294-BAB3E996AAEC}" type="pres">
      <dgm:prSet presAssocID="{ACCAFD5B-9F1F-46D6-BD3C-EEDEDF326333}" presName="text_1" presStyleLbl="node1" presStyleIdx="0" presStyleCnt="3">
        <dgm:presLayoutVars>
          <dgm:bulletEnabled val="1"/>
        </dgm:presLayoutVars>
      </dgm:prSet>
      <dgm:spPr/>
    </dgm:pt>
    <dgm:pt modelId="{2F08BE78-C0C0-4857-AFEC-CC7C1D7D2899}" type="pres">
      <dgm:prSet presAssocID="{ACCAFD5B-9F1F-46D6-BD3C-EEDEDF326333}" presName="accent_1" presStyleCnt="0"/>
      <dgm:spPr/>
    </dgm:pt>
    <dgm:pt modelId="{D2C851C2-CB79-47AC-A430-DC5A4297156E}" type="pres">
      <dgm:prSet presAssocID="{ACCAFD5B-9F1F-46D6-BD3C-EEDEDF326333}" presName="accentRepeatNode" presStyleLbl="solidFgAcc1" presStyleIdx="0" presStyleCnt="3"/>
      <dgm:spPr>
        <a:xfrm>
          <a:off x="42155" y="210623"/>
          <a:ext cx="702078" cy="702078"/>
        </a:xfrm>
        <a:prstGeom prst="ellipse">
          <a:avLst/>
        </a:prstGeom>
        <a:solidFill>
          <a:srgbClr val="FFFFFF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009793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</dgm:pt>
    <dgm:pt modelId="{E22707DD-D45D-46A4-B5ED-68E904E1F46A}" type="pres">
      <dgm:prSet presAssocID="{46C884CB-EC91-4AB1-A2E1-C70EA9804955}" presName="text_2" presStyleLbl="node1" presStyleIdx="1" presStyleCnt="3">
        <dgm:presLayoutVars>
          <dgm:bulletEnabled val="1"/>
        </dgm:presLayoutVars>
      </dgm:prSet>
      <dgm:spPr/>
    </dgm:pt>
    <dgm:pt modelId="{D2D15C24-CAAB-4815-A75B-33A14BCE4D96}" type="pres">
      <dgm:prSet presAssocID="{46C884CB-EC91-4AB1-A2E1-C70EA9804955}" presName="accent_2" presStyleCnt="0"/>
      <dgm:spPr/>
    </dgm:pt>
    <dgm:pt modelId="{9C879CDF-0333-48C3-A8AB-75FE76177618}" type="pres">
      <dgm:prSet presAssocID="{46C884CB-EC91-4AB1-A2E1-C70EA9804955}" presName="accentRepeatNode" presStyleLbl="solidFgAcc1" presStyleIdx="1" presStyleCnt="3"/>
      <dgm:spPr>
        <a:xfrm>
          <a:off x="246319" y="1053117"/>
          <a:ext cx="702078" cy="702078"/>
        </a:xfrm>
        <a:prstGeom prst="ellipse">
          <a:avLst/>
        </a:prstGeom>
        <a:solidFill>
          <a:srgbClr val="FFFFFF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009793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</dgm:pt>
    <dgm:pt modelId="{8F837DC3-7918-466C-8BEC-BFD4C382CE7B}" type="pres">
      <dgm:prSet presAssocID="{397A1B30-4169-4E19-88FA-35E6A9AF437E}" presName="text_3" presStyleLbl="node1" presStyleIdx="2" presStyleCnt="3">
        <dgm:presLayoutVars>
          <dgm:bulletEnabled val="1"/>
        </dgm:presLayoutVars>
      </dgm:prSet>
      <dgm:spPr/>
    </dgm:pt>
    <dgm:pt modelId="{509A592C-B91F-470F-8D01-358284A6CA06}" type="pres">
      <dgm:prSet presAssocID="{397A1B30-4169-4E19-88FA-35E6A9AF437E}" presName="accent_3" presStyleCnt="0"/>
      <dgm:spPr/>
    </dgm:pt>
    <dgm:pt modelId="{D91605BC-7EEC-4C32-9628-8FBFFB45908D}" type="pres">
      <dgm:prSet presAssocID="{397A1B30-4169-4E19-88FA-35E6A9AF437E}" presName="accentRepeatNode" presStyleLbl="solidFgAcc1" presStyleIdx="2" presStyleCnt="3"/>
      <dgm:spPr>
        <a:xfrm>
          <a:off x="42155" y="1895610"/>
          <a:ext cx="702078" cy="702078"/>
        </a:xfrm>
        <a:prstGeom prst="ellipse">
          <a:avLst/>
        </a:prstGeom>
        <a:solidFill>
          <a:srgbClr val="FFFFFF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009793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</dgm:pt>
  </dgm:ptLst>
  <dgm:cxnLst>
    <dgm:cxn modelId="{35DC3102-C026-44DA-B82B-5C702497ECDE}" type="presOf" srcId="{ACCAFD5B-9F1F-46D6-BD3C-EEDEDF326333}" destId="{DBAF8EEF-A1E8-48E1-8294-BAB3E996AAEC}" srcOrd="0" destOrd="0" presId="urn:microsoft.com/office/officeart/2008/layout/VerticalCurvedList"/>
    <dgm:cxn modelId="{6EAAEB0D-9476-4E66-B95E-1101AE16D6DA}" type="presOf" srcId="{397A1B30-4169-4E19-88FA-35E6A9AF437E}" destId="{8F837DC3-7918-466C-8BEC-BFD4C382CE7B}" srcOrd="0" destOrd="0" presId="urn:microsoft.com/office/officeart/2008/layout/VerticalCurvedList"/>
    <dgm:cxn modelId="{E0959435-5182-4746-9751-963C0B1F363A}" type="presOf" srcId="{46C884CB-EC91-4AB1-A2E1-C70EA9804955}" destId="{E22707DD-D45D-46A4-B5ED-68E904E1F46A}" srcOrd="0" destOrd="0" presId="urn:microsoft.com/office/officeart/2008/layout/VerticalCurvedList"/>
    <dgm:cxn modelId="{D66C635B-2130-4137-B58A-CBAA646839F1}" srcId="{253A768F-D7FF-47E3-BA77-8B9451DACE2E}" destId="{ACCAFD5B-9F1F-46D6-BD3C-EEDEDF326333}" srcOrd="0" destOrd="0" parTransId="{0FA5CE2F-1FA9-45ED-B038-D710A846549D}" sibTransId="{12B2A94B-B827-48D0-AF93-CB4ED6038EDB}"/>
    <dgm:cxn modelId="{A6043156-FD87-41A5-A160-D04316890419}" srcId="{253A768F-D7FF-47E3-BA77-8B9451DACE2E}" destId="{46C884CB-EC91-4AB1-A2E1-C70EA9804955}" srcOrd="1" destOrd="0" parTransId="{45D550F3-3F34-49C0-B7D8-1C9267E19194}" sibTransId="{B7350C6C-4399-4574-8EB6-A36A5E5C79F3}"/>
    <dgm:cxn modelId="{30185A9F-298D-4013-B145-742EC4EB51EE}" type="presOf" srcId="{12B2A94B-B827-48D0-AF93-CB4ED6038EDB}" destId="{FA984EF5-8186-41AF-8178-443915D4BD75}" srcOrd="0" destOrd="0" presId="urn:microsoft.com/office/officeart/2008/layout/VerticalCurvedList"/>
    <dgm:cxn modelId="{752A19DE-DFE4-4643-A15C-C600743BC968}" srcId="{253A768F-D7FF-47E3-BA77-8B9451DACE2E}" destId="{397A1B30-4169-4E19-88FA-35E6A9AF437E}" srcOrd="2" destOrd="0" parTransId="{38A4DE92-A227-46F5-A2A8-EE2A7490CA00}" sibTransId="{AC30D129-4FD7-4B01-9352-FD58C8BD1325}"/>
    <dgm:cxn modelId="{9A482CF1-6136-4155-AAF3-FE87B56A40D5}" type="presOf" srcId="{253A768F-D7FF-47E3-BA77-8B9451DACE2E}" destId="{DDC4DAAC-70F3-4D73-92A3-CD588CB2DED0}" srcOrd="0" destOrd="0" presId="urn:microsoft.com/office/officeart/2008/layout/VerticalCurvedList"/>
    <dgm:cxn modelId="{091D9655-5F2E-4049-9F9A-708F71301A27}" type="presParOf" srcId="{DDC4DAAC-70F3-4D73-92A3-CD588CB2DED0}" destId="{D900B379-3C60-44D9-9C2E-CE7B5E6E4B18}" srcOrd="0" destOrd="0" presId="urn:microsoft.com/office/officeart/2008/layout/VerticalCurvedList"/>
    <dgm:cxn modelId="{304584FD-9440-4DD7-995E-5A99EA2DDCF4}" type="presParOf" srcId="{D900B379-3C60-44D9-9C2E-CE7B5E6E4B18}" destId="{9DD027C5-A908-4283-87C2-6146C6983669}" srcOrd="0" destOrd="0" presId="urn:microsoft.com/office/officeart/2008/layout/VerticalCurvedList"/>
    <dgm:cxn modelId="{D96C9A0D-D3E0-4703-87B0-60E435A53264}" type="presParOf" srcId="{9DD027C5-A908-4283-87C2-6146C6983669}" destId="{2ED051ED-6CDE-4A92-906F-68D9491A1BBA}" srcOrd="0" destOrd="0" presId="urn:microsoft.com/office/officeart/2008/layout/VerticalCurvedList"/>
    <dgm:cxn modelId="{E394FA35-B8BA-4CB3-A2F3-1BAD21E6DDD3}" type="presParOf" srcId="{9DD027C5-A908-4283-87C2-6146C6983669}" destId="{FA984EF5-8186-41AF-8178-443915D4BD75}" srcOrd="1" destOrd="0" presId="urn:microsoft.com/office/officeart/2008/layout/VerticalCurvedList"/>
    <dgm:cxn modelId="{6C7251A6-B969-4EC7-B30C-69B96F5FFA9F}" type="presParOf" srcId="{9DD027C5-A908-4283-87C2-6146C6983669}" destId="{DFBFB5C1-808B-4C9E-9CCB-4408EBEA9546}" srcOrd="2" destOrd="0" presId="urn:microsoft.com/office/officeart/2008/layout/VerticalCurvedList"/>
    <dgm:cxn modelId="{E6DDA9D6-2F86-49A3-B991-5587D582D555}" type="presParOf" srcId="{9DD027C5-A908-4283-87C2-6146C6983669}" destId="{D4CB8A0B-2C45-42C8-8DF2-68302682B4D4}" srcOrd="3" destOrd="0" presId="urn:microsoft.com/office/officeart/2008/layout/VerticalCurvedList"/>
    <dgm:cxn modelId="{E5B31654-106A-4D91-8A0D-93ECE302C705}" type="presParOf" srcId="{D900B379-3C60-44D9-9C2E-CE7B5E6E4B18}" destId="{DBAF8EEF-A1E8-48E1-8294-BAB3E996AAEC}" srcOrd="1" destOrd="0" presId="urn:microsoft.com/office/officeart/2008/layout/VerticalCurvedList"/>
    <dgm:cxn modelId="{7AF50872-4BF6-4173-AD5D-E147520B1B19}" type="presParOf" srcId="{D900B379-3C60-44D9-9C2E-CE7B5E6E4B18}" destId="{2F08BE78-C0C0-4857-AFEC-CC7C1D7D2899}" srcOrd="2" destOrd="0" presId="urn:microsoft.com/office/officeart/2008/layout/VerticalCurvedList"/>
    <dgm:cxn modelId="{0EEA0CA4-9ECD-4BEC-98E6-DA04A91FCAD0}" type="presParOf" srcId="{2F08BE78-C0C0-4857-AFEC-CC7C1D7D2899}" destId="{D2C851C2-CB79-47AC-A430-DC5A4297156E}" srcOrd="0" destOrd="0" presId="urn:microsoft.com/office/officeart/2008/layout/VerticalCurvedList"/>
    <dgm:cxn modelId="{B46193E5-EBDE-45A9-9D98-D1060C860A53}" type="presParOf" srcId="{D900B379-3C60-44D9-9C2E-CE7B5E6E4B18}" destId="{E22707DD-D45D-46A4-B5ED-68E904E1F46A}" srcOrd="3" destOrd="0" presId="urn:microsoft.com/office/officeart/2008/layout/VerticalCurvedList"/>
    <dgm:cxn modelId="{8B6B0D09-AF29-48E1-96B4-D48BDAF94EB6}" type="presParOf" srcId="{D900B379-3C60-44D9-9C2E-CE7B5E6E4B18}" destId="{D2D15C24-CAAB-4815-A75B-33A14BCE4D96}" srcOrd="4" destOrd="0" presId="urn:microsoft.com/office/officeart/2008/layout/VerticalCurvedList"/>
    <dgm:cxn modelId="{A01DF408-F2AE-4BB2-97FD-90563BADB3BC}" type="presParOf" srcId="{D2D15C24-CAAB-4815-A75B-33A14BCE4D96}" destId="{9C879CDF-0333-48C3-A8AB-75FE76177618}" srcOrd="0" destOrd="0" presId="urn:microsoft.com/office/officeart/2008/layout/VerticalCurvedList"/>
    <dgm:cxn modelId="{90662303-C6CE-42B6-9158-C34643CBBF29}" type="presParOf" srcId="{D900B379-3C60-44D9-9C2E-CE7B5E6E4B18}" destId="{8F837DC3-7918-466C-8BEC-BFD4C382CE7B}" srcOrd="5" destOrd="0" presId="urn:microsoft.com/office/officeart/2008/layout/VerticalCurvedList"/>
    <dgm:cxn modelId="{3A910A28-44FC-43E7-BBE0-69479082803A}" type="presParOf" srcId="{D900B379-3C60-44D9-9C2E-CE7B5E6E4B18}" destId="{509A592C-B91F-470F-8D01-358284A6CA06}" srcOrd="6" destOrd="0" presId="urn:microsoft.com/office/officeart/2008/layout/VerticalCurvedList"/>
    <dgm:cxn modelId="{01982FBB-0163-4470-BD20-F4D39CC87673}" type="presParOf" srcId="{509A592C-B91F-470F-8D01-358284A6CA06}" destId="{D91605BC-7EEC-4C32-9628-8FBFFB45908D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984EF5-8186-41AF-8178-443915D4BD75}">
      <dsp:nvSpPr>
        <dsp:cNvPr id="0" name=""/>
        <dsp:cNvSpPr/>
      </dsp:nvSpPr>
      <dsp:spPr>
        <a:xfrm>
          <a:off x="-4373732" y="-670870"/>
          <a:ext cx="5210754" cy="5210754"/>
        </a:xfrm>
        <a:prstGeom prst="blockArc">
          <a:avLst>
            <a:gd name="adj1" fmla="val 18900000"/>
            <a:gd name="adj2" fmla="val 2700000"/>
            <a:gd name="adj3" fmla="val 424"/>
          </a:avLst>
        </a:prstGeom>
        <a:noFill/>
        <a:ln w="12700" cap="flat" cmpd="sng" algn="ctr">
          <a:solidFill>
            <a:srgbClr val="009793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AF8EEF-A1E8-48E1-8294-BAB3E996AAEC}">
      <dsp:nvSpPr>
        <dsp:cNvPr id="0" name=""/>
        <dsp:cNvSpPr/>
      </dsp:nvSpPr>
      <dsp:spPr>
        <a:xfrm>
          <a:off x="438484" y="297449"/>
          <a:ext cx="7056088" cy="595209"/>
        </a:xfrm>
        <a:prstGeom prst="rect">
          <a:avLst/>
        </a:prstGeom>
        <a:solidFill>
          <a:srgbClr val="009793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2447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>
              <a:solidFill>
                <a:srgbClr val="FFFFFF"/>
              </a:solidFill>
              <a:latin typeface="Calibri" panose="020F0502020204030204"/>
              <a:ea typeface="+mn-ea"/>
              <a:cs typeface="+mn-cs"/>
            </a:rPr>
            <a:t>Longueur du réseau : 13 497 ml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>
              <a:solidFill>
                <a:srgbClr val="FFFFFF"/>
              </a:solidFill>
              <a:latin typeface="Calibri" panose="020F0502020204030204"/>
              <a:ea typeface="+mn-ea"/>
              <a:cs typeface="+mn-cs"/>
            </a:rPr>
            <a:t>(+ 57 ml)*</a:t>
          </a:r>
        </a:p>
      </dsp:txBody>
      <dsp:txXfrm>
        <a:off x="438484" y="297449"/>
        <a:ext cx="7056088" cy="595209"/>
      </dsp:txXfrm>
    </dsp:sp>
    <dsp:sp modelId="{D2C851C2-CB79-47AC-A430-DC5A4297156E}">
      <dsp:nvSpPr>
        <dsp:cNvPr id="0" name=""/>
        <dsp:cNvSpPr/>
      </dsp:nvSpPr>
      <dsp:spPr>
        <a:xfrm>
          <a:off x="66478" y="223048"/>
          <a:ext cx="744011" cy="744011"/>
        </a:xfrm>
        <a:prstGeom prst="ellipse">
          <a:avLst/>
        </a:prstGeom>
        <a:solidFill>
          <a:srgbClr val="FFFFFF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009793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22707DD-D45D-46A4-B5ED-68E904E1F46A}">
      <dsp:nvSpPr>
        <dsp:cNvPr id="0" name=""/>
        <dsp:cNvSpPr/>
      </dsp:nvSpPr>
      <dsp:spPr>
        <a:xfrm>
          <a:off x="779731" y="1190418"/>
          <a:ext cx="6714840" cy="595209"/>
        </a:xfrm>
        <a:prstGeom prst="rect">
          <a:avLst/>
        </a:prstGeom>
        <a:solidFill>
          <a:srgbClr val="009793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2447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>
              <a:solidFill>
                <a:srgbClr val="FFFFFF"/>
              </a:solidFill>
              <a:latin typeface="Calibri" panose="020F0502020204030204"/>
              <a:ea typeface="+mn-ea"/>
              <a:cs typeface="+mn-cs"/>
            </a:rPr>
            <a:t>Puissance souscrite : 54 749kW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>
              <a:solidFill>
                <a:srgbClr val="FFFFFF"/>
              </a:solidFill>
              <a:latin typeface="Calibri" panose="020F0502020204030204"/>
              <a:ea typeface="+mn-ea"/>
              <a:cs typeface="+mn-cs"/>
            </a:rPr>
            <a:t>(+ 650 kW)*</a:t>
          </a:r>
        </a:p>
      </dsp:txBody>
      <dsp:txXfrm>
        <a:off x="779731" y="1190418"/>
        <a:ext cx="6714840" cy="595209"/>
      </dsp:txXfrm>
    </dsp:sp>
    <dsp:sp modelId="{9C879CDF-0333-48C3-A8AB-75FE76177618}">
      <dsp:nvSpPr>
        <dsp:cNvPr id="0" name=""/>
        <dsp:cNvSpPr/>
      </dsp:nvSpPr>
      <dsp:spPr>
        <a:xfrm>
          <a:off x="407725" y="1116017"/>
          <a:ext cx="744011" cy="744011"/>
        </a:xfrm>
        <a:prstGeom prst="ellipse">
          <a:avLst/>
        </a:prstGeom>
        <a:solidFill>
          <a:srgbClr val="FFFFFF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009793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45F3DEF-BAD7-4A55-8D65-9EB8FF248111}">
      <dsp:nvSpPr>
        <dsp:cNvPr id="0" name=""/>
        <dsp:cNvSpPr/>
      </dsp:nvSpPr>
      <dsp:spPr>
        <a:xfrm>
          <a:off x="779731" y="2083386"/>
          <a:ext cx="6714840" cy="595209"/>
        </a:xfrm>
        <a:prstGeom prst="rect">
          <a:avLst/>
        </a:prstGeom>
        <a:solidFill>
          <a:srgbClr val="009793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2447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>
              <a:solidFill>
                <a:srgbClr val="FFFFFF"/>
              </a:solidFill>
              <a:latin typeface="Calibri" panose="020F0502020204030204"/>
              <a:ea typeface="+mn-ea"/>
              <a:cs typeface="+mn-cs"/>
            </a:rPr>
            <a:t>Points de livraison : 119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>
              <a:solidFill>
                <a:srgbClr val="FFFFFF"/>
              </a:solidFill>
              <a:latin typeface="Calibri" panose="020F0502020204030204"/>
              <a:ea typeface="+mn-ea"/>
              <a:cs typeface="+mn-cs"/>
            </a:rPr>
            <a:t>(+ 1)*</a:t>
          </a:r>
        </a:p>
      </dsp:txBody>
      <dsp:txXfrm>
        <a:off x="779731" y="2083386"/>
        <a:ext cx="6714840" cy="595209"/>
      </dsp:txXfrm>
    </dsp:sp>
    <dsp:sp modelId="{92DB2E4D-633B-404F-BD53-7B81B5E458A0}">
      <dsp:nvSpPr>
        <dsp:cNvPr id="0" name=""/>
        <dsp:cNvSpPr/>
      </dsp:nvSpPr>
      <dsp:spPr>
        <a:xfrm>
          <a:off x="407725" y="2008985"/>
          <a:ext cx="744011" cy="744011"/>
        </a:xfrm>
        <a:prstGeom prst="ellipse">
          <a:avLst/>
        </a:prstGeom>
        <a:solidFill>
          <a:srgbClr val="FFFFFF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009793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61C0C4-8A77-4009-8FA1-D50EC68D945D}">
      <dsp:nvSpPr>
        <dsp:cNvPr id="0" name=""/>
        <dsp:cNvSpPr/>
      </dsp:nvSpPr>
      <dsp:spPr>
        <a:xfrm>
          <a:off x="438484" y="2976355"/>
          <a:ext cx="7056088" cy="595209"/>
        </a:xfrm>
        <a:prstGeom prst="rect">
          <a:avLst/>
        </a:prstGeom>
        <a:solidFill>
          <a:srgbClr val="009793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2447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>
              <a:solidFill>
                <a:srgbClr val="FFFFFF"/>
              </a:solidFill>
              <a:latin typeface="Calibri" panose="020F0502020204030204"/>
              <a:ea typeface="+mn-ea"/>
              <a:cs typeface="+mn-cs"/>
            </a:rPr>
            <a:t>Equivalents-logements : 10 297 (+ 80)*</a:t>
          </a:r>
        </a:p>
      </dsp:txBody>
      <dsp:txXfrm>
        <a:off x="438484" y="2976355"/>
        <a:ext cx="7056088" cy="595209"/>
      </dsp:txXfrm>
    </dsp:sp>
    <dsp:sp modelId="{7B98DE83-ECBE-4907-B707-118792E1974D}">
      <dsp:nvSpPr>
        <dsp:cNvPr id="0" name=""/>
        <dsp:cNvSpPr/>
      </dsp:nvSpPr>
      <dsp:spPr>
        <a:xfrm>
          <a:off x="66478" y="2901953"/>
          <a:ext cx="744011" cy="744011"/>
        </a:xfrm>
        <a:prstGeom prst="ellipse">
          <a:avLst/>
        </a:prstGeom>
        <a:solidFill>
          <a:srgbClr val="FFFFFF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009793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984EF5-8186-41AF-8178-443915D4BD75}">
      <dsp:nvSpPr>
        <dsp:cNvPr id="0" name=""/>
        <dsp:cNvSpPr/>
      </dsp:nvSpPr>
      <dsp:spPr>
        <a:xfrm>
          <a:off x="-4930495" y="-755513"/>
          <a:ext cx="5872149" cy="5872149"/>
        </a:xfrm>
        <a:prstGeom prst="blockArc">
          <a:avLst>
            <a:gd name="adj1" fmla="val 18900000"/>
            <a:gd name="adj2" fmla="val 2700000"/>
            <a:gd name="adj3" fmla="val 424"/>
          </a:avLst>
        </a:prstGeom>
        <a:noFill/>
        <a:ln w="12700" cap="flat" cmpd="sng" algn="ctr">
          <a:solidFill>
            <a:srgbClr val="009793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AF8EEF-A1E8-48E1-8294-BAB3E996AAEC}">
      <dsp:nvSpPr>
        <dsp:cNvPr id="0" name=""/>
        <dsp:cNvSpPr/>
      </dsp:nvSpPr>
      <dsp:spPr>
        <a:xfrm>
          <a:off x="493111" y="335283"/>
          <a:ext cx="6994725" cy="670915"/>
        </a:xfrm>
        <a:prstGeom prst="rect">
          <a:avLst/>
        </a:prstGeom>
        <a:solidFill>
          <a:srgbClr val="009793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2539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>
              <a:solidFill>
                <a:srgbClr val="FFFFFF"/>
              </a:solidFill>
              <a:latin typeface="Calibri" panose="020F0502020204030204"/>
              <a:ea typeface="+mn-ea"/>
              <a:cs typeface="+mn-cs"/>
            </a:rPr>
            <a:t>Taux d’</a:t>
          </a:r>
          <a:r>
            <a:rPr lang="fr-FR" sz="1600" kern="1200" dirty="0" err="1">
              <a:solidFill>
                <a:srgbClr val="FFFFFF"/>
              </a:solidFill>
              <a:latin typeface="Calibri" panose="020F0502020204030204"/>
              <a:ea typeface="+mn-ea"/>
              <a:cs typeface="+mn-cs"/>
            </a:rPr>
            <a:t>EnR</a:t>
          </a:r>
          <a:r>
            <a:rPr lang="fr-FR" sz="1600" kern="1200" dirty="0">
              <a:solidFill>
                <a:srgbClr val="FFFFFF"/>
              </a:solidFill>
              <a:latin typeface="Calibri" panose="020F0502020204030204"/>
              <a:ea typeface="+mn-ea"/>
              <a:cs typeface="+mn-cs"/>
            </a:rPr>
            <a:t> : 62,9 %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>
              <a:solidFill>
                <a:srgbClr val="FFFFFF"/>
              </a:solidFill>
              <a:latin typeface="Calibri" panose="020F0502020204030204"/>
              <a:ea typeface="+mn-ea"/>
              <a:cs typeface="+mn-cs"/>
            </a:rPr>
            <a:t>(+2,8 points)*</a:t>
          </a:r>
        </a:p>
      </dsp:txBody>
      <dsp:txXfrm>
        <a:off x="493111" y="335283"/>
        <a:ext cx="6994725" cy="670915"/>
      </dsp:txXfrm>
    </dsp:sp>
    <dsp:sp modelId="{D2C851C2-CB79-47AC-A430-DC5A4297156E}">
      <dsp:nvSpPr>
        <dsp:cNvPr id="0" name=""/>
        <dsp:cNvSpPr/>
      </dsp:nvSpPr>
      <dsp:spPr>
        <a:xfrm>
          <a:off x="73789" y="251418"/>
          <a:ext cx="838643" cy="838643"/>
        </a:xfrm>
        <a:prstGeom prst="ellipse">
          <a:avLst/>
        </a:prstGeom>
        <a:solidFill>
          <a:srgbClr val="FFFFFF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009793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22707DD-D45D-46A4-B5ED-68E904E1F46A}">
      <dsp:nvSpPr>
        <dsp:cNvPr id="0" name=""/>
        <dsp:cNvSpPr/>
      </dsp:nvSpPr>
      <dsp:spPr>
        <a:xfrm>
          <a:off x="877762" y="1341830"/>
          <a:ext cx="6610074" cy="670915"/>
        </a:xfrm>
        <a:prstGeom prst="rect">
          <a:avLst/>
        </a:prstGeom>
        <a:solidFill>
          <a:srgbClr val="009793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2539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>
              <a:solidFill>
                <a:srgbClr val="FFFFFF"/>
              </a:solidFill>
              <a:latin typeface="Calibri" panose="020F0502020204030204"/>
              <a:ea typeface="+mn-ea"/>
              <a:cs typeface="+mn-cs"/>
            </a:rPr>
            <a:t>Contenu CO</a:t>
          </a:r>
          <a:r>
            <a:rPr lang="fr-FR" sz="1600" kern="1200" baseline="-25000" dirty="0">
              <a:solidFill>
                <a:srgbClr val="FFFFFF"/>
              </a:solidFill>
              <a:latin typeface="Calibri" panose="020F0502020204030204"/>
              <a:ea typeface="+mn-ea"/>
              <a:cs typeface="+mn-cs"/>
            </a:rPr>
            <a:t>2</a:t>
          </a:r>
          <a:r>
            <a:rPr lang="fr-FR" sz="1600" kern="1200" dirty="0">
              <a:solidFill>
                <a:srgbClr val="FFFFFF"/>
              </a:solidFill>
              <a:latin typeface="Calibri" panose="020F0502020204030204"/>
              <a:ea typeface="+mn-ea"/>
              <a:cs typeface="+mn-cs"/>
            </a:rPr>
            <a:t> : 82 kg CO</a:t>
          </a:r>
          <a:r>
            <a:rPr lang="fr-FR" sz="1600" kern="1200" baseline="-25000" dirty="0">
              <a:solidFill>
                <a:srgbClr val="FFFFFF"/>
              </a:solidFill>
              <a:latin typeface="Calibri" panose="020F0502020204030204"/>
              <a:ea typeface="+mn-ea"/>
              <a:cs typeface="+mn-cs"/>
            </a:rPr>
            <a:t>2</a:t>
          </a:r>
          <a:r>
            <a:rPr lang="fr-FR" sz="1600" kern="1200" dirty="0">
              <a:solidFill>
                <a:srgbClr val="FFFFFF"/>
              </a:solidFill>
              <a:latin typeface="Calibri" panose="020F0502020204030204"/>
              <a:ea typeface="+mn-ea"/>
              <a:cs typeface="+mn-cs"/>
            </a:rPr>
            <a:t> / MWh 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>
              <a:solidFill>
                <a:srgbClr val="FFFFFF"/>
              </a:solidFill>
              <a:latin typeface="Calibri" panose="020F0502020204030204"/>
              <a:ea typeface="+mn-ea"/>
              <a:cs typeface="+mn-cs"/>
            </a:rPr>
            <a:t>(+ 3,7%)*</a:t>
          </a:r>
        </a:p>
      </dsp:txBody>
      <dsp:txXfrm>
        <a:off x="877762" y="1341830"/>
        <a:ext cx="6610074" cy="670915"/>
      </dsp:txXfrm>
    </dsp:sp>
    <dsp:sp modelId="{9C879CDF-0333-48C3-A8AB-75FE76177618}">
      <dsp:nvSpPr>
        <dsp:cNvPr id="0" name=""/>
        <dsp:cNvSpPr/>
      </dsp:nvSpPr>
      <dsp:spPr>
        <a:xfrm>
          <a:off x="458440" y="1257965"/>
          <a:ext cx="838643" cy="838643"/>
        </a:xfrm>
        <a:prstGeom prst="ellipse">
          <a:avLst/>
        </a:prstGeom>
        <a:solidFill>
          <a:srgbClr val="FFFFFF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009793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45F3DEF-BAD7-4A55-8D65-9EB8FF248111}">
      <dsp:nvSpPr>
        <dsp:cNvPr id="0" name=""/>
        <dsp:cNvSpPr/>
      </dsp:nvSpPr>
      <dsp:spPr>
        <a:xfrm>
          <a:off x="877762" y="2348377"/>
          <a:ext cx="6610074" cy="670915"/>
        </a:xfrm>
        <a:prstGeom prst="rect">
          <a:avLst/>
        </a:prstGeom>
        <a:solidFill>
          <a:srgbClr val="009793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2539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>
              <a:solidFill>
                <a:srgbClr val="FFFFFF"/>
              </a:solidFill>
              <a:latin typeface="Calibri" panose="020F0502020204030204"/>
              <a:ea typeface="+mn-ea"/>
              <a:cs typeface="+mn-cs"/>
            </a:rPr>
            <a:t>Consommation d’eau brute : 1115 m</a:t>
          </a:r>
          <a:r>
            <a:rPr lang="fr-FR" sz="1600" kern="1200" baseline="30000" dirty="0">
              <a:solidFill>
                <a:srgbClr val="FFFFFF"/>
              </a:solidFill>
              <a:latin typeface="Calibri" panose="020F0502020204030204"/>
              <a:ea typeface="+mn-ea"/>
              <a:cs typeface="+mn-cs"/>
            </a:rPr>
            <a:t>3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>
              <a:solidFill>
                <a:srgbClr val="FFFFFF"/>
              </a:solidFill>
              <a:latin typeface="Calibri" panose="020F0502020204030204"/>
              <a:ea typeface="+mn-ea"/>
              <a:cs typeface="+mn-cs"/>
            </a:rPr>
            <a:t>(- 78%)*</a:t>
          </a:r>
        </a:p>
      </dsp:txBody>
      <dsp:txXfrm>
        <a:off x="877762" y="2348377"/>
        <a:ext cx="6610074" cy="670915"/>
      </dsp:txXfrm>
    </dsp:sp>
    <dsp:sp modelId="{92DB2E4D-633B-404F-BD53-7B81B5E458A0}">
      <dsp:nvSpPr>
        <dsp:cNvPr id="0" name=""/>
        <dsp:cNvSpPr/>
      </dsp:nvSpPr>
      <dsp:spPr>
        <a:xfrm>
          <a:off x="458440" y="2264513"/>
          <a:ext cx="838643" cy="838643"/>
        </a:xfrm>
        <a:prstGeom prst="ellipse">
          <a:avLst/>
        </a:prstGeom>
        <a:solidFill>
          <a:srgbClr val="FFFFFF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009793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61C0C4-8A77-4009-8FA1-D50EC68D945D}">
      <dsp:nvSpPr>
        <dsp:cNvPr id="0" name=""/>
        <dsp:cNvSpPr/>
      </dsp:nvSpPr>
      <dsp:spPr>
        <a:xfrm>
          <a:off x="493111" y="3354924"/>
          <a:ext cx="6994725" cy="670915"/>
        </a:xfrm>
        <a:prstGeom prst="rect">
          <a:avLst/>
        </a:prstGeom>
        <a:solidFill>
          <a:srgbClr val="009793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2539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>
              <a:solidFill>
                <a:srgbClr val="FFFFFF"/>
              </a:solidFill>
              <a:latin typeface="Calibri" panose="020F0502020204030204"/>
              <a:ea typeface="+mn-ea"/>
              <a:cs typeface="+mn-cs"/>
            </a:rPr>
            <a:t>Pertes réseaux : 4,6 %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>
              <a:solidFill>
                <a:srgbClr val="FFFFFF"/>
              </a:solidFill>
              <a:latin typeface="Calibri" panose="020F0502020204030204"/>
              <a:ea typeface="+mn-ea"/>
              <a:cs typeface="+mn-cs"/>
            </a:rPr>
            <a:t>(- 2%)*</a:t>
          </a:r>
        </a:p>
      </dsp:txBody>
      <dsp:txXfrm>
        <a:off x="493111" y="3354924"/>
        <a:ext cx="6994725" cy="670915"/>
      </dsp:txXfrm>
    </dsp:sp>
    <dsp:sp modelId="{7B98DE83-ECBE-4907-B707-118792E1974D}">
      <dsp:nvSpPr>
        <dsp:cNvPr id="0" name=""/>
        <dsp:cNvSpPr/>
      </dsp:nvSpPr>
      <dsp:spPr>
        <a:xfrm>
          <a:off x="73789" y="3271060"/>
          <a:ext cx="838643" cy="838643"/>
        </a:xfrm>
        <a:prstGeom prst="ellipse">
          <a:avLst/>
        </a:prstGeom>
        <a:solidFill>
          <a:srgbClr val="FFFFFF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009793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984EF5-8186-41AF-8178-443915D4BD75}">
      <dsp:nvSpPr>
        <dsp:cNvPr id="0" name=""/>
        <dsp:cNvSpPr/>
      </dsp:nvSpPr>
      <dsp:spPr>
        <a:xfrm>
          <a:off x="-3255501" y="-500869"/>
          <a:ext cx="3882377" cy="3882377"/>
        </a:xfrm>
        <a:prstGeom prst="blockArc">
          <a:avLst>
            <a:gd name="adj1" fmla="val 18900000"/>
            <a:gd name="adj2" fmla="val 2700000"/>
            <a:gd name="adj3" fmla="val 556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CE8F3C-0147-4353-8551-2D66C2A2DA6D}">
      <dsp:nvSpPr>
        <dsp:cNvPr id="0" name=""/>
        <dsp:cNvSpPr/>
      </dsp:nvSpPr>
      <dsp:spPr>
        <a:xfrm>
          <a:off x="403088" y="288063"/>
          <a:ext cx="7127344" cy="576127"/>
        </a:xfrm>
        <a:prstGeom prst="rect">
          <a:avLst/>
        </a:prstGeom>
        <a:solidFill>
          <a:srgbClr val="009793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301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>
              <a:solidFill>
                <a:srgbClr val="FFFFFF"/>
              </a:solidFill>
              <a:latin typeface="Calibri" panose="020F0502020204030204"/>
              <a:ea typeface="+mn-ea"/>
              <a:cs typeface="+mn-cs"/>
            </a:rPr>
            <a:t>R1 moyen : 62,37 €HT / MWh (+75%)*</a:t>
          </a:r>
        </a:p>
      </dsp:txBody>
      <dsp:txXfrm>
        <a:off x="403088" y="288063"/>
        <a:ext cx="7127344" cy="576127"/>
      </dsp:txXfrm>
    </dsp:sp>
    <dsp:sp modelId="{D77A5AC3-9E3E-4E10-8533-AB00A5FFBFA7}">
      <dsp:nvSpPr>
        <dsp:cNvPr id="0" name=""/>
        <dsp:cNvSpPr/>
      </dsp:nvSpPr>
      <dsp:spPr>
        <a:xfrm>
          <a:off x="43008" y="216047"/>
          <a:ext cx="720159" cy="72015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5F3A6C2-2FF0-446B-9D36-06223AD6286F}">
      <dsp:nvSpPr>
        <dsp:cNvPr id="0" name=""/>
        <dsp:cNvSpPr/>
      </dsp:nvSpPr>
      <dsp:spPr>
        <a:xfrm>
          <a:off x="612511" y="1152255"/>
          <a:ext cx="6917922" cy="576127"/>
        </a:xfrm>
        <a:prstGeom prst="rect">
          <a:avLst/>
        </a:prstGeom>
        <a:solidFill>
          <a:srgbClr val="009793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301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>
              <a:solidFill>
                <a:srgbClr val="FFFFFF"/>
              </a:solidFill>
              <a:latin typeface="Calibri" panose="020F0502020204030204"/>
              <a:ea typeface="+mn-ea"/>
              <a:cs typeface="+mn-cs"/>
            </a:rPr>
            <a:t>R1 moyen avec bouclier tarifaire gaz : 54,81 € HT / MWh (+54 %)*</a:t>
          </a:r>
        </a:p>
      </dsp:txBody>
      <dsp:txXfrm>
        <a:off x="612511" y="1152255"/>
        <a:ext cx="6917922" cy="576127"/>
      </dsp:txXfrm>
    </dsp:sp>
    <dsp:sp modelId="{D2C851C2-CB79-47AC-A430-DC5A4297156E}">
      <dsp:nvSpPr>
        <dsp:cNvPr id="0" name=""/>
        <dsp:cNvSpPr/>
      </dsp:nvSpPr>
      <dsp:spPr>
        <a:xfrm>
          <a:off x="252431" y="1080239"/>
          <a:ext cx="720159" cy="720159"/>
        </a:xfrm>
        <a:prstGeom prst="ellipse">
          <a:avLst/>
        </a:prstGeom>
        <a:solidFill>
          <a:srgbClr val="FFFFFF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009793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DAFB330-829E-4705-8F02-6C37E2AE4A31}">
      <dsp:nvSpPr>
        <dsp:cNvPr id="0" name=""/>
        <dsp:cNvSpPr/>
      </dsp:nvSpPr>
      <dsp:spPr>
        <a:xfrm>
          <a:off x="403088" y="2016446"/>
          <a:ext cx="7127344" cy="576127"/>
        </a:xfrm>
        <a:prstGeom prst="rect">
          <a:avLst/>
        </a:prstGeom>
        <a:solidFill>
          <a:srgbClr val="009793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301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>
              <a:solidFill>
                <a:srgbClr val="FFFFFF"/>
              </a:solidFill>
              <a:latin typeface="Calibri" panose="020F0502020204030204"/>
              <a:ea typeface="+mn-ea"/>
              <a:cs typeface="+mn-cs"/>
            </a:rPr>
            <a:t>R2 moyen : 55,20 € HT / kW (+ 2,3 %)*</a:t>
          </a:r>
        </a:p>
      </dsp:txBody>
      <dsp:txXfrm>
        <a:off x="403088" y="2016446"/>
        <a:ext cx="7127344" cy="576127"/>
      </dsp:txXfrm>
    </dsp:sp>
    <dsp:sp modelId="{9C879CDF-0333-48C3-A8AB-75FE76177618}">
      <dsp:nvSpPr>
        <dsp:cNvPr id="0" name=""/>
        <dsp:cNvSpPr/>
      </dsp:nvSpPr>
      <dsp:spPr>
        <a:xfrm>
          <a:off x="43008" y="1944430"/>
          <a:ext cx="720159" cy="720159"/>
        </a:xfrm>
        <a:prstGeom prst="ellipse">
          <a:avLst/>
        </a:prstGeom>
        <a:solidFill>
          <a:srgbClr val="FFFFFF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009793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984EF5-8186-41AF-8178-443915D4BD75}">
      <dsp:nvSpPr>
        <dsp:cNvPr id="0" name=""/>
        <dsp:cNvSpPr/>
      </dsp:nvSpPr>
      <dsp:spPr>
        <a:xfrm>
          <a:off x="-3173673" y="-488429"/>
          <a:ext cx="3785171" cy="3785171"/>
        </a:xfrm>
        <a:prstGeom prst="blockArc">
          <a:avLst>
            <a:gd name="adj1" fmla="val 18900000"/>
            <a:gd name="adj2" fmla="val 2700000"/>
            <a:gd name="adj3" fmla="val 571"/>
          </a:avLst>
        </a:prstGeom>
        <a:noFill/>
        <a:ln w="12700" cap="flat" cmpd="sng" algn="ctr">
          <a:solidFill>
            <a:srgbClr val="009793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AF8EEF-A1E8-48E1-8294-BAB3E996AAEC}">
      <dsp:nvSpPr>
        <dsp:cNvPr id="0" name=""/>
        <dsp:cNvSpPr/>
      </dsp:nvSpPr>
      <dsp:spPr>
        <a:xfrm>
          <a:off x="393194" y="280831"/>
          <a:ext cx="7379103" cy="561662"/>
        </a:xfrm>
        <a:prstGeom prst="rect">
          <a:avLst/>
        </a:prstGeom>
        <a:solidFill>
          <a:srgbClr val="009793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5820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>
              <a:solidFill>
                <a:srgbClr val="FFFFFF"/>
              </a:solidFill>
              <a:latin typeface="Calibri" panose="020F0502020204030204"/>
              <a:ea typeface="+mn-ea"/>
              <a:cs typeface="+mn-cs"/>
            </a:rPr>
            <a:t>Prix moyen de la chaleur : 104,07 € TTC / MWh**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>
              <a:solidFill>
                <a:srgbClr val="FFFFFF"/>
              </a:solidFill>
              <a:latin typeface="Calibri" panose="020F0502020204030204"/>
              <a:ea typeface="+mn-ea"/>
              <a:cs typeface="+mn-cs"/>
            </a:rPr>
            <a:t>(+44 %)*</a:t>
          </a:r>
        </a:p>
      </dsp:txBody>
      <dsp:txXfrm>
        <a:off x="393194" y="280831"/>
        <a:ext cx="7379103" cy="561662"/>
      </dsp:txXfrm>
    </dsp:sp>
    <dsp:sp modelId="{D2C851C2-CB79-47AC-A430-DC5A4297156E}">
      <dsp:nvSpPr>
        <dsp:cNvPr id="0" name=""/>
        <dsp:cNvSpPr/>
      </dsp:nvSpPr>
      <dsp:spPr>
        <a:xfrm>
          <a:off x="42155" y="210623"/>
          <a:ext cx="702078" cy="702078"/>
        </a:xfrm>
        <a:prstGeom prst="ellipse">
          <a:avLst/>
        </a:prstGeom>
        <a:solidFill>
          <a:srgbClr val="FFFFFF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009793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22707DD-D45D-46A4-B5ED-68E904E1F46A}">
      <dsp:nvSpPr>
        <dsp:cNvPr id="0" name=""/>
        <dsp:cNvSpPr/>
      </dsp:nvSpPr>
      <dsp:spPr>
        <a:xfrm>
          <a:off x="597358" y="1123324"/>
          <a:ext cx="7174939" cy="561662"/>
        </a:xfrm>
        <a:prstGeom prst="rect">
          <a:avLst/>
        </a:prstGeom>
        <a:solidFill>
          <a:srgbClr val="009793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5820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>
              <a:solidFill>
                <a:srgbClr val="FFFFFF"/>
              </a:solidFill>
              <a:latin typeface="Calibri" panose="020F0502020204030204"/>
              <a:ea typeface="+mn-ea"/>
              <a:cs typeface="+mn-cs"/>
            </a:rPr>
            <a:t>Recettes ventes thermiques : 7 250 304 € HT</a:t>
          </a:r>
          <a:br>
            <a:rPr lang="fr-FR" sz="1600" kern="1200" dirty="0">
              <a:solidFill>
                <a:srgbClr val="FFFFFF"/>
              </a:solidFill>
              <a:latin typeface="Calibri" panose="020F0502020204030204"/>
              <a:ea typeface="+mn-ea"/>
              <a:cs typeface="+mn-cs"/>
            </a:rPr>
          </a:br>
          <a:r>
            <a:rPr lang="fr-FR" sz="1600" kern="1200" dirty="0">
              <a:solidFill>
                <a:srgbClr val="FFFFFF"/>
              </a:solidFill>
              <a:latin typeface="Calibri" panose="020F0502020204030204"/>
              <a:ea typeface="+mn-ea"/>
              <a:cs typeface="+mn-cs"/>
            </a:rPr>
            <a:t>(+21 %)*</a:t>
          </a:r>
        </a:p>
      </dsp:txBody>
      <dsp:txXfrm>
        <a:off x="597358" y="1123324"/>
        <a:ext cx="7174939" cy="561662"/>
      </dsp:txXfrm>
    </dsp:sp>
    <dsp:sp modelId="{9C879CDF-0333-48C3-A8AB-75FE76177618}">
      <dsp:nvSpPr>
        <dsp:cNvPr id="0" name=""/>
        <dsp:cNvSpPr/>
      </dsp:nvSpPr>
      <dsp:spPr>
        <a:xfrm>
          <a:off x="246319" y="1053117"/>
          <a:ext cx="702078" cy="702078"/>
        </a:xfrm>
        <a:prstGeom prst="ellipse">
          <a:avLst/>
        </a:prstGeom>
        <a:solidFill>
          <a:srgbClr val="FFFFFF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009793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837DC3-7918-466C-8BEC-BFD4C382CE7B}">
      <dsp:nvSpPr>
        <dsp:cNvPr id="0" name=""/>
        <dsp:cNvSpPr/>
      </dsp:nvSpPr>
      <dsp:spPr>
        <a:xfrm>
          <a:off x="393194" y="1965818"/>
          <a:ext cx="7379103" cy="561662"/>
        </a:xfrm>
        <a:prstGeom prst="rect">
          <a:avLst/>
        </a:prstGeom>
        <a:solidFill>
          <a:srgbClr val="009793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5820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>
              <a:solidFill>
                <a:srgbClr val="FFFFFF"/>
              </a:solidFill>
              <a:latin typeface="Calibri" panose="020F0502020204030204"/>
              <a:ea typeface="+mn-ea"/>
              <a:cs typeface="+mn-cs"/>
            </a:rPr>
            <a:t>Energie distribuée : 68 270 MWh</a:t>
          </a:r>
          <a:br>
            <a:rPr lang="fr-FR" sz="1600" kern="1200" dirty="0">
              <a:solidFill>
                <a:srgbClr val="FFFFFF"/>
              </a:solidFill>
              <a:latin typeface="Calibri" panose="020F0502020204030204"/>
              <a:ea typeface="+mn-ea"/>
              <a:cs typeface="+mn-cs"/>
            </a:rPr>
          </a:br>
          <a:r>
            <a:rPr lang="fr-FR" sz="1600" kern="1200" dirty="0">
              <a:solidFill>
                <a:srgbClr val="FFFFFF"/>
              </a:solidFill>
              <a:latin typeface="Calibri" panose="020F0502020204030204"/>
              <a:ea typeface="+mn-ea"/>
              <a:cs typeface="+mn-cs"/>
            </a:rPr>
            <a:t>(-22 %)*</a:t>
          </a:r>
        </a:p>
      </dsp:txBody>
      <dsp:txXfrm>
        <a:off x="393194" y="1965818"/>
        <a:ext cx="7379103" cy="561662"/>
      </dsp:txXfrm>
    </dsp:sp>
    <dsp:sp modelId="{D91605BC-7EEC-4C32-9628-8FBFFB45908D}">
      <dsp:nvSpPr>
        <dsp:cNvPr id="0" name=""/>
        <dsp:cNvSpPr/>
      </dsp:nvSpPr>
      <dsp:spPr>
        <a:xfrm>
          <a:off x="42155" y="1895610"/>
          <a:ext cx="702078" cy="702078"/>
        </a:xfrm>
        <a:prstGeom prst="ellipse">
          <a:avLst/>
        </a:prstGeom>
        <a:solidFill>
          <a:srgbClr val="FFFFFF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009793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0.01905</cdr:x>
      <cdr:y>0.95157</cdr:y>
    </cdr:from>
    <cdr:to>
      <cdr:x>0.48027</cdr:x>
      <cdr:y>0.9856</cdr:y>
    </cdr:to>
    <cdr:sp macro="" textlink="">
      <cdr:nvSpPr>
        <cdr:cNvPr id="2" name="ZoneTexte 1"/>
        <cdr:cNvSpPr txBox="1"/>
      </cdr:nvSpPr>
      <cdr:spPr>
        <a:xfrm xmlns:a="http://schemas.openxmlformats.org/drawingml/2006/main">
          <a:off x="156880" y="5013512"/>
          <a:ext cx="3798794" cy="17929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fr-FR" sz="110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0.01538</cdr:x>
      <cdr:y>0.93209</cdr:y>
    </cdr:from>
    <cdr:to>
      <cdr:x>0.9733</cdr:x>
      <cdr:y>0.9902</cdr:y>
    </cdr:to>
    <cdr:sp macro="" textlink="">
      <cdr:nvSpPr>
        <cdr:cNvPr id="2" name="ZoneTexte 1"/>
        <cdr:cNvSpPr txBox="1"/>
      </cdr:nvSpPr>
      <cdr:spPr>
        <a:xfrm xmlns:a="http://schemas.openxmlformats.org/drawingml/2006/main">
          <a:off x="125390" y="4412390"/>
          <a:ext cx="7810500" cy="2750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pPr algn="ctr"/>
          <a:r>
            <a:rPr lang="fr-FR" sz="1100" b="1" i="1">
              <a:latin typeface="+mn-lt"/>
              <a:ea typeface="+mn-ea"/>
              <a:cs typeface="+mn-cs"/>
            </a:rPr>
            <a:t>Source : AMORCE</a:t>
          </a:r>
          <a:r>
            <a:rPr lang="fr-FR" sz="1100" b="1" i="1" baseline="0">
              <a:latin typeface="+mn-lt"/>
              <a:ea typeface="+mn-ea"/>
              <a:cs typeface="+mn-cs"/>
            </a:rPr>
            <a:t> "Comparatifs et modes de chauffage en 2021" publié en 2023</a:t>
          </a:r>
          <a:endParaRPr lang="fr-FR" sz="1100" b="1" i="1">
            <a:latin typeface="+mn-lt"/>
            <a:ea typeface="+mn-ea"/>
            <a:cs typeface="+mn-cs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73E5651D-7B27-49FB-BE96-F4E5723EF17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216E8CC1-F05C-4416-8DB5-3BD79112D6B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3D1F87-6634-4A8B-8B1B-B676C0807149}" type="datetimeFigureOut">
              <a:rPr lang="fr-FR" smtClean="0"/>
              <a:t>19/09/2023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B9566E09-DC47-451C-8092-6FD787A4416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3CF8D9FB-818E-4DA9-A90A-58DD43EF0A3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1B60FB-6911-4A8A-8F34-F0887D34CEC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849656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40A548-25AC-45A1-B588-15B5D479567D}" type="datetimeFigureOut">
              <a:rPr lang="fr-FR" smtClean="0"/>
              <a:t>19/09/2023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A8BD35-61E8-4665-BAA4-43DEF62C9ED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612160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A8BD35-61E8-4665-BAA4-43DEF62C9EDF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00671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A8BD35-61E8-4665-BAA4-43DEF62C9EDF}" type="slidenum">
              <a:rPr lang="fr-FR" smtClean="0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643043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:a16="http://schemas.microsoft.com/office/drawing/2014/main" id="{CF422816-A261-485C-9B66-F6C38419371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667377" y="3543300"/>
            <a:ext cx="6343651" cy="82468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800">
                <a:solidFill>
                  <a:srgbClr val="67B14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fr-FR" dirty="0"/>
              <a:t>Cliquez et modifiez le titre 2</a:t>
            </a:r>
          </a:p>
        </p:txBody>
      </p:sp>
      <p:sp>
        <p:nvSpPr>
          <p:cNvPr id="11" name="Titre 10">
            <a:extLst>
              <a:ext uri="{FF2B5EF4-FFF2-40B4-BE49-F238E27FC236}">
                <a16:creationId xmlns:a16="http://schemas.microsoft.com/office/drawing/2014/main" id="{D05968A5-3A89-4DA2-B7B0-2B66E34692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67377" y="2718621"/>
            <a:ext cx="6343651" cy="824683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rgbClr val="00979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CLIQUEZ ET MODIFIEZ LE TITRE 1</a:t>
            </a:r>
          </a:p>
        </p:txBody>
      </p:sp>
    </p:spTree>
    <p:extLst>
      <p:ext uri="{BB962C8B-B14F-4D97-AF65-F5344CB8AC3E}">
        <p14:creationId xmlns:p14="http://schemas.microsoft.com/office/powerpoint/2010/main" val="16297225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oneTexte 12">
            <a:extLst>
              <a:ext uri="{FF2B5EF4-FFF2-40B4-BE49-F238E27FC236}">
                <a16:creationId xmlns:a16="http://schemas.microsoft.com/office/drawing/2014/main" id="{2A81B2FC-D662-4877-8EC5-82C8A8FA00D7}"/>
              </a:ext>
            </a:extLst>
          </p:cNvPr>
          <p:cNvSpPr txBox="1"/>
          <p:nvPr userDrawn="1"/>
        </p:nvSpPr>
        <p:spPr>
          <a:xfrm>
            <a:off x="10961915" y="6444870"/>
            <a:ext cx="4918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81795ED-25F3-48D7-A9EE-DC49ACA1DC42}" type="slidenum">
              <a:rPr lang="fr-FR" sz="120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‹N°›</a:t>
            </a:fld>
            <a:endParaRPr lang="fr-FR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Espace réservé du texte 7">
            <a:extLst>
              <a:ext uri="{FF2B5EF4-FFF2-40B4-BE49-F238E27FC236}">
                <a16:creationId xmlns:a16="http://schemas.microsoft.com/office/drawing/2014/main" id="{8897B4EC-6944-450C-8733-B6CAF617E43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520547" y="237639"/>
            <a:ext cx="3206337" cy="2016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fr-FR" dirty="0"/>
              <a:t>Cliquez pour modifier le nom de la présentation</a:t>
            </a:r>
          </a:p>
        </p:txBody>
      </p:sp>
      <p:sp>
        <p:nvSpPr>
          <p:cNvPr id="12" name="Espace réservé du texte 3">
            <a:extLst>
              <a:ext uri="{FF2B5EF4-FFF2-40B4-BE49-F238E27FC236}">
                <a16:creationId xmlns:a16="http://schemas.microsoft.com/office/drawing/2014/main" id="{BCA108F7-0335-47D8-BA5B-DD2983B13985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6187282" y="2817421"/>
            <a:ext cx="3932237" cy="3948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>
                <a:solidFill>
                  <a:srgbClr val="00979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dirty="0"/>
              <a:t>PREMIER NIVEAU</a:t>
            </a:r>
          </a:p>
        </p:txBody>
      </p:sp>
      <p:sp>
        <p:nvSpPr>
          <p:cNvPr id="14" name="Espace réservé du texte 3">
            <a:extLst>
              <a:ext uri="{FF2B5EF4-FFF2-40B4-BE49-F238E27FC236}">
                <a16:creationId xmlns:a16="http://schemas.microsoft.com/office/drawing/2014/main" id="{2F29B72D-C270-4A50-9F77-009571C5EF38}"/>
              </a:ext>
            </a:extLst>
          </p:cNvPr>
          <p:cNvSpPr>
            <a:spLocks noGrp="1"/>
          </p:cNvSpPr>
          <p:nvPr>
            <p:ph type="body" sz="half" idx="13" hasCustomPrompt="1"/>
          </p:nvPr>
        </p:nvSpPr>
        <p:spPr>
          <a:xfrm>
            <a:off x="6187282" y="3265220"/>
            <a:ext cx="3932237" cy="3948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rgbClr val="67B14A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dirty="0"/>
              <a:t>DEUXIEME NIVEAU</a:t>
            </a:r>
          </a:p>
        </p:txBody>
      </p:sp>
      <p:sp>
        <p:nvSpPr>
          <p:cNvPr id="15" name="Espace réservé du texte 3">
            <a:extLst>
              <a:ext uri="{FF2B5EF4-FFF2-40B4-BE49-F238E27FC236}">
                <a16:creationId xmlns:a16="http://schemas.microsoft.com/office/drawing/2014/main" id="{1560B921-3B8E-42A5-B013-0B6A41048E2E}"/>
              </a:ext>
            </a:extLst>
          </p:cNvPr>
          <p:cNvSpPr>
            <a:spLocks noGrp="1"/>
          </p:cNvSpPr>
          <p:nvPr>
            <p:ph type="body" sz="half" idx="14" hasCustomPrompt="1"/>
          </p:nvPr>
        </p:nvSpPr>
        <p:spPr>
          <a:xfrm>
            <a:off x="6187281" y="3713019"/>
            <a:ext cx="3932237" cy="3948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>
                <a:solidFill>
                  <a:srgbClr val="F6A8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dirty="0"/>
              <a:t>Troisième niveau</a:t>
            </a:r>
          </a:p>
        </p:txBody>
      </p:sp>
      <p:sp>
        <p:nvSpPr>
          <p:cNvPr id="16" name="Espace réservé du texte 3">
            <a:extLst>
              <a:ext uri="{FF2B5EF4-FFF2-40B4-BE49-F238E27FC236}">
                <a16:creationId xmlns:a16="http://schemas.microsoft.com/office/drawing/2014/main" id="{EA8D9F61-BD59-45A2-ABBD-2CBEA989D4C9}"/>
              </a:ext>
            </a:extLst>
          </p:cNvPr>
          <p:cNvSpPr>
            <a:spLocks noGrp="1"/>
          </p:cNvSpPr>
          <p:nvPr>
            <p:ph type="body" sz="half" idx="15" hasCustomPrompt="1"/>
          </p:nvPr>
        </p:nvSpPr>
        <p:spPr>
          <a:xfrm>
            <a:off x="6187281" y="4160818"/>
            <a:ext cx="3932237" cy="3948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dirty="0"/>
              <a:t>Quatrième niveau</a:t>
            </a:r>
          </a:p>
        </p:txBody>
      </p:sp>
      <p:sp>
        <p:nvSpPr>
          <p:cNvPr id="17" name="Espace réservé du texte 3">
            <a:extLst>
              <a:ext uri="{FF2B5EF4-FFF2-40B4-BE49-F238E27FC236}">
                <a16:creationId xmlns:a16="http://schemas.microsoft.com/office/drawing/2014/main" id="{73D0A97C-8FD5-4D6D-9F62-826496D4B3E5}"/>
              </a:ext>
            </a:extLst>
          </p:cNvPr>
          <p:cNvSpPr>
            <a:spLocks noGrp="1"/>
          </p:cNvSpPr>
          <p:nvPr>
            <p:ph type="body" sz="half" idx="17" hasCustomPrompt="1"/>
          </p:nvPr>
        </p:nvSpPr>
        <p:spPr>
          <a:xfrm>
            <a:off x="6187281" y="1956954"/>
            <a:ext cx="3932237" cy="3948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dirty="0"/>
              <a:t>SOMMAIRE</a:t>
            </a:r>
          </a:p>
        </p:txBody>
      </p:sp>
    </p:spTree>
    <p:extLst>
      <p:ext uri="{BB962C8B-B14F-4D97-AF65-F5344CB8AC3E}">
        <p14:creationId xmlns:p14="http://schemas.microsoft.com/office/powerpoint/2010/main" val="5920431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ou phot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8D1EEFE-2717-4DCD-9FBF-0D4F244E4A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78232" y="681037"/>
            <a:ext cx="6827322" cy="365207"/>
          </a:xfrm>
          <a:prstGeom prst="rect">
            <a:avLst/>
          </a:prstGeom>
        </p:spPr>
        <p:txBody>
          <a:bodyPr/>
          <a:lstStyle>
            <a:lvl1pPr marL="0" indent="0">
              <a:buFont typeface="+mj-lt"/>
              <a:buNone/>
              <a:defRPr sz="2400">
                <a:solidFill>
                  <a:srgbClr val="00979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1392947-12E2-4147-867E-E97C6A7A61D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633541"/>
            <a:ext cx="10515600" cy="39537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Cliquez pour modifier le texte.</a:t>
            </a:r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0CF120FC-465C-4DB2-A43F-3C40E046BC9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978232" y="1093869"/>
            <a:ext cx="3781425" cy="31265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rgbClr val="67B14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Cliquez et modifiez le sous-titre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A735D135-2E49-49D5-86FC-300694557E77}"/>
              </a:ext>
            </a:extLst>
          </p:cNvPr>
          <p:cNvSpPr txBox="1"/>
          <p:nvPr userDrawn="1"/>
        </p:nvSpPr>
        <p:spPr>
          <a:xfrm>
            <a:off x="10961915" y="6444870"/>
            <a:ext cx="4918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81795ED-25F3-48D7-A9EE-DC49ACA1DC42}" type="slidenum">
              <a:rPr lang="fr-FR" sz="1200" smtClean="0">
                <a:solidFill>
                  <a:schemeClr val="bg1">
                    <a:lumMod val="75000"/>
                  </a:schemeClr>
                </a:solidFill>
              </a:rPr>
              <a:pPr algn="ctr"/>
              <a:t>‹N°›</a:t>
            </a:fld>
            <a:endParaRPr lang="fr-FR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5DE26CFD-228F-4CA1-8B05-CD476DD7806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8200" y="5724526"/>
            <a:ext cx="9772403" cy="79502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 i="1">
                <a:solidFill>
                  <a:srgbClr val="67B14A"/>
                </a:solidFill>
              </a:defRPr>
            </a:lvl1pPr>
          </a:lstStyle>
          <a:p>
            <a:pPr lvl="0"/>
            <a:r>
              <a:rPr lang="fr-FR" dirty="0"/>
              <a:t>Texte en Exergue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69669CBD-40E1-463E-A494-E51F502E933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520547" y="237639"/>
            <a:ext cx="3206337" cy="2016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fr-FR" dirty="0"/>
              <a:t>Cliquez pour modifier le nom de la présentation</a:t>
            </a:r>
          </a:p>
        </p:txBody>
      </p:sp>
    </p:spTree>
    <p:extLst>
      <p:ext uri="{BB962C8B-B14F-4D97-AF65-F5344CB8AC3E}">
        <p14:creationId xmlns:p14="http://schemas.microsoft.com/office/powerpoint/2010/main" val="8091066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+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328CE29-F09A-4291-AB6D-3A57F197B1B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956360" y="1637314"/>
            <a:ext cx="6397440" cy="4711704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dirty="0"/>
              <a:t>Cliquez pour modifier le texte.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AE836C9C-13FD-439E-9A77-4C366FF704C4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8200" y="1644650"/>
            <a:ext cx="3601583" cy="47117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dirty="0"/>
              <a:t>Cliquez pour modifier le texte.</a:t>
            </a:r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9F97CA05-9670-47A7-B7B1-E9B2DC6016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78232" y="681037"/>
            <a:ext cx="6827322" cy="365207"/>
          </a:xfrm>
          <a:prstGeom prst="rect">
            <a:avLst/>
          </a:prstGeom>
        </p:spPr>
        <p:txBody>
          <a:bodyPr/>
          <a:lstStyle>
            <a:lvl1pPr marL="0" indent="0">
              <a:buFont typeface="+mj-lt"/>
              <a:buNone/>
              <a:defRPr sz="2400">
                <a:solidFill>
                  <a:srgbClr val="00979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8" name="Espace réservé du texte 14">
            <a:extLst>
              <a:ext uri="{FF2B5EF4-FFF2-40B4-BE49-F238E27FC236}">
                <a16:creationId xmlns:a16="http://schemas.microsoft.com/office/drawing/2014/main" id="{36F545D8-CD84-4812-B791-902799FDAFB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978232" y="1093869"/>
            <a:ext cx="3781425" cy="31265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rgbClr val="67B14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Cliquez et modifiez le sous-titre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17CA42F2-846B-4221-BBF4-C211EB93F7B5}"/>
              </a:ext>
            </a:extLst>
          </p:cNvPr>
          <p:cNvSpPr txBox="1"/>
          <p:nvPr userDrawn="1"/>
        </p:nvSpPr>
        <p:spPr>
          <a:xfrm>
            <a:off x="10961915" y="6444870"/>
            <a:ext cx="4918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81795ED-25F3-48D7-A9EE-DC49ACA1DC42}" type="slidenum">
              <a:rPr lang="fr-FR" sz="1200" smtClean="0">
                <a:solidFill>
                  <a:schemeClr val="bg1">
                    <a:lumMod val="75000"/>
                  </a:schemeClr>
                </a:solidFill>
              </a:rPr>
              <a:pPr algn="ctr"/>
              <a:t>‹N°›</a:t>
            </a:fld>
            <a:endParaRPr lang="fr-FR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7" name="Espace réservé du texte 7">
            <a:extLst>
              <a:ext uri="{FF2B5EF4-FFF2-40B4-BE49-F238E27FC236}">
                <a16:creationId xmlns:a16="http://schemas.microsoft.com/office/drawing/2014/main" id="{8C1F0213-CEBF-4E92-847B-5AB8B5F428E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520547" y="237639"/>
            <a:ext cx="3206337" cy="2016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fr-FR" dirty="0"/>
              <a:t>Cliquez pour modifier le nom de la présentation</a:t>
            </a:r>
          </a:p>
        </p:txBody>
      </p:sp>
    </p:spTree>
    <p:extLst>
      <p:ext uri="{BB962C8B-B14F-4D97-AF65-F5344CB8AC3E}">
        <p14:creationId xmlns:p14="http://schemas.microsoft.com/office/powerpoint/2010/main" val="12127070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C1811E6-DB4A-475C-9D3A-4C4D551739BA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1" y="1657350"/>
            <a:ext cx="5181600" cy="4689478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Cliquez pour modifier le texte.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B3DACE24-E3B5-4B5E-A8C0-44AE41F99925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1657350"/>
            <a:ext cx="5181600" cy="4689479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Cliquez pour modifier le texte.</a:t>
            </a:r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EC6FEFFB-6F9E-455F-85A7-83EE2B48E6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78232" y="681037"/>
            <a:ext cx="6827322" cy="365207"/>
          </a:xfrm>
          <a:prstGeom prst="rect">
            <a:avLst/>
          </a:prstGeom>
        </p:spPr>
        <p:txBody>
          <a:bodyPr/>
          <a:lstStyle>
            <a:lvl1pPr marL="0" indent="0">
              <a:buFont typeface="+mj-lt"/>
              <a:buNone/>
              <a:defRPr sz="2400">
                <a:solidFill>
                  <a:srgbClr val="00979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8" name="Espace réservé du texte 14">
            <a:extLst>
              <a:ext uri="{FF2B5EF4-FFF2-40B4-BE49-F238E27FC236}">
                <a16:creationId xmlns:a16="http://schemas.microsoft.com/office/drawing/2014/main" id="{97B132DD-896A-4758-B8A3-594D1784D18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978232" y="1093869"/>
            <a:ext cx="3781425" cy="31265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rgbClr val="67B14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Cliquez et modifiez le sous-titre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D6B8A30C-1B3F-487F-BB6C-40F03716D718}"/>
              </a:ext>
            </a:extLst>
          </p:cNvPr>
          <p:cNvSpPr txBox="1"/>
          <p:nvPr userDrawn="1"/>
        </p:nvSpPr>
        <p:spPr>
          <a:xfrm>
            <a:off x="10961915" y="6444870"/>
            <a:ext cx="4918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81795ED-25F3-48D7-A9EE-DC49ACA1DC42}" type="slidenum">
              <a:rPr lang="fr-FR" sz="1200" smtClean="0">
                <a:solidFill>
                  <a:schemeClr val="bg1">
                    <a:lumMod val="75000"/>
                  </a:schemeClr>
                </a:solidFill>
              </a:rPr>
              <a:pPr algn="ctr"/>
              <a:t>‹N°›</a:t>
            </a:fld>
            <a:endParaRPr lang="fr-FR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7" name="Espace réservé du texte 7">
            <a:extLst>
              <a:ext uri="{FF2B5EF4-FFF2-40B4-BE49-F238E27FC236}">
                <a16:creationId xmlns:a16="http://schemas.microsoft.com/office/drawing/2014/main" id="{229414D0-3B9E-45BF-BE0A-E96B232ED81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520547" y="237639"/>
            <a:ext cx="3206337" cy="2016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fr-FR" dirty="0"/>
              <a:t>Cliquez pour modifier le nom de la présentation</a:t>
            </a:r>
          </a:p>
        </p:txBody>
      </p:sp>
    </p:spTree>
    <p:extLst>
      <p:ext uri="{BB962C8B-B14F-4D97-AF65-F5344CB8AC3E}">
        <p14:creationId xmlns:p14="http://schemas.microsoft.com/office/powerpoint/2010/main" val="20694292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06F45E3C-5FB9-46D0-85D4-19AE8CC5B4A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4102" y="557215"/>
            <a:ext cx="720726" cy="699104"/>
          </a:xfrm>
          <a:prstGeom prst="rect">
            <a:avLst/>
          </a:prstGeom>
        </p:spPr>
      </p:pic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328CE29-F09A-4291-AB6D-3A57F197B1B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957948" y="1662544"/>
            <a:ext cx="6397440" cy="4415622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dirty="0"/>
              <a:t>Cliquez pour modifier le texte.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AE836C9C-13FD-439E-9A77-4C366FF704C4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1662544"/>
            <a:ext cx="3601583" cy="442355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dirty="0"/>
              <a:t>Cliquez pour modifier le texte.</a:t>
            </a:r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8631A890-2FF5-4929-A16E-DD1648BA2D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78232" y="681037"/>
            <a:ext cx="6827322" cy="365207"/>
          </a:xfrm>
          <a:prstGeom prst="rect">
            <a:avLst/>
          </a:prstGeom>
        </p:spPr>
        <p:txBody>
          <a:bodyPr/>
          <a:lstStyle>
            <a:lvl1pPr marL="514350" indent="-514350">
              <a:buFont typeface="+mj-lt"/>
              <a:buAutoNum type="romanUcPeriod"/>
              <a:defRPr sz="2400">
                <a:solidFill>
                  <a:srgbClr val="00979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2291ACD-8229-4D4F-9DC4-7A82D558749F}"/>
              </a:ext>
            </a:extLst>
          </p:cNvPr>
          <p:cNvSpPr/>
          <p:nvPr userDrawn="1"/>
        </p:nvSpPr>
        <p:spPr>
          <a:xfrm>
            <a:off x="-5" y="0"/>
            <a:ext cx="576000" cy="2286000"/>
          </a:xfrm>
          <a:prstGeom prst="rect">
            <a:avLst/>
          </a:prstGeom>
          <a:solidFill>
            <a:srgbClr val="0097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9" name="Espace réservé du texte 14">
            <a:extLst>
              <a:ext uri="{FF2B5EF4-FFF2-40B4-BE49-F238E27FC236}">
                <a16:creationId xmlns:a16="http://schemas.microsoft.com/office/drawing/2014/main" id="{6D853382-98FB-4D8F-8976-1CB6579A2A6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978232" y="1093869"/>
            <a:ext cx="3781425" cy="31265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rgbClr val="00979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Cliquez et modifiez le sous-titre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AFD2FFEF-61F1-4D9C-AB70-8C35560E5EC2}"/>
              </a:ext>
            </a:extLst>
          </p:cNvPr>
          <p:cNvSpPr txBox="1"/>
          <p:nvPr userDrawn="1"/>
        </p:nvSpPr>
        <p:spPr>
          <a:xfrm>
            <a:off x="10961915" y="6444870"/>
            <a:ext cx="4918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81795ED-25F3-48D7-A9EE-DC49ACA1DC42}" type="slidenum">
              <a:rPr lang="fr-FR" sz="120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‹N°›</a:t>
            </a:fld>
            <a:endParaRPr lang="fr-FR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Espace réservé du texte 7">
            <a:extLst>
              <a:ext uri="{FF2B5EF4-FFF2-40B4-BE49-F238E27FC236}">
                <a16:creationId xmlns:a16="http://schemas.microsoft.com/office/drawing/2014/main" id="{34DB58FB-36B8-4FB2-80DC-D39E12FA3BF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520547" y="237639"/>
            <a:ext cx="3206337" cy="2016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fr-FR" dirty="0"/>
              <a:t>Cliquez pour modifier le nom de la présentation</a:t>
            </a:r>
          </a:p>
        </p:txBody>
      </p:sp>
    </p:spTree>
    <p:extLst>
      <p:ext uri="{BB962C8B-B14F-4D97-AF65-F5344CB8AC3E}">
        <p14:creationId xmlns:p14="http://schemas.microsoft.com/office/powerpoint/2010/main" val="39427602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I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vert&#10;&#10;Description générée automatiquement">
            <a:extLst>
              <a:ext uri="{FF2B5EF4-FFF2-40B4-BE49-F238E27FC236}">
                <a16:creationId xmlns:a16="http://schemas.microsoft.com/office/drawing/2014/main" id="{98AC37F5-63DC-45D6-9CE2-BB7D8073228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4102" y="557215"/>
            <a:ext cx="720727" cy="699105"/>
          </a:xfrm>
          <a:prstGeom prst="rect">
            <a:avLst/>
          </a:prstGeom>
        </p:spPr>
      </p:pic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328CE29-F09A-4291-AB6D-3A57F197B1B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957948" y="1662544"/>
            <a:ext cx="6397440" cy="4415622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dirty="0"/>
              <a:t>Cliquez pour modifier le texte.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AE836C9C-13FD-439E-9A77-4C366FF704C4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1662544"/>
            <a:ext cx="3601583" cy="442355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dirty="0"/>
              <a:t>Cliquez pour modifier le texte.</a:t>
            </a:r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B169AB44-C234-4B3F-AEC4-7EEBD6FC0E9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78232" y="681037"/>
            <a:ext cx="6827322" cy="365207"/>
          </a:xfrm>
          <a:prstGeom prst="rect">
            <a:avLst/>
          </a:prstGeom>
        </p:spPr>
        <p:txBody>
          <a:bodyPr/>
          <a:lstStyle>
            <a:lvl1pPr marL="514350" indent="-514350">
              <a:buFont typeface="+mj-lt"/>
              <a:buAutoNum type="romanUcPeriod" startAt="2"/>
              <a:defRPr sz="2400">
                <a:solidFill>
                  <a:srgbClr val="67B14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8D40233-9D9F-4AF7-AFC0-55CA104613D9}"/>
              </a:ext>
            </a:extLst>
          </p:cNvPr>
          <p:cNvSpPr/>
          <p:nvPr userDrawn="1"/>
        </p:nvSpPr>
        <p:spPr>
          <a:xfrm>
            <a:off x="0" y="2286000"/>
            <a:ext cx="576000" cy="2286000"/>
          </a:xfrm>
          <a:prstGeom prst="rect">
            <a:avLst/>
          </a:prstGeom>
          <a:solidFill>
            <a:srgbClr val="67B1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10" name="Espace réservé du texte 14">
            <a:extLst>
              <a:ext uri="{FF2B5EF4-FFF2-40B4-BE49-F238E27FC236}">
                <a16:creationId xmlns:a16="http://schemas.microsoft.com/office/drawing/2014/main" id="{7B81FBB8-FF81-41FA-9FEC-9C6D6FB991B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978232" y="1093869"/>
            <a:ext cx="3781425" cy="31265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rgbClr val="67B14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Cliquez et modifiez le sous-titre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76226E26-C24B-4CBF-AB80-1A5D05ABA643}"/>
              </a:ext>
            </a:extLst>
          </p:cNvPr>
          <p:cNvSpPr txBox="1"/>
          <p:nvPr userDrawn="1"/>
        </p:nvSpPr>
        <p:spPr>
          <a:xfrm>
            <a:off x="10961915" y="6444870"/>
            <a:ext cx="4918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81795ED-25F3-48D7-A9EE-DC49ACA1DC42}" type="slidenum">
              <a:rPr lang="fr-FR" sz="120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‹N°›</a:t>
            </a:fld>
            <a:endParaRPr lang="fr-FR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Espace réservé du texte 7">
            <a:extLst>
              <a:ext uri="{FF2B5EF4-FFF2-40B4-BE49-F238E27FC236}">
                <a16:creationId xmlns:a16="http://schemas.microsoft.com/office/drawing/2014/main" id="{5E98FB20-B8B2-42FB-8D20-E193CC731C3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520547" y="237639"/>
            <a:ext cx="3206337" cy="2016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fr-FR" dirty="0"/>
              <a:t>Cliquez pour modifier le nom de la présentation</a:t>
            </a:r>
          </a:p>
        </p:txBody>
      </p:sp>
    </p:spTree>
    <p:extLst>
      <p:ext uri="{BB962C8B-B14F-4D97-AF65-F5344CB8AC3E}">
        <p14:creationId xmlns:p14="http://schemas.microsoft.com/office/powerpoint/2010/main" val="9009786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II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EBA0D8B1-DC2F-4E1B-96B1-43E243015AA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4102" y="557216"/>
            <a:ext cx="720726" cy="699104"/>
          </a:xfrm>
          <a:prstGeom prst="rect">
            <a:avLst/>
          </a:prstGeom>
        </p:spPr>
      </p:pic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328CE29-F09A-4291-AB6D-3A57F197B1B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957948" y="1662546"/>
            <a:ext cx="6397440" cy="4415620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dirty="0"/>
              <a:t>Cliquez pour modifier le texte.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AE836C9C-13FD-439E-9A77-4C366FF704C4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1662546"/>
            <a:ext cx="3601583" cy="442355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dirty="0"/>
              <a:t>Cliquez pour modifier le texte.</a:t>
            </a:r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E99692B5-1AF5-4BB1-A63F-5AE37A4473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78232" y="681037"/>
            <a:ext cx="6827322" cy="365207"/>
          </a:xfrm>
          <a:prstGeom prst="rect">
            <a:avLst/>
          </a:prstGeom>
        </p:spPr>
        <p:txBody>
          <a:bodyPr/>
          <a:lstStyle>
            <a:lvl1pPr marL="514350" indent="-514350">
              <a:buFont typeface="+mj-lt"/>
              <a:buAutoNum type="romanUcPeriod" startAt="3"/>
              <a:defRPr sz="2400">
                <a:solidFill>
                  <a:srgbClr val="F6A8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FA5A56B-1A2D-45FA-8F74-BBD0B0C4FF14}"/>
              </a:ext>
            </a:extLst>
          </p:cNvPr>
          <p:cNvSpPr/>
          <p:nvPr userDrawn="1"/>
        </p:nvSpPr>
        <p:spPr>
          <a:xfrm>
            <a:off x="0" y="4572000"/>
            <a:ext cx="576000" cy="2286000"/>
          </a:xfrm>
          <a:prstGeom prst="rect">
            <a:avLst/>
          </a:prstGeom>
          <a:solidFill>
            <a:srgbClr val="F6A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10" name="Espace réservé du texte 14">
            <a:extLst>
              <a:ext uri="{FF2B5EF4-FFF2-40B4-BE49-F238E27FC236}">
                <a16:creationId xmlns:a16="http://schemas.microsoft.com/office/drawing/2014/main" id="{0AAA3480-29FB-42D1-B321-C1E53858814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978232" y="1093869"/>
            <a:ext cx="3781425" cy="31265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rgbClr val="F6A8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Cliquez et modifiez le sous-titre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4298DD3A-CF09-461F-9862-BA2609D3122B}"/>
              </a:ext>
            </a:extLst>
          </p:cNvPr>
          <p:cNvSpPr txBox="1"/>
          <p:nvPr userDrawn="1"/>
        </p:nvSpPr>
        <p:spPr>
          <a:xfrm>
            <a:off x="10961915" y="6444870"/>
            <a:ext cx="4918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81795ED-25F3-48D7-A9EE-DC49ACA1DC42}" type="slidenum">
              <a:rPr lang="fr-FR" sz="120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‹N°›</a:t>
            </a:fld>
            <a:endParaRPr lang="fr-FR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Espace réservé du texte 7">
            <a:extLst>
              <a:ext uri="{FF2B5EF4-FFF2-40B4-BE49-F238E27FC236}">
                <a16:creationId xmlns:a16="http://schemas.microsoft.com/office/drawing/2014/main" id="{448ED87E-4A12-40D8-9CAC-ADFB527D265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520547" y="237639"/>
            <a:ext cx="3206337" cy="2016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fr-FR" dirty="0"/>
              <a:t>Cliquez pour modifier le nom de la présentation</a:t>
            </a:r>
          </a:p>
        </p:txBody>
      </p:sp>
    </p:spTree>
    <p:extLst>
      <p:ext uri="{BB962C8B-B14F-4D97-AF65-F5344CB8AC3E}">
        <p14:creationId xmlns:p14="http://schemas.microsoft.com/office/powerpoint/2010/main" val="2949374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jpe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24D98EB1-EAC7-4D1D-98F2-02F0EFB74F5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8924" y="1143000"/>
            <a:ext cx="4762500" cy="461486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CD7A2251-1157-41DA-BEA1-3697A5C4AEAC}"/>
              </a:ext>
            </a:extLst>
          </p:cNvPr>
          <p:cNvSpPr/>
          <p:nvPr userDrawn="1"/>
        </p:nvSpPr>
        <p:spPr>
          <a:xfrm>
            <a:off x="0" y="0"/>
            <a:ext cx="360000" cy="2286000"/>
          </a:xfrm>
          <a:prstGeom prst="rect">
            <a:avLst/>
          </a:prstGeom>
          <a:solidFill>
            <a:srgbClr val="0097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7E8FDAC-282B-4C0D-B01F-BEDC791CC5ED}"/>
              </a:ext>
            </a:extLst>
          </p:cNvPr>
          <p:cNvSpPr/>
          <p:nvPr userDrawn="1"/>
        </p:nvSpPr>
        <p:spPr>
          <a:xfrm>
            <a:off x="0" y="2286000"/>
            <a:ext cx="360000" cy="2286000"/>
          </a:xfrm>
          <a:prstGeom prst="rect">
            <a:avLst/>
          </a:prstGeom>
          <a:solidFill>
            <a:srgbClr val="67B1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C1DC36A-8FCD-4BB9-AB9B-5BA3D68D9EF9}"/>
              </a:ext>
            </a:extLst>
          </p:cNvPr>
          <p:cNvSpPr/>
          <p:nvPr userDrawn="1"/>
        </p:nvSpPr>
        <p:spPr>
          <a:xfrm>
            <a:off x="0" y="4572000"/>
            <a:ext cx="360000" cy="2286000"/>
          </a:xfrm>
          <a:prstGeom prst="rect">
            <a:avLst/>
          </a:prstGeom>
          <a:solidFill>
            <a:srgbClr val="F6A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43456619-4EF5-D8A9-B6A4-2D9E1E30C17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16" r="32159" b="11546"/>
          <a:stretch/>
        </p:blipFill>
        <p:spPr>
          <a:xfrm>
            <a:off x="8442208" y="5245332"/>
            <a:ext cx="3561369" cy="1496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6540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8C842158-833C-400C-A91B-25994FF8A2E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8924" y="1143000"/>
            <a:ext cx="4762500" cy="461486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563289A3-E843-4D2A-B5C6-39F7C9A7AA1B}"/>
              </a:ext>
            </a:extLst>
          </p:cNvPr>
          <p:cNvSpPr/>
          <p:nvPr userDrawn="1"/>
        </p:nvSpPr>
        <p:spPr>
          <a:xfrm>
            <a:off x="0" y="0"/>
            <a:ext cx="360000" cy="2286000"/>
          </a:xfrm>
          <a:prstGeom prst="rect">
            <a:avLst/>
          </a:prstGeom>
          <a:solidFill>
            <a:srgbClr val="0097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A633AC6-E865-4985-ACF3-0EF4E9971EC0}"/>
              </a:ext>
            </a:extLst>
          </p:cNvPr>
          <p:cNvSpPr/>
          <p:nvPr userDrawn="1"/>
        </p:nvSpPr>
        <p:spPr>
          <a:xfrm>
            <a:off x="0" y="2286000"/>
            <a:ext cx="360000" cy="2286000"/>
          </a:xfrm>
          <a:prstGeom prst="rect">
            <a:avLst/>
          </a:prstGeom>
          <a:solidFill>
            <a:srgbClr val="67B1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F326527-021D-481A-AD71-DE6D40EF45C7}"/>
              </a:ext>
            </a:extLst>
          </p:cNvPr>
          <p:cNvSpPr/>
          <p:nvPr userDrawn="1"/>
        </p:nvSpPr>
        <p:spPr>
          <a:xfrm>
            <a:off x="0" y="4572000"/>
            <a:ext cx="360000" cy="2286000"/>
          </a:xfrm>
          <a:prstGeom prst="rect">
            <a:avLst/>
          </a:prstGeom>
          <a:solidFill>
            <a:srgbClr val="F6A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</p:spTree>
    <p:extLst>
      <p:ext uri="{BB962C8B-B14F-4D97-AF65-F5344CB8AC3E}">
        <p14:creationId xmlns:p14="http://schemas.microsoft.com/office/powerpoint/2010/main" val="278288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23D133B5-E3C0-4488-B534-A0FCA875CB9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4102" y="557215"/>
            <a:ext cx="720727" cy="699105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C217BADA-A2CB-49B5-B0F8-9DCEF9DDB3D5}"/>
              </a:ext>
            </a:extLst>
          </p:cNvPr>
          <p:cNvSpPr/>
          <p:nvPr userDrawn="1"/>
        </p:nvSpPr>
        <p:spPr>
          <a:xfrm>
            <a:off x="-3" y="0"/>
            <a:ext cx="360000" cy="2286000"/>
          </a:xfrm>
          <a:prstGeom prst="rect">
            <a:avLst/>
          </a:prstGeom>
          <a:solidFill>
            <a:srgbClr val="0097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30BFA68-9A7A-4E29-88B5-93FA80C7CB98}"/>
              </a:ext>
            </a:extLst>
          </p:cNvPr>
          <p:cNvSpPr/>
          <p:nvPr userDrawn="1"/>
        </p:nvSpPr>
        <p:spPr>
          <a:xfrm>
            <a:off x="0" y="2286000"/>
            <a:ext cx="360000" cy="2286000"/>
          </a:xfrm>
          <a:prstGeom prst="rect">
            <a:avLst/>
          </a:prstGeom>
          <a:solidFill>
            <a:srgbClr val="67B1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48199DC-9EF2-42D9-A509-82BB35F7EF86}"/>
              </a:ext>
            </a:extLst>
          </p:cNvPr>
          <p:cNvSpPr/>
          <p:nvPr userDrawn="1"/>
        </p:nvSpPr>
        <p:spPr>
          <a:xfrm>
            <a:off x="0" y="4572000"/>
            <a:ext cx="360000" cy="2286000"/>
          </a:xfrm>
          <a:prstGeom prst="rect">
            <a:avLst/>
          </a:prstGeom>
          <a:solidFill>
            <a:srgbClr val="F6A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</p:spTree>
    <p:extLst>
      <p:ext uri="{BB962C8B-B14F-4D97-AF65-F5344CB8AC3E}">
        <p14:creationId xmlns:p14="http://schemas.microsoft.com/office/powerpoint/2010/main" val="2992874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</p:sldLayoutIdLst>
  <p:hf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217BADA-A2CB-49B5-B0F8-9DCEF9DDB3D5}"/>
              </a:ext>
            </a:extLst>
          </p:cNvPr>
          <p:cNvSpPr/>
          <p:nvPr userDrawn="1"/>
        </p:nvSpPr>
        <p:spPr>
          <a:xfrm>
            <a:off x="-3" y="0"/>
            <a:ext cx="360000" cy="2286000"/>
          </a:xfrm>
          <a:prstGeom prst="rect">
            <a:avLst/>
          </a:prstGeom>
          <a:solidFill>
            <a:srgbClr val="0097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30BFA68-9A7A-4E29-88B5-93FA80C7CB98}"/>
              </a:ext>
            </a:extLst>
          </p:cNvPr>
          <p:cNvSpPr/>
          <p:nvPr userDrawn="1"/>
        </p:nvSpPr>
        <p:spPr>
          <a:xfrm>
            <a:off x="0" y="2286000"/>
            <a:ext cx="360000" cy="2286000"/>
          </a:xfrm>
          <a:prstGeom prst="rect">
            <a:avLst/>
          </a:prstGeom>
          <a:solidFill>
            <a:srgbClr val="67B1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48199DC-9EF2-42D9-A509-82BB35F7EF86}"/>
              </a:ext>
            </a:extLst>
          </p:cNvPr>
          <p:cNvSpPr/>
          <p:nvPr userDrawn="1"/>
        </p:nvSpPr>
        <p:spPr>
          <a:xfrm>
            <a:off x="0" y="4572000"/>
            <a:ext cx="360000" cy="2286000"/>
          </a:xfrm>
          <a:prstGeom prst="rect">
            <a:avLst/>
          </a:prstGeom>
          <a:solidFill>
            <a:srgbClr val="F6A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</p:spTree>
    <p:extLst>
      <p:ext uri="{BB962C8B-B14F-4D97-AF65-F5344CB8AC3E}">
        <p14:creationId xmlns:p14="http://schemas.microsoft.com/office/powerpoint/2010/main" val="1466935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18" r:id="rId2"/>
    <p:sldLayoutId id="2147483712" r:id="rId3"/>
  </p:sldLayoutIdLst>
  <p:hf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0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13" Type="http://schemas.openxmlformats.org/officeDocument/2006/relationships/image" Target="../media/image14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8.png"/><Relationship Id="rId12" Type="http://schemas.openxmlformats.org/officeDocument/2006/relationships/image" Target="../media/image13.sv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11" Type="http://schemas.openxmlformats.org/officeDocument/2006/relationships/image" Target="../media/image12.png"/><Relationship Id="rId5" Type="http://schemas.openxmlformats.org/officeDocument/2006/relationships/diagramColors" Target="../diagrams/colors1.xml"/><Relationship Id="rId10" Type="http://schemas.openxmlformats.org/officeDocument/2006/relationships/image" Target="../media/image11.sv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0.png"/><Relationship Id="rId14" Type="http://schemas.openxmlformats.org/officeDocument/2006/relationships/image" Target="../media/image15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13" Type="http://schemas.openxmlformats.org/officeDocument/2006/relationships/image" Target="../media/image22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16.png"/><Relationship Id="rId12" Type="http://schemas.openxmlformats.org/officeDocument/2006/relationships/image" Target="../media/image21.sv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11" Type="http://schemas.openxmlformats.org/officeDocument/2006/relationships/image" Target="../media/image20.png"/><Relationship Id="rId5" Type="http://schemas.openxmlformats.org/officeDocument/2006/relationships/diagramColors" Target="../diagrams/colors2.xml"/><Relationship Id="rId10" Type="http://schemas.openxmlformats.org/officeDocument/2006/relationships/image" Target="../media/image19.svg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18.png"/><Relationship Id="rId14" Type="http://schemas.openxmlformats.org/officeDocument/2006/relationships/image" Target="../media/image23.sv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us-titre 1">
            <a:extLst>
              <a:ext uri="{FF2B5EF4-FFF2-40B4-BE49-F238E27FC236}">
                <a16:creationId xmlns:a16="http://schemas.microsoft.com/office/drawing/2014/main" id="{5F3C13C9-3A6E-4E9F-AA3E-36A49ED44F3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/>
              <a:t>Bilan exercice 2022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99B327C7-EFF6-4B3C-9868-1E3D52EF78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SOFREGE - séance du 18/09/23</a:t>
            </a:r>
          </a:p>
        </p:txBody>
      </p:sp>
    </p:spTree>
    <p:extLst>
      <p:ext uri="{BB962C8B-B14F-4D97-AF65-F5344CB8AC3E}">
        <p14:creationId xmlns:p14="http://schemas.microsoft.com/office/powerpoint/2010/main" val="3288320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9E21C0E5-93CA-456D-B9E1-D3BE9C2C51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II/ Bilan technique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7D47DB74-CFA6-4DD9-B635-8C0F85AC647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978232" y="1093869"/>
            <a:ext cx="6414997" cy="303326"/>
          </a:xfrm>
        </p:spPr>
        <p:txBody>
          <a:bodyPr/>
          <a:lstStyle/>
          <a:p>
            <a:r>
              <a:rPr lang="fr-FR" dirty="0"/>
              <a:t>Contenu CO</a:t>
            </a:r>
            <a:r>
              <a:rPr lang="fr-FR" baseline="-25000" dirty="0"/>
              <a:t>2</a:t>
            </a:r>
            <a:r>
              <a:rPr lang="fr-FR" dirty="0"/>
              <a:t> du réseau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55F192D9-24E2-4DAF-A4B3-18D4A2DBCF2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r-FR" dirty="0"/>
              <a:t>Bilan exercice 2022 SOFREGE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FD27FFDA-056C-D50C-F42D-449E7CA8B8FA}"/>
              </a:ext>
            </a:extLst>
          </p:cNvPr>
          <p:cNvSpPr txBox="1"/>
          <p:nvPr/>
        </p:nvSpPr>
        <p:spPr>
          <a:xfrm>
            <a:off x="2180282" y="5881497"/>
            <a:ext cx="7831436" cy="5909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i="0" u="none" strike="noStrike" kern="1200" cap="none" spc="0" normalizeH="0" baseline="0" noProof="0" dirty="0">
                <a:ln>
                  <a:noFill/>
                </a:ln>
                <a:solidFill>
                  <a:srgbClr val="3E3E3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 réseau de chaleur de Fresnes participe donc </a:t>
            </a:r>
            <a:r>
              <a:rPr kumimoji="0" lang="fr-FR" sz="1800" i="0" u="sng" strike="noStrike" kern="1200" cap="none" spc="0" normalizeH="0" baseline="0" noProof="0" dirty="0">
                <a:ln>
                  <a:noFill/>
                </a:ln>
                <a:solidFill>
                  <a:srgbClr val="3E3E3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considérablement</a:t>
            </a:r>
            <a:r>
              <a:rPr kumimoji="0" lang="fr-FR" sz="1800" i="0" u="none" strike="noStrike" kern="1200" cap="none" spc="0" normalizeH="0" baseline="0" noProof="0" dirty="0">
                <a:ln>
                  <a:noFill/>
                </a:ln>
                <a:solidFill>
                  <a:srgbClr val="3E3E3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à la lutte contre la pollution en ville.</a:t>
            </a:r>
          </a:p>
        </p:txBody>
      </p:sp>
      <p:graphicFrame>
        <p:nvGraphicFramePr>
          <p:cNvPr id="3" name="Graphique 2">
            <a:extLst>
              <a:ext uri="{FF2B5EF4-FFF2-40B4-BE49-F238E27FC236}">
                <a16:creationId xmlns:a16="http://schemas.microsoft.com/office/drawing/2014/main" id="{00000000-0008-0000-2700-00000300000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53840589"/>
              </p:ext>
            </p:extLst>
          </p:nvPr>
        </p:nvGraphicFramePr>
        <p:xfrm>
          <a:off x="1499507" y="1592035"/>
          <a:ext cx="9192986" cy="41720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768813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9E21C0E5-93CA-456D-B9E1-D3BE9C2C51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III/ Bilan financier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7D47DB74-CFA6-4DD9-B635-8C0F85AC647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978232" y="1093869"/>
            <a:ext cx="6414997" cy="303326"/>
          </a:xfrm>
        </p:spPr>
        <p:txBody>
          <a:bodyPr/>
          <a:lstStyle/>
          <a:p>
            <a:r>
              <a:rPr lang="fr-FR" dirty="0"/>
              <a:t>La tarification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55F192D9-24E2-4DAF-A4B3-18D4A2DBCF2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r-FR" dirty="0"/>
              <a:t>Bilan exercice 2022 SOFREGE</a:t>
            </a:r>
          </a:p>
        </p:txBody>
      </p:sp>
      <p:sp>
        <p:nvSpPr>
          <p:cNvPr id="7" name="Espace réservé du texte 7">
            <a:extLst>
              <a:ext uri="{FF2B5EF4-FFF2-40B4-BE49-F238E27FC236}">
                <a16:creationId xmlns:a16="http://schemas.microsoft.com/office/drawing/2014/main" id="{C859B14F-5439-F1CB-3C7C-07559811F710}"/>
              </a:ext>
            </a:extLst>
          </p:cNvPr>
          <p:cNvSpPr txBox="1">
            <a:spLocks/>
          </p:cNvSpPr>
          <p:nvPr/>
        </p:nvSpPr>
        <p:spPr>
          <a:xfrm>
            <a:off x="2071225" y="1805075"/>
            <a:ext cx="9011511" cy="621662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sng" strike="noStrike" kern="1200" cap="none" spc="0" normalizeH="0" baseline="0" noProof="0" dirty="0">
                <a:ln>
                  <a:noFill/>
                </a:ln>
                <a:solidFill>
                  <a:srgbClr val="3E3E3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Rappel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3E3E3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: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3E3E3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 tarif de base est composé </a:t>
            </a: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3E3E3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d’une part proportionnelle 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3E3E3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aux consommations (nommée </a:t>
            </a: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3E3E3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R1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3E3E3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 et </a:t>
            </a: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3E3E3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d’une part fixe 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3E3E3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représentant l’abonnement, fonction de la puissance souscrite (nommée </a:t>
            </a: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3E3E3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R2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3E3E3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).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endParaRPr kumimoji="0" lang="fr-FR" sz="1400" b="0" i="0" u="none" strike="noStrike" kern="1200" cap="none" spc="0" normalizeH="0" baseline="0" noProof="0" dirty="0">
              <a:ln>
                <a:noFill/>
              </a:ln>
              <a:solidFill>
                <a:srgbClr val="3E3E3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10" name="Diagramme 9">
            <a:extLst>
              <a:ext uri="{FF2B5EF4-FFF2-40B4-BE49-F238E27FC236}">
                <a16:creationId xmlns:a16="http://schemas.microsoft.com/office/drawing/2014/main" id="{92F3C9FF-380A-DBCC-5899-E8649A7C284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59585786"/>
              </p:ext>
            </p:extLst>
          </p:nvPr>
        </p:nvGraphicFramePr>
        <p:xfrm>
          <a:off x="2709184" y="3073848"/>
          <a:ext cx="7566930" cy="28806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Espace réservé du texte 10">
            <a:extLst>
              <a:ext uri="{FF2B5EF4-FFF2-40B4-BE49-F238E27FC236}">
                <a16:creationId xmlns:a16="http://schemas.microsoft.com/office/drawing/2014/main" id="{A234FF38-365B-A82A-67ED-EF2B0263B34B}"/>
              </a:ext>
            </a:extLst>
          </p:cNvPr>
          <p:cNvSpPr txBox="1">
            <a:spLocks/>
          </p:cNvSpPr>
          <p:nvPr/>
        </p:nvSpPr>
        <p:spPr>
          <a:xfrm>
            <a:off x="7839195" y="5921829"/>
            <a:ext cx="2736304" cy="288032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>
                <a:solidFill>
                  <a:srgbClr val="3E3E3E"/>
                </a:solidFill>
                <a:latin typeface="Calibri" panose="020F0502020204030204"/>
              </a:rPr>
              <a:t>*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3E3E3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Évolution par rapport à 2021</a:t>
            </a:r>
          </a:p>
        </p:txBody>
      </p:sp>
    </p:spTree>
    <p:extLst>
      <p:ext uri="{BB962C8B-B14F-4D97-AF65-F5344CB8AC3E}">
        <p14:creationId xmlns:p14="http://schemas.microsoft.com/office/powerpoint/2010/main" val="11957343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9E21C0E5-93CA-456D-B9E1-D3BE9C2C51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III/ Bilan financier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7D47DB74-CFA6-4DD9-B635-8C0F85AC647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978232" y="1093869"/>
            <a:ext cx="6414997" cy="303326"/>
          </a:xfrm>
        </p:spPr>
        <p:txBody>
          <a:bodyPr/>
          <a:lstStyle/>
          <a:p>
            <a:r>
              <a:rPr lang="fr-FR" dirty="0"/>
              <a:t>La tarification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55F192D9-24E2-4DAF-A4B3-18D4A2DBCF2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r-FR" dirty="0"/>
              <a:t>Bilan exercice 2022 SOFREGE</a:t>
            </a:r>
          </a:p>
        </p:txBody>
      </p:sp>
      <p:sp>
        <p:nvSpPr>
          <p:cNvPr id="3" name="Espace réservé du texte 10">
            <a:extLst>
              <a:ext uri="{FF2B5EF4-FFF2-40B4-BE49-F238E27FC236}">
                <a16:creationId xmlns:a16="http://schemas.microsoft.com/office/drawing/2014/main" id="{9EE001DB-6C1B-335B-ECFC-2C91B11F89D5}"/>
              </a:ext>
            </a:extLst>
          </p:cNvPr>
          <p:cNvSpPr txBox="1">
            <a:spLocks/>
          </p:cNvSpPr>
          <p:nvPr/>
        </p:nvSpPr>
        <p:spPr>
          <a:xfrm>
            <a:off x="2044402" y="1629663"/>
            <a:ext cx="8928397" cy="3790954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sng" strike="noStrike" kern="1200" cap="none" spc="0" normalizeH="0" baseline="0" noProof="0" dirty="0">
                <a:ln>
                  <a:noFill/>
                </a:ln>
                <a:solidFill>
                  <a:srgbClr val="3E3E3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Remarques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3E3E3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: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rgbClr val="3E3E3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800" b="0" i="0" u="sng" strike="noStrike" kern="1200" cap="none" spc="0" normalizeH="0" baseline="0" noProof="0" dirty="0">
                <a:ln>
                  <a:noFill/>
                </a:ln>
                <a:solidFill>
                  <a:srgbClr val="3E3E3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R1 : 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rgbClr val="3E3E3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65113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3E3E3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Cette augmentation résulte des indices de révision, basés sur les prix du gaz et de l’électricité, qui ont connu une forte croissance depuis la fin d’année 2021; </a:t>
            </a:r>
          </a:p>
          <a:p>
            <a:pPr marL="265113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rgbClr val="3E3E3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3E3E3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Pour rappel, les tarifs et leurs évolutions sont définis dans la convention de concession signée entre le délégant et le délégataire ;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rgbClr val="3E3E3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3E3E3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Les formules de révision R1 et R2 tiennent compte d’indices de l’INSEE, des coûts de gaz et d’électricité.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rgbClr val="3E3E3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36366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9E21C0E5-93CA-456D-B9E1-D3BE9C2C51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III/ Bilan financier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7D47DB74-CFA6-4DD9-B635-8C0F85AC647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978232" y="1093869"/>
            <a:ext cx="6414997" cy="303326"/>
          </a:xfrm>
        </p:spPr>
        <p:txBody>
          <a:bodyPr/>
          <a:lstStyle/>
          <a:p>
            <a:r>
              <a:rPr lang="fr-FR" dirty="0"/>
              <a:t>Prix de la chaleur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55F192D9-24E2-4DAF-A4B3-18D4A2DBCF2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r-FR" dirty="0"/>
              <a:t>Bilan exercice 2022 SOFREGE</a:t>
            </a:r>
          </a:p>
        </p:txBody>
      </p:sp>
      <p:sp>
        <p:nvSpPr>
          <p:cNvPr id="7" name="Espace réservé du texte 7">
            <a:extLst>
              <a:ext uri="{FF2B5EF4-FFF2-40B4-BE49-F238E27FC236}">
                <a16:creationId xmlns:a16="http://schemas.microsoft.com/office/drawing/2014/main" id="{BB2F97D9-F816-AF5D-A23D-53D48FC9F805}"/>
              </a:ext>
            </a:extLst>
          </p:cNvPr>
          <p:cNvSpPr txBox="1">
            <a:spLocks/>
          </p:cNvSpPr>
          <p:nvPr/>
        </p:nvSpPr>
        <p:spPr>
          <a:xfrm>
            <a:off x="2044403" y="1486543"/>
            <a:ext cx="8431092" cy="621662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sng" strike="noStrike" kern="1200" cap="none" spc="0" normalizeH="0" baseline="0" noProof="0" dirty="0">
                <a:ln>
                  <a:noFill/>
                </a:ln>
                <a:solidFill>
                  <a:srgbClr val="3E3E3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Pour rappel 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3E3E3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1" u="none" strike="noStrike" kern="1200" cap="none" spc="0" normalizeH="0" baseline="0" noProof="0" dirty="0">
                <a:ln>
                  <a:noFill/>
                </a:ln>
                <a:solidFill>
                  <a:srgbClr val="3E3E3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Prix moyen chaleur 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3E3E3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= </a:t>
            </a:r>
            <a:r>
              <a:rPr kumimoji="0" lang="fr-FR" sz="1800" b="0" i="1" u="none" strike="noStrike" kern="1200" cap="none" spc="0" normalizeH="0" baseline="0" noProof="0" dirty="0">
                <a:ln>
                  <a:noFill/>
                </a:ln>
                <a:solidFill>
                  <a:srgbClr val="3E3E3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montant total recettes ventes thermiques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3E3E3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/ </a:t>
            </a:r>
            <a:r>
              <a:rPr kumimoji="0" lang="fr-FR" sz="1800" b="0" i="1" u="none" strike="noStrike" kern="1200" cap="none" spc="0" normalizeH="0" baseline="0" noProof="0" dirty="0">
                <a:ln>
                  <a:noFill/>
                </a:ln>
                <a:solidFill>
                  <a:srgbClr val="3E3E3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énergie totale distribuée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rgbClr val="3E3E3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endParaRPr kumimoji="0" lang="fr-FR" sz="1600" b="0" i="0" u="none" strike="noStrike" kern="1200" cap="none" spc="0" normalizeH="0" baseline="0" noProof="0" dirty="0">
              <a:ln>
                <a:noFill/>
              </a:ln>
              <a:solidFill>
                <a:srgbClr val="3E3E3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9" name="Diagramme 8">
            <a:extLst>
              <a:ext uri="{FF2B5EF4-FFF2-40B4-BE49-F238E27FC236}">
                <a16:creationId xmlns:a16="http://schemas.microsoft.com/office/drawing/2014/main" id="{AAEC21A2-2ADB-6EBB-49C7-8A66284AA8C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81812418"/>
              </p:ext>
            </p:extLst>
          </p:nvPr>
        </p:nvGraphicFramePr>
        <p:xfrm>
          <a:off x="2472129" y="2548504"/>
          <a:ext cx="7807652" cy="2808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Espace réservé du texte 10">
            <a:extLst>
              <a:ext uri="{FF2B5EF4-FFF2-40B4-BE49-F238E27FC236}">
                <a16:creationId xmlns:a16="http://schemas.microsoft.com/office/drawing/2014/main" id="{18395118-26B2-3C14-3270-09E1EBE2F2C9}"/>
              </a:ext>
            </a:extLst>
          </p:cNvPr>
          <p:cNvSpPr txBox="1">
            <a:spLocks/>
          </p:cNvSpPr>
          <p:nvPr/>
        </p:nvSpPr>
        <p:spPr>
          <a:xfrm>
            <a:off x="7806538" y="5315506"/>
            <a:ext cx="2736304" cy="288032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>
                <a:solidFill>
                  <a:srgbClr val="3E3E3E"/>
                </a:solidFill>
                <a:latin typeface="Calibri" panose="020F0502020204030204"/>
              </a:rPr>
              <a:t>*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3E3E3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Évolution par rapport à 2021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>
                <a:solidFill>
                  <a:srgbClr val="3E3E3E"/>
                </a:solidFill>
                <a:latin typeface="Calibri" panose="020F0502020204030204"/>
              </a:rPr>
              <a:t>** Avec bouclier tarifaire</a:t>
            </a:r>
            <a:endParaRPr kumimoji="0" lang="fr-FR" sz="1400" b="0" i="0" u="none" strike="noStrike" kern="1200" cap="none" spc="0" normalizeH="0" baseline="0" noProof="0" dirty="0">
              <a:ln>
                <a:noFill/>
              </a:ln>
              <a:solidFill>
                <a:srgbClr val="3E3E3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27019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9E21C0E5-93CA-456D-B9E1-D3BE9C2C51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III/ Bilan financier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7D47DB74-CFA6-4DD9-B635-8C0F85AC647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978232" y="1093869"/>
            <a:ext cx="6414997" cy="303326"/>
          </a:xfrm>
        </p:spPr>
        <p:txBody>
          <a:bodyPr/>
          <a:lstStyle/>
          <a:p>
            <a:r>
              <a:rPr lang="fr-FR" dirty="0"/>
              <a:t>Prix de la chaleur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55F192D9-24E2-4DAF-A4B3-18D4A2DBCF2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r-FR" dirty="0"/>
              <a:t>Bilan exercice 2022 SOFREGE</a:t>
            </a:r>
          </a:p>
        </p:txBody>
      </p:sp>
      <p:sp>
        <p:nvSpPr>
          <p:cNvPr id="3" name="Espace réservé du texte 10">
            <a:extLst>
              <a:ext uri="{FF2B5EF4-FFF2-40B4-BE49-F238E27FC236}">
                <a16:creationId xmlns:a16="http://schemas.microsoft.com/office/drawing/2014/main" id="{D8E14E36-AA04-5CC4-580B-D9BE30E536F2}"/>
              </a:ext>
            </a:extLst>
          </p:cNvPr>
          <p:cNvSpPr txBox="1">
            <a:spLocks/>
          </p:cNvSpPr>
          <p:nvPr/>
        </p:nvSpPr>
        <p:spPr>
          <a:xfrm>
            <a:off x="1639598" y="1889544"/>
            <a:ext cx="9785590" cy="3790954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sng" strike="noStrike" kern="1200" cap="none" spc="0" normalizeH="0" baseline="0" noProof="0" dirty="0">
                <a:ln>
                  <a:noFill/>
                </a:ln>
                <a:solidFill>
                  <a:srgbClr val="3E3E3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Remarques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3E3E3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: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rgbClr val="3E3E3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800" i="0" u="none" strike="noStrike" kern="1200" cap="none" spc="0" normalizeH="0" baseline="0" noProof="0" dirty="0">
                <a:ln>
                  <a:noFill/>
                </a:ln>
                <a:solidFill>
                  <a:srgbClr val="3E3E3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 réseau de chaleur de Fresnes participe à la lutte contre la </a:t>
            </a:r>
            <a:r>
              <a:rPr kumimoji="0" lang="fr-FR" sz="1800" i="0" u="sng" strike="noStrike" kern="1200" cap="none" spc="0" normalizeH="0" baseline="0" noProof="0" dirty="0">
                <a:ln>
                  <a:noFill/>
                </a:ln>
                <a:solidFill>
                  <a:srgbClr val="3E3E3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précarité énergétique </a:t>
            </a:r>
            <a:r>
              <a:rPr kumimoji="0" lang="fr-FR" sz="1800" i="0" u="none" strike="noStrike" kern="1200" cap="none" spc="0" normalizeH="0" baseline="0" noProof="0" dirty="0">
                <a:ln>
                  <a:noFill/>
                </a:ln>
                <a:solidFill>
                  <a:srgbClr val="3E3E3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sur le territoire, pour deux raisons :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fr-FR" sz="1600" i="0" u="none" strike="noStrike" kern="1200" cap="none" spc="0" normalizeH="0" baseline="0" noProof="0" dirty="0">
              <a:ln>
                <a:noFill/>
              </a:ln>
              <a:solidFill>
                <a:srgbClr val="3E3E3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971550" lvl="1" indent="-285750" algn="just"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3E3E3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 prix moyen de vente du MWh</a:t>
            </a:r>
          </a:p>
          <a:p>
            <a:pPr marL="971550" lvl="1" indent="-285750" algn="just"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3E3E3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 prix moyen de facturation pour un logement moyen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fr-FR" sz="1800" b="1" i="0" u="none" strike="noStrike" kern="1200" cap="none" spc="0" normalizeH="0" baseline="0" noProof="0" dirty="0">
              <a:ln>
                <a:noFill/>
              </a:ln>
              <a:solidFill>
                <a:srgbClr val="3E3E3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rgbClr val="3E3E3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84401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9E21C0E5-93CA-456D-B9E1-D3BE9C2C51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III/ Bilan financier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7D47DB74-CFA6-4DD9-B635-8C0F85AC647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978232" y="1093869"/>
            <a:ext cx="6414997" cy="303326"/>
          </a:xfrm>
        </p:spPr>
        <p:txBody>
          <a:bodyPr/>
          <a:lstStyle/>
          <a:p>
            <a:r>
              <a:rPr lang="fr-FR" dirty="0"/>
              <a:t>Prix de la chaleur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55F192D9-24E2-4DAF-A4B3-18D4A2DBCF2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r-FR" dirty="0"/>
              <a:t>Bilan exercice 2022 SOFREGE</a:t>
            </a:r>
          </a:p>
        </p:txBody>
      </p:sp>
      <p:sp>
        <p:nvSpPr>
          <p:cNvPr id="7" name="Espace réservé du texte 7">
            <a:extLst>
              <a:ext uri="{FF2B5EF4-FFF2-40B4-BE49-F238E27FC236}">
                <a16:creationId xmlns:a16="http://schemas.microsoft.com/office/drawing/2014/main" id="{17A1A4B4-7C8D-6E15-EA0E-F66E91D7DF18}"/>
              </a:ext>
            </a:extLst>
          </p:cNvPr>
          <p:cNvSpPr txBox="1">
            <a:spLocks/>
          </p:cNvSpPr>
          <p:nvPr/>
        </p:nvSpPr>
        <p:spPr>
          <a:xfrm>
            <a:off x="1323521" y="1597992"/>
            <a:ext cx="9544958" cy="60397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3E3E3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 prix moyen de vente SOFREGE en 2021 était inférieur de 15 % par rapport à la moyenne des prix de vente des autres réseaux français (estimé à </a:t>
            </a:r>
            <a:r>
              <a:rPr lang="fr-FR" sz="1800" dirty="0">
                <a:solidFill>
                  <a:srgbClr val="3E3E3E"/>
                </a:solidFill>
                <a:latin typeface="Calibri" panose="020F0502020204030204"/>
              </a:rPr>
              <a:t>85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3E3E3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,10 € TTC/MWh selon l’AMORCE en février 2023).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endParaRPr kumimoji="0" lang="fr-FR" sz="1400" b="0" i="0" u="none" strike="noStrike" kern="1200" cap="none" spc="0" normalizeH="0" baseline="0" noProof="0" dirty="0">
              <a:ln>
                <a:noFill/>
              </a:ln>
              <a:solidFill>
                <a:srgbClr val="3E3E3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Espace réservé du texte 10">
            <a:extLst>
              <a:ext uri="{FF2B5EF4-FFF2-40B4-BE49-F238E27FC236}">
                <a16:creationId xmlns:a16="http://schemas.microsoft.com/office/drawing/2014/main" id="{7A9A512D-D18E-530A-539D-83CE675A0B5B}"/>
              </a:ext>
            </a:extLst>
          </p:cNvPr>
          <p:cNvSpPr txBox="1">
            <a:spLocks/>
          </p:cNvSpPr>
          <p:nvPr/>
        </p:nvSpPr>
        <p:spPr>
          <a:xfrm>
            <a:off x="8805554" y="6476345"/>
            <a:ext cx="2736304" cy="288032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3E3E3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* Données AMORCE</a:t>
            </a:r>
          </a:p>
        </p:txBody>
      </p:sp>
      <p:graphicFrame>
        <p:nvGraphicFramePr>
          <p:cNvPr id="8" name="Graphique 7">
            <a:extLst>
              <a:ext uri="{FF2B5EF4-FFF2-40B4-BE49-F238E27FC236}">
                <a16:creationId xmlns:a16="http://schemas.microsoft.com/office/drawing/2014/main" id="{00000000-0008-0000-2600-00000300000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17926805"/>
              </p:ext>
            </p:extLst>
          </p:nvPr>
        </p:nvGraphicFramePr>
        <p:xfrm>
          <a:off x="2323193" y="2402763"/>
          <a:ext cx="7545614" cy="39548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6032988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9E21C0E5-93CA-456D-B9E1-D3BE9C2C51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III/ Bilan financier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7D47DB74-CFA6-4DD9-B635-8C0F85AC647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978232" y="1093869"/>
            <a:ext cx="6414997" cy="303326"/>
          </a:xfrm>
        </p:spPr>
        <p:txBody>
          <a:bodyPr/>
          <a:lstStyle/>
          <a:p>
            <a:r>
              <a:rPr lang="fr-FR" dirty="0"/>
              <a:t>Prix de la chaleur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55F192D9-24E2-4DAF-A4B3-18D4A2DBCF2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r-FR" dirty="0"/>
              <a:t>Bilan exercice 2022 SOFREGE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0515D91D-DDE2-B842-6B0F-B8FF3F4477C1}"/>
              </a:ext>
            </a:extLst>
          </p:cNvPr>
          <p:cNvSpPr txBox="1"/>
          <p:nvPr/>
        </p:nvSpPr>
        <p:spPr>
          <a:xfrm>
            <a:off x="1411770" y="1501382"/>
            <a:ext cx="9950986" cy="8402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fr-FR" b="0" i="0" u="none" strike="noStrike" kern="1200" cap="none" spc="0" normalizeH="0" baseline="0" noProof="0" dirty="0">
                <a:ln>
                  <a:noFill/>
                </a:ln>
                <a:solidFill>
                  <a:srgbClr val="3E3E3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 prix moyen facturé à un abonné pour le logement type « bâtiment parc social moyen » </a:t>
            </a:r>
            <a:r>
              <a:rPr kumimoji="0" lang="fr-FR" b="0" i="0" u="none" strike="noStrike" kern="1200" cap="none" spc="0" normalizeH="0" baseline="30000" noProof="0" dirty="0">
                <a:ln>
                  <a:noFill/>
                </a:ln>
                <a:solidFill>
                  <a:srgbClr val="3E3E3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(1)</a:t>
            </a:r>
            <a:r>
              <a:rPr kumimoji="0" lang="fr-FR" b="0" i="0" u="none" strike="noStrike" kern="1200" cap="none" spc="0" normalizeH="0" baseline="0" noProof="0" dirty="0">
                <a:ln>
                  <a:noFill/>
                </a:ln>
                <a:solidFill>
                  <a:srgbClr val="3E3E3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est, sur un réseau de chaleur avec plus de 50 % d’</a:t>
            </a:r>
            <a:r>
              <a:rPr kumimoji="0" lang="fr-FR" b="0" i="0" u="none" strike="noStrike" kern="1200" cap="none" spc="0" normalizeH="0" baseline="0" noProof="0" dirty="0" err="1">
                <a:ln>
                  <a:noFill/>
                </a:ln>
                <a:solidFill>
                  <a:srgbClr val="3E3E3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EnR</a:t>
            </a:r>
            <a:r>
              <a:rPr kumimoji="0" lang="fr-FR" b="0" i="0" u="none" strike="noStrike" kern="1200" cap="none" spc="0" normalizeH="0" baseline="0" noProof="0" dirty="0">
                <a:ln>
                  <a:noFill/>
                </a:ln>
                <a:solidFill>
                  <a:srgbClr val="3E3E3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de 1 </a:t>
            </a:r>
            <a:r>
              <a:rPr lang="fr-FR" dirty="0">
                <a:solidFill>
                  <a:srgbClr val="3E3E3E"/>
                </a:solidFill>
                <a:latin typeface="Calibri" panose="020F0502020204030204"/>
              </a:rPr>
              <a:t>563</a:t>
            </a:r>
            <a:r>
              <a:rPr kumimoji="0" lang="fr-FR" b="0" i="0" u="none" strike="noStrike" kern="1200" cap="none" spc="0" normalizeH="0" baseline="0" noProof="0" dirty="0">
                <a:ln>
                  <a:noFill/>
                </a:ln>
                <a:solidFill>
                  <a:srgbClr val="3E3E3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€ TTC/an. Ce coût est de 1 </a:t>
            </a:r>
            <a:r>
              <a:rPr lang="fr-FR" dirty="0">
                <a:solidFill>
                  <a:srgbClr val="3E3E3E"/>
                </a:solidFill>
                <a:latin typeface="Calibri" panose="020F0502020204030204"/>
              </a:rPr>
              <a:t>254</a:t>
            </a:r>
            <a:r>
              <a:rPr kumimoji="0" lang="fr-FR" b="0" i="0" u="none" strike="noStrike" kern="1200" cap="none" spc="0" normalizeH="0" baseline="0" noProof="0" dirty="0">
                <a:ln>
                  <a:noFill/>
                </a:ln>
                <a:solidFill>
                  <a:srgbClr val="3E3E3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€ TTC/an sur le réseau de Fresnes en 2021 (soit – </a:t>
            </a:r>
            <a:r>
              <a:rPr lang="fr-FR" dirty="0">
                <a:solidFill>
                  <a:srgbClr val="3E3E3E"/>
                </a:solidFill>
                <a:latin typeface="Calibri" panose="020F0502020204030204"/>
              </a:rPr>
              <a:t>20</a:t>
            </a:r>
            <a:r>
              <a:rPr kumimoji="0" lang="fr-FR" b="0" i="0" u="none" strike="noStrike" kern="1200" cap="none" spc="0" normalizeH="0" baseline="0" noProof="0" dirty="0">
                <a:ln>
                  <a:noFill/>
                </a:ln>
                <a:solidFill>
                  <a:srgbClr val="3E3E3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%).</a:t>
            </a:r>
          </a:p>
        </p:txBody>
      </p:sp>
      <p:graphicFrame>
        <p:nvGraphicFramePr>
          <p:cNvPr id="8" name="Graphique 7">
            <a:extLst>
              <a:ext uri="{FF2B5EF4-FFF2-40B4-BE49-F238E27FC236}">
                <a16:creationId xmlns:a16="http://schemas.microsoft.com/office/drawing/2014/main" id="{2B999876-FB60-4A4F-B205-024A9536DFE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98675923"/>
              </p:ext>
            </p:extLst>
          </p:nvPr>
        </p:nvGraphicFramePr>
        <p:xfrm>
          <a:off x="2102667" y="2459325"/>
          <a:ext cx="7986666" cy="39012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ZoneTexte 1">
            <a:extLst>
              <a:ext uri="{FF2B5EF4-FFF2-40B4-BE49-F238E27FC236}">
                <a16:creationId xmlns:a16="http://schemas.microsoft.com/office/drawing/2014/main" id="{2821F3D6-9804-30A1-3B41-A532DAB7CEAD}"/>
              </a:ext>
            </a:extLst>
          </p:cNvPr>
          <p:cNvSpPr txBox="1"/>
          <p:nvPr/>
        </p:nvSpPr>
        <p:spPr>
          <a:xfrm>
            <a:off x="1411770" y="6481861"/>
            <a:ext cx="71172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aseline="30000" dirty="0">
                <a:solidFill>
                  <a:srgbClr val="3E3E3E"/>
                </a:solidFill>
                <a:latin typeface="Calibri" panose="020F0502020204030204"/>
              </a:rPr>
              <a:t>(1) Bâtiment type ayant une consommation utile chauffage et ECS de 136 kWh/m² par an</a:t>
            </a:r>
          </a:p>
        </p:txBody>
      </p:sp>
    </p:spTree>
    <p:extLst>
      <p:ext uri="{BB962C8B-B14F-4D97-AF65-F5344CB8AC3E}">
        <p14:creationId xmlns:p14="http://schemas.microsoft.com/office/powerpoint/2010/main" val="31169946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9E21C0E5-93CA-456D-B9E1-D3BE9C2C51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III/ Bilan financier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7D47DB74-CFA6-4DD9-B635-8C0F85AC647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978232" y="1093869"/>
            <a:ext cx="6414997" cy="303326"/>
          </a:xfrm>
        </p:spPr>
        <p:txBody>
          <a:bodyPr/>
          <a:lstStyle/>
          <a:p>
            <a:r>
              <a:rPr lang="fr-FR" dirty="0"/>
              <a:t>Impact de l’augmentation du prix du gaz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55F192D9-24E2-4DAF-A4B3-18D4A2DBCF2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r-FR" dirty="0"/>
              <a:t>Bilan exercice 2022 SOFREGE</a:t>
            </a:r>
          </a:p>
        </p:txBody>
      </p:sp>
      <p:graphicFrame>
        <p:nvGraphicFramePr>
          <p:cNvPr id="3" name="Graphique 2">
            <a:extLst>
              <a:ext uri="{FF2B5EF4-FFF2-40B4-BE49-F238E27FC236}">
                <a16:creationId xmlns:a16="http://schemas.microsoft.com/office/drawing/2014/main" id="{1BF94822-BBE9-C76F-660F-E115E1999D5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14679494"/>
              </p:ext>
            </p:extLst>
          </p:nvPr>
        </p:nvGraphicFramePr>
        <p:xfrm>
          <a:off x="2821000" y="1638127"/>
          <a:ext cx="6550000" cy="47957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785779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9E21C0E5-93CA-456D-B9E1-D3BE9C2C51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III/ Bilan financier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7D47DB74-CFA6-4DD9-B635-8C0F85AC647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978232" y="1093869"/>
            <a:ext cx="6414997" cy="303326"/>
          </a:xfrm>
        </p:spPr>
        <p:txBody>
          <a:bodyPr/>
          <a:lstStyle/>
          <a:p>
            <a:r>
              <a:rPr lang="fr-FR" dirty="0"/>
              <a:t>Autre indicateurs financiers 2022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55F192D9-24E2-4DAF-A4B3-18D4A2DBCF2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r-FR" dirty="0"/>
              <a:t>Bilan exercice 2022 SOFREGE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0515D91D-DDE2-B842-6B0F-B8FF3F4477C1}"/>
              </a:ext>
            </a:extLst>
          </p:cNvPr>
          <p:cNvSpPr txBox="1"/>
          <p:nvPr/>
        </p:nvSpPr>
        <p:spPr>
          <a:xfrm>
            <a:off x="1451472" y="1626031"/>
            <a:ext cx="9950986" cy="300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endParaRPr kumimoji="0" lang="fr-FR" sz="1500" b="0" i="0" u="none" strike="noStrike" kern="1200" cap="none" spc="0" normalizeH="0" baseline="0" noProof="0" dirty="0">
              <a:ln>
                <a:noFill/>
              </a:ln>
              <a:solidFill>
                <a:srgbClr val="3E3E3E"/>
              </a:solidFill>
              <a:effectLst/>
              <a:highlight>
                <a:srgbClr val="FFFF00"/>
              </a:highligh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2" name="Tableau 1">
            <a:extLst>
              <a:ext uri="{FF2B5EF4-FFF2-40B4-BE49-F238E27FC236}">
                <a16:creationId xmlns:a16="http://schemas.microsoft.com/office/drawing/2014/main" id="{B6546594-FE58-A905-34D4-5E224BAF853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4557367"/>
              </p:ext>
            </p:extLst>
          </p:nvPr>
        </p:nvGraphicFramePr>
        <p:xfrm>
          <a:off x="1495083" y="1926113"/>
          <a:ext cx="9201833" cy="3690760"/>
        </p:xfrm>
        <a:graphic>
          <a:graphicData uri="http://schemas.openxmlformats.org/drawingml/2006/table">
            <a:tbl>
              <a:tblPr firstRow="1" bandRow="1"/>
              <a:tblGrid>
                <a:gridCol w="25661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118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11887">
                  <a:extLst>
                    <a:ext uri="{9D8B030D-6E8A-4147-A177-3AD203B41FA5}">
                      <a16:colId xmlns:a16="http://schemas.microsoft.com/office/drawing/2014/main" val="1131166186"/>
                    </a:ext>
                  </a:extLst>
                </a:gridCol>
                <a:gridCol w="2211887">
                  <a:extLst>
                    <a:ext uri="{9D8B030D-6E8A-4147-A177-3AD203B41FA5}">
                      <a16:colId xmlns:a16="http://schemas.microsoft.com/office/drawing/2014/main" val="1713764612"/>
                    </a:ext>
                  </a:extLst>
                </a:gridCol>
              </a:tblGrid>
              <a:tr h="779736"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189" algn="l" defTabSz="914377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377" algn="l" defTabSz="914377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566" algn="l" defTabSz="914377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754" algn="l" defTabSz="914377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5943" algn="l" defTabSz="914377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131" algn="l" defTabSz="914377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320" algn="l" defTabSz="914377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509" algn="l" defTabSz="914377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fr-FR" sz="2000" dirty="0"/>
                        <a:t>Indicateurs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793"/>
                    </a:solidFill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189" algn="l" defTabSz="914377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377" algn="l" defTabSz="914377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566" algn="l" defTabSz="914377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754" algn="l" defTabSz="914377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5943" algn="l" defTabSz="914377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131" algn="l" defTabSz="914377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320" algn="l" defTabSz="914377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509" algn="l" defTabSz="914377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fr-FR" sz="2000" dirty="0"/>
                        <a:t>Exercice</a:t>
                      </a:r>
                      <a:r>
                        <a:rPr lang="fr-FR" sz="2000" baseline="0" dirty="0"/>
                        <a:t> 2022</a:t>
                      </a:r>
                      <a:endParaRPr lang="fr-FR" sz="2000" dirty="0"/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793"/>
                    </a:solidFill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189" algn="l" defTabSz="914377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377" algn="l" defTabSz="914377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566" algn="l" defTabSz="914377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754" algn="l" defTabSz="914377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5943" algn="l" defTabSz="914377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131" algn="l" defTabSz="914377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320" algn="l" defTabSz="914377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509" algn="l" defTabSz="914377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fr-FR" sz="2000" dirty="0"/>
                        <a:t>Exercice</a:t>
                      </a:r>
                      <a:r>
                        <a:rPr lang="fr-FR" sz="2000" baseline="0" dirty="0"/>
                        <a:t> 2021</a:t>
                      </a:r>
                      <a:endParaRPr lang="fr-FR" sz="2000" dirty="0"/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79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kern="1200" dirty="0">
                          <a:solidFill>
                            <a:schemeClr val="lt1"/>
                          </a:solidFill>
                          <a:latin typeface="Calibri" panose="020F0502020204030204"/>
                          <a:ea typeface="+mn-ea"/>
                          <a:cs typeface="+mn-cs"/>
                        </a:rPr>
                        <a:t>Evolution par rapport à 2021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79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7756"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r>
                        <a:rPr lang="fr-FR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Chiffre d’affaires dont : 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79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fr-FR" sz="1800" dirty="0"/>
                        <a:t>14 383 130 € HT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79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fr-FR" sz="1800" dirty="0"/>
                        <a:t>11 974 973€ HT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79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kern="1200" dirty="0">
                          <a:solidFill>
                            <a:schemeClr val="dk1"/>
                          </a:solidFill>
                          <a:latin typeface="Calibri" panose="020F0502020204030204"/>
                          <a:ea typeface="+mn-ea"/>
                          <a:cs typeface="+mn-cs"/>
                        </a:rPr>
                        <a:t>20 %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793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27756"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685800" lvl="1" indent="-228600" algn="l">
                        <a:buFont typeface="+mj-lt"/>
                        <a:buAutoNum type="arabicParenR"/>
                      </a:pPr>
                      <a:r>
                        <a:rPr lang="fr-FR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Ventes de chaleur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79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fr-FR" sz="1800" dirty="0"/>
                        <a:t>7 250 304 € HT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79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fr-FR" sz="1800" dirty="0"/>
                        <a:t>5 987 139€ HT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79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21 %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793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27756"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685800" lvl="1" indent="-228600" algn="l">
                        <a:buFont typeface="+mj-lt"/>
                        <a:buAutoNum type="arabicParenR" startAt="2"/>
                      </a:pPr>
                      <a:r>
                        <a:rPr lang="fr-FR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Ventes d’électricité 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79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fr-FR" sz="1800" dirty="0"/>
                        <a:t>7 069 722 € HT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79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fr-FR" sz="1800" dirty="0"/>
                        <a:t>5 601 295€ HT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79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26 %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793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27756"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r>
                        <a:rPr lang="fr-FR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Charges d’exploitation 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79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fr-FR" sz="1800" dirty="0"/>
                        <a:t>12 332 614 € HT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79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fr-FR" sz="1800" dirty="0"/>
                        <a:t>9 852 687€ HT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79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25 %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793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442119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9E21C0E5-93CA-456D-B9E1-D3BE9C2C51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IV/ Perspectives de développement 2023/2024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7D47DB74-CFA6-4DD9-B635-8C0F85AC647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978232" y="1093869"/>
            <a:ext cx="6414997" cy="303326"/>
          </a:xfrm>
        </p:spPr>
        <p:txBody>
          <a:bodyPr/>
          <a:lstStyle/>
          <a:p>
            <a:r>
              <a:rPr lang="fr-FR" dirty="0"/>
              <a:t>Le réseau de Fresnes continue son développement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55F192D9-24E2-4DAF-A4B3-18D4A2DBCF2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r-FR" dirty="0"/>
              <a:t>Bilan exercice 2022 SOFREGE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0515D91D-DDE2-B842-6B0F-B8FF3F4477C1}"/>
              </a:ext>
            </a:extLst>
          </p:cNvPr>
          <p:cNvSpPr txBox="1"/>
          <p:nvPr/>
        </p:nvSpPr>
        <p:spPr>
          <a:xfrm>
            <a:off x="1451472" y="1626031"/>
            <a:ext cx="9950986" cy="300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endParaRPr kumimoji="0" lang="fr-FR" sz="1500" b="0" i="0" u="none" strike="noStrike" kern="1200" cap="none" spc="0" normalizeH="0" baseline="0" noProof="0" dirty="0">
              <a:ln>
                <a:noFill/>
              </a:ln>
              <a:solidFill>
                <a:srgbClr val="3E3E3E"/>
              </a:solidFill>
              <a:effectLst/>
              <a:highlight>
                <a:srgbClr val="FFFF00"/>
              </a:highligh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07C206F0-3B4D-51C1-08A4-AE7D10340DE2}"/>
              </a:ext>
            </a:extLst>
          </p:cNvPr>
          <p:cNvSpPr txBox="1"/>
          <p:nvPr/>
        </p:nvSpPr>
        <p:spPr>
          <a:xfrm>
            <a:off x="1978232" y="1397195"/>
            <a:ext cx="9003995" cy="54325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20000"/>
              </a:lnSpc>
              <a:spcBef>
                <a:spcPts val="600"/>
              </a:spcBef>
            </a:pPr>
            <a:r>
              <a:rPr lang="fr-FR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Sous-stations prochainement mises en service :</a:t>
            </a:r>
          </a:p>
          <a:p>
            <a:pPr lvl="1" algn="just">
              <a:lnSpc>
                <a:spcPct val="120000"/>
              </a:lnSpc>
              <a:spcBef>
                <a:spcPts val="600"/>
              </a:spcBef>
            </a:pPr>
            <a:r>
              <a:rPr lang="fr-FR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- Réseau Sud :</a:t>
            </a:r>
          </a:p>
          <a:p>
            <a:pPr marL="1200150" lvl="2" indent="-285750" algn="just">
              <a:lnSpc>
                <a:spcPct val="120000"/>
              </a:lnSpc>
              <a:buFont typeface="Courier New" panose="02070309020205020404" pitchFamily="49" charset="0"/>
              <a:buChar char="o"/>
            </a:pPr>
            <a:r>
              <a:rPr lang="fr-FR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Résidences Linkcity T101 et T205</a:t>
            </a:r>
          </a:p>
          <a:p>
            <a:pPr algn="just">
              <a:lnSpc>
                <a:spcPct val="120000"/>
              </a:lnSpc>
              <a:spcBef>
                <a:spcPts val="600"/>
              </a:spcBef>
            </a:pPr>
            <a:r>
              <a:rPr lang="fr-FR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Plusieurs nouveaux projets de raccordement sont en cours d’étude : </a:t>
            </a:r>
          </a:p>
          <a:p>
            <a:pPr marL="800100" lvl="1" indent="-342900" algn="just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-"/>
            </a:pPr>
            <a:r>
              <a:rPr lang="fr-FR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Sur le réseau Nord :</a:t>
            </a:r>
          </a:p>
          <a:p>
            <a:pPr marL="1200150" lvl="2" indent="-285750" algn="just">
              <a:lnSpc>
                <a:spcPct val="120000"/>
              </a:lnSpc>
              <a:buFont typeface="Courier New" panose="02070309020205020404" pitchFamily="49" charset="0"/>
              <a:buChar char="o"/>
            </a:pPr>
            <a:r>
              <a:rPr lang="fr-FR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Résidence 5-7 Frères Lumière,</a:t>
            </a:r>
          </a:p>
          <a:p>
            <a:pPr marL="1200150" lvl="2" indent="-285750" algn="just">
              <a:lnSpc>
                <a:spcPct val="120000"/>
              </a:lnSpc>
              <a:buFont typeface="Courier New" panose="02070309020205020404" pitchFamily="49" charset="0"/>
              <a:buChar char="o"/>
            </a:pPr>
            <a:r>
              <a:rPr lang="fr-FR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Résidence Franklin,</a:t>
            </a:r>
          </a:p>
          <a:p>
            <a:pPr marL="1200150" lvl="2" indent="-285750" algn="just">
              <a:lnSpc>
                <a:spcPct val="120000"/>
              </a:lnSpc>
              <a:buFont typeface="Courier New" panose="02070309020205020404" pitchFamily="49" charset="0"/>
              <a:buChar char="o"/>
            </a:pPr>
            <a:r>
              <a:rPr lang="fr-FR" dirty="0">
                <a:latin typeface="Arial" panose="020B0604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Résidence Emile Zola</a:t>
            </a:r>
            <a:endParaRPr lang="fr-FR" dirty="0">
              <a:effectLst/>
              <a:latin typeface="Arial" panose="020B060402020202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1200150" lvl="2" indent="-285750" algn="just">
              <a:lnSpc>
                <a:spcPct val="120000"/>
              </a:lnSpc>
              <a:buFont typeface="Courier New" panose="02070309020205020404" pitchFamily="49" charset="0"/>
              <a:buChar char="o"/>
            </a:pPr>
            <a:r>
              <a:rPr lang="fr-FR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Résidence du Plateau,</a:t>
            </a:r>
          </a:p>
          <a:p>
            <a:pPr marL="1200150" lvl="2" indent="-285750" algn="just">
              <a:lnSpc>
                <a:spcPct val="120000"/>
              </a:lnSpc>
              <a:buFont typeface="Courier New" panose="02070309020205020404" pitchFamily="49" charset="0"/>
              <a:buChar char="o"/>
            </a:pPr>
            <a:r>
              <a:rPr lang="fr-FR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Résidence de la Paix,</a:t>
            </a:r>
          </a:p>
          <a:p>
            <a:pPr marL="1200150" lvl="2" indent="-285750" algn="just">
              <a:lnSpc>
                <a:spcPct val="120000"/>
              </a:lnSpc>
              <a:buFont typeface="Courier New" panose="02070309020205020404" pitchFamily="49" charset="0"/>
              <a:buChar char="o"/>
            </a:pPr>
            <a:r>
              <a:rPr lang="fr-FR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Gymnase de la Paix,</a:t>
            </a:r>
          </a:p>
          <a:p>
            <a:pPr marL="1200150" lvl="2" indent="-285750" algn="just">
              <a:lnSpc>
                <a:spcPct val="120000"/>
              </a:lnSpc>
              <a:buFont typeface="Courier New" panose="02070309020205020404" pitchFamily="49" charset="0"/>
              <a:buChar char="o"/>
            </a:pPr>
            <a:r>
              <a:rPr lang="fr-FR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Collège Charcot. </a:t>
            </a:r>
          </a:p>
          <a:p>
            <a:pPr marL="800100" lvl="1" indent="-342900" algn="just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-"/>
            </a:pPr>
            <a:r>
              <a:rPr lang="fr-FR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Sur le réseau Sud :</a:t>
            </a:r>
          </a:p>
          <a:p>
            <a:pPr marL="1200150" lvl="2" indent="-285750" algn="just">
              <a:lnSpc>
                <a:spcPct val="120000"/>
              </a:lnSpc>
              <a:buFont typeface="Courier New" panose="02070309020205020404" pitchFamily="49" charset="0"/>
              <a:buChar char="o"/>
            </a:pPr>
            <a:r>
              <a:rPr lang="fr-FR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Collège Fromont,</a:t>
            </a:r>
          </a:p>
          <a:p>
            <a:pPr marL="800100" lvl="1" indent="-342900" algn="just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-"/>
            </a:pPr>
            <a:r>
              <a:rPr lang="fr-FR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Parc de la Cerisaie.</a:t>
            </a:r>
          </a:p>
        </p:txBody>
      </p:sp>
    </p:spTree>
    <p:extLst>
      <p:ext uri="{BB962C8B-B14F-4D97-AF65-F5344CB8AC3E}">
        <p14:creationId xmlns:p14="http://schemas.microsoft.com/office/powerpoint/2010/main" val="3905778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7681C87D-E7FF-497C-AD6A-E00681D84B1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fr-FR" dirty="0"/>
              <a:t>Bilan exercice 2022 SOFREGE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E83AB8C-781B-44E5-B02A-E7974CAE76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900843" y="2829312"/>
            <a:ext cx="4698891" cy="394855"/>
          </a:xfrm>
        </p:spPr>
        <p:txBody>
          <a:bodyPr/>
          <a:lstStyle/>
          <a:p>
            <a:r>
              <a:rPr lang="fr-FR" dirty="0"/>
              <a:t>I/ Faits marquants de l’exercice 2022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BA5B265C-A220-41DD-8577-7BE6A7B337B0}"/>
              </a:ext>
            </a:extLst>
          </p:cNvPr>
          <p:cNvSpPr>
            <a:spLocks noGrp="1"/>
          </p:cNvSpPr>
          <p:nvPr>
            <p:ph type="body" sz="half" idx="13"/>
          </p:nvPr>
        </p:nvSpPr>
        <p:spPr>
          <a:xfrm>
            <a:off x="5900843" y="3277111"/>
            <a:ext cx="3932237" cy="394855"/>
          </a:xfrm>
        </p:spPr>
        <p:txBody>
          <a:bodyPr/>
          <a:lstStyle/>
          <a:p>
            <a:r>
              <a:rPr lang="fr-FR" dirty="0"/>
              <a:t>II/ Bilan technique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2A00DE8B-1142-47E9-BFF6-1B85068FC1C8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5900842" y="3724910"/>
            <a:ext cx="3932237" cy="394855"/>
          </a:xfrm>
        </p:spPr>
        <p:txBody>
          <a:bodyPr/>
          <a:lstStyle/>
          <a:p>
            <a:r>
              <a:rPr lang="fr-FR" dirty="0"/>
              <a:t>III/ Bilan financier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568D1E2C-09D1-43E6-AA7C-0D8889F06B8D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5900842" y="4172709"/>
            <a:ext cx="4439010" cy="394855"/>
          </a:xfrm>
        </p:spPr>
        <p:txBody>
          <a:bodyPr/>
          <a:lstStyle/>
          <a:p>
            <a:r>
              <a:rPr lang="fr-FR" dirty="0"/>
              <a:t>IV/ Perspectives de développement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2046C015-F936-40D2-BE50-1742B35FCACB}"/>
              </a:ext>
            </a:extLst>
          </p:cNvPr>
          <p:cNvSpPr>
            <a:spLocks noGrp="1"/>
          </p:cNvSpPr>
          <p:nvPr>
            <p:ph type="body" sz="half" idx="17"/>
          </p:nvPr>
        </p:nvSpPr>
        <p:spPr>
          <a:xfrm>
            <a:off x="5900842" y="1986658"/>
            <a:ext cx="3932237" cy="394855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8" name="Espace réservé du texte 2">
            <a:extLst>
              <a:ext uri="{FF2B5EF4-FFF2-40B4-BE49-F238E27FC236}">
                <a16:creationId xmlns:a16="http://schemas.microsoft.com/office/drawing/2014/main" id="{20AFF523-AAB1-0D1D-BE17-092E9A86F71D}"/>
              </a:ext>
            </a:extLst>
          </p:cNvPr>
          <p:cNvSpPr txBox="1">
            <a:spLocks/>
          </p:cNvSpPr>
          <p:nvPr/>
        </p:nvSpPr>
        <p:spPr>
          <a:xfrm>
            <a:off x="5900843" y="4579455"/>
            <a:ext cx="6151610" cy="39485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0" kern="1200">
                <a:solidFill>
                  <a:srgbClr val="00979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00979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V/ Travail réalisé </a:t>
            </a:r>
            <a:r>
              <a:rPr lang="fr-FR" dirty="0"/>
              <a:t>dans le cadre du Schéma Directeur</a:t>
            </a:r>
            <a:endParaRPr kumimoji="0" lang="fr-FR" sz="2000" b="0" i="0" u="none" strike="noStrike" kern="1200" cap="none" spc="0" normalizeH="0" baseline="0" noProof="0" dirty="0">
              <a:ln>
                <a:noFill/>
              </a:ln>
              <a:solidFill>
                <a:srgbClr val="009793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82B2DB5B-C003-8147-54A6-73A2DDF9E33B}"/>
              </a:ext>
            </a:extLst>
          </p:cNvPr>
          <p:cNvSpPr txBox="1"/>
          <p:nvPr/>
        </p:nvSpPr>
        <p:spPr>
          <a:xfrm>
            <a:off x="5900842" y="4974310"/>
            <a:ext cx="609783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sz="2000" dirty="0">
                <a:solidFill>
                  <a:srgbClr val="67B14A"/>
                </a:solidFill>
              </a:rPr>
              <a:t>VI/ Autre travail réalisé sur le service public dans la continuité du Schéma Directeur</a:t>
            </a:r>
          </a:p>
        </p:txBody>
      </p:sp>
    </p:spTree>
    <p:extLst>
      <p:ext uri="{BB962C8B-B14F-4D97-AF65-F5344CB8AC3E}">
        <p14:creationId xmlns:p14="http://schemas.microsoft.com/office/powerpoint/2010/main" val="7855251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9E21C0E5-93CA-456D-B9E1-D3BE9C2C51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8232" y="681037"/>
            <a:ext cx="8235536" cy="412832"/>
          </a:xfrm>
        </p:spPr>
        <p:txBody>
          <a:bodyPr/>
          <a:lstStyle/>
          <a:p>
            <a:r>
              <a:rPr lang="fr-FR" dirty="0"/>
              <a:t>V/ Travail réalisé dans le cadre du Schéma Directeur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7D47DB74-CFA6-4DD9-B635-8C0F85AC647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978232" y="1093869"/>
            <a:ext cx="6414997" cy="303326"/>
          </a:xfrm>
        </p:spPr>
        <p:txBody>
          <a:bodyPr/>
          <a:lstStyle/>
          <a:p>
            <a:r>
              <a:rPr lang="fr-FR" dirty="0"/>
              <a:t>Le réseau de Fresnes continue son développement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55F192D9-24E2-4DAF-A4B3-18D4A2DBCF2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r-FR" dirty="0"/>
              <a:t>Bilan exercice 2022 SOFREGE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0515D91D-DDE2-B842-6B0F-B8FF3F4477C1}"/>
              </a:ext>
            </a:extLst>
          </p:cNvPr>
          <p:cNvSpPr txBox="1"/>
          <p:nvPr/>
        </p:nvSpPr>
        <p:spPr>
          <a:xfrm>
            <a:off x="1451472" y="1626031"/>
            <a:ext cx="9950986" cy="300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endParaRPr kumimoji="0" lang="fr-FR" sz="1500" b="0" i="0" u="none" strike="noStrike" kern="1200" cap="none" spc="0" normalizeH="0" baseline="0" noProof="0" dirty="0">
              <a:ln>
                <a:noFill/>
              </a:ln>
              <a:solidFill>
                <a:srgbClr val="3E3E3E"/>
              </a:solidFill>
              <a:effectLst/>
              <a:highlight>
                <a:srgbClr val="FFFF00"/>
              </a:highligh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19D7F8AD-3DC6-5709-914C-BD932919E9B5}"/>
              </a:ext>
            </a:extLst>
          </p:cNvPr>
          <p:cNvSpPr txBox="1"/>
          <p:nvPr/>
        </p:nvSpPr>
        <p:spPr>
          <a:xfrm>
            <a:off x="1614244" y="1831472"/>
            <a:ext cx="8963513" cy="1588127"/>
          </a:xfrm>
          <a:prstGeom prst="rect">
            <a:avLst/>
          </a:prstGeom>
        </p:spPr>
        <p:txBody>
          <a:bodyPr wrap="square" rtlCol="0" anchor="b">
            <a:spAutoFit/>
          </a:bodyPr>
          <a:lstStyle/>
          <a:p>
            <a:pPr algn="just" defTabSz="914400" fontAlgn="auto">
              <a:lnSpc>
                <a:spcPct val="90000"/>
              </a:lnSpc>
              <a:spcAft>
                <a:spcPts val="0"/>
              </a:spcAft>
            </a:pPr>
            <a:r>
              <a:rPr lang="fr-FR" u="sng" dirty="0">
                <a:latin typeface="+mn-lt"/>
                <a:ea typeface="+mn-ea"/>
              </a:rPr>
              <a:t>Pour rappel</a:t>
            </a:r>
            <a:r>
              <a:rPr lang="fr-FR" dirty="0">
                <a:latin typeface="+mn-lt"/>
                <a:ea typeface="+mn-ea"/>
              </a:rPr>
              <a:t> : objectif du Schéma Directeur</a:t>
            </a:r>
          </a:p>
          <a:p>
            <a:pPr algn="just" defTabSz="914400" fontAlgn="auto">
              <a:lnSpc>
                <a:spcPct val="90000"/>
              </a:lnSpc>
              <a:spcAft>
                <a:spcPts val="0"/>
              </a:spcAft>
            </a:pPr>
            <a:endParaRPr lang="fr-FR" dirty="0">
              <a:latin typeface="+mn-lt"/>
              <a:ea typeface="+mn-ea"/>
            </a:endParaRPr>
          </a:p>
          <a:p>
            <a:pPr marL="285750" indent="-285750" algn="just" defTabSz="914400" fontAlgn="auto">
              <a:lnSpc>
                <a:spcPct val="90000"/>
              </a:lnSpc>
              <a:spcAft>
                <a:spcPts val="0"/>
              </a:spcAft>
              <a:buFontTx/>
              <a:buChar char="-"/>
            </a:pPr>
            <a:r>
              <a:rPr lang="fr-FR" dirty="0">
                <a:latin typeface="+mn-lt"/>
                <a:ea typeface="+mn-ea"/>
              </a:rPr>
              <a:t>Réaliser un exercice de projection sur le devenir du réseau à l’horizon 2030,</a:t>
            </a:r>
          </a:p>
          <a:p>
            <a:pPr marL="285750" indent="-285750" algn="just" defTabSz="914400" fontAlgn="auto">
              <a:lnSpc>
                <a:spcPct val="90000"/>
              </a:lnSpc>
              <a:spcAft>
                <a:spcPts val="0"/>
              </a:spcAft>
              <a:buFontTx/>
              <a:buChar char="-"/>
            </a:pPr>
            <a:endParaRPr lang="fr-FR" dirty="0">
              <a:latin typeface="+mn-lt"/>
              <a:ea typeface="+mn-ea"/>
            </a:endParaRPr>
          </a:p>
          <a:p>
            <a:pPr marL="285750" indent="-285750" algn="just" defTabSz="914400" fontAlgn="auto">
              <a:lnSpc>
                <a:spcPct val="90000"/>
              </a:lnSpc>
              <a:spcAft>
                <a:spcPts val="0"/>
              </a:spcAft>
              <a:buFontTx/>
              <a:buChar char="-"/>
            </a:pPr>
            <a:r>
              <a:rPr lang="fr-FR" dirty="0">
                <a:latin typeface="+mn-lt"/>
                <a:ea typeface="+mn-ea"/>
              </a:rPr>
              <a:t>Définir différents scénarios qui permettront au délégant de décider d’une programmation de travaux à entreprendre durant cette période.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D4814AEF-CF12-AF96-1349-0AC4E9DB12AF}"/>
              </a:ext>
            </a:extLst>
          </p:cNvPr>
          <p:cNvSpPr txBox="1"/>
          <p:nvPr/>
        </p:nvSpPr>
        <p:spPr>
          <a:xfrm>
            <a:off x="1614244" y="4054725"/>
            <a:ext cx="8963512" cy="1588127"/>
          </a:xfrm>
          <a:prstGeom prst="rect">
            <a:avLst/>
          </a:prstGeom>
        </p:spPr>
        <p:txBody>
          <a:bodyPr wrap="square" rtlCol="0" anchor="b">
            <a:spAutoFit/>
          </a:bodyPr>
          <a:lstStyle/>
          <a:p>
            <a:pPr algn="just" defTabSz="914400" fontAlgn="auto">
              <a:lnSpc>
                <a:spcPct val="90000"/>
              </a:lnSpc>
              <a:spcAft>
                <a:spcPts val="0"/>
              </a:spcAft>
            </a:pPr>
            <a:r>
              <a:rPr lang="fr-FR" u="sng" dirty="0">
                <a:latin typeface="+mn-lt"/>
                <a:ea typeface="+mn-ea"/>
              </a:rPr>
              <a:t>Quelques jalons à retenir :</a:t>
            </a:r>
          </a:p>
          <a:p>
            <a:pPr algn="just" defTabSz="914400" fontAlgn="auto">
              <a:lnSpc>
                <a:spcPct val="90000"/>
              </a:lnSpc>
              <a:spcAft>
                <a:spcPts val="0"/>
              </a:spcAft>
            </a:pPr>
            <a:endParaRPr lang="fr-FR" u="sng" dirty="0">
              <a:latin typeface="+mn-lt"/>
              <a:ea typeface="+mn-ea"/>
            </a:endParaRPr>
          </a:p>
          <a:p>
            <a:pPr marL="285750" indent="-285750" algn="just" defTabSz="914400" fontAlgn="auto">
              <a:lnSpc>
                <a:spcPct val="90000"/>
              </a:lnSpc>
              <a:spcAft>
                <a:spcPts val="0"/>
              </a:spcAft>
              <a:buFontTx/>
              <a:buChar char="-"/>
            </a:pPr>
            <a:r>
              <a:rPr lang="fr-FR" dirty="0">
                <a:latin typeface="+mn-lt"/>
                <a:ea typeface="+mn-ea"/>
              </a:rPr>
              <a:t>2018 : approbation du Schéma Directeur et élaboration du plan d’actions,</a:t>
            </a:r>
          </a:p>
          <a:p>
            <a:pPr marL="285750" indent="-285750" algn="just" defTabSz="914400" fontAlgn="auto">
              <a:lnSpc>
                <a:spcPct val="90000"/>
              </a:lnSpc>
              <a:spcAft>
                <a:spcPts val="0"/>
              </a:spcAft>
              <a:buFontTx/>
              <a:buChar char="-"/>
            </a:pPr>
            <a:endParaRPr lang="fr-FR" dirty="0">
              <a:latin typeface="+mn-lt"/>
              <a:ea typeface="+mn-ea"/>
            </a:endParaRPr>
          </a:p>
          <a:p>
            <a:pPr marL="285750" indent="-285750" algn="just" defTabSz="914400" fontAlgn="auto">
              <a:lnSpc>
                <a:spcPct val="90000"/>
              </a:lnSpc>
              <a:spcAft>
                <a:spcPts val="0"/>
              </a:spcAft>
              <a:buFontTx/>
              <a:buChar char="-"/>
            </a:pPr>
            <a:r>
              <a:rPr lang="fr-FR" dirty="0">
                <a:latin typeface="+mn-lt"/>
                <a:ea typeface="+mn-ea"/>
              </a:rPr>
              <a:t>2019 : mise en œuvre du plan d’action dont les premières et prioritaires sont mentionnées ci-après </a:t>
            </a:r>
          </a:p>
        </p:txBody>
      </p:sp>
    </p:spTree>
    <p:extLst>
      <p:ext uri="{BB962C8B-B14F-4D97-AF65-F5344CB8AC3E}">
        <p14:creationId xmlns:p14="http://schemas.microsoft.com/office/powerpoint/2010/main" val="29364457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9E21C0E5-93CA-456D-B9E1-D3BE9C2C51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8232" y="681037"/>
            <a:ext cx="8235536" cy="412832"/>
          </a:xfrm>
        </p:spPr>
        <p:txBody>
          <a:bodyPr/>
          <a:lstStyle/>
          <a:p>
            <a:r>
              <a:rPr lang="fr-FR" dirty="0"/>
              <a:t>V/ Travail réalisé dans le cadre du Schéma Directeur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7D47DB74-CFA6-4DD9-B635-8C0F85AC647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978232" y="1093869"/>
            <a:ext cx="6414997" cy="303326"/>
          </a:xfrm>
        </p:spPr>
        <p:txBody>
          <a:bodyPr/>
          <a:lstStyle/>
          <a:p>
            <a:r>
              <a:rPr lang="fr-FR" dirty="0"/>
              <a:t>Le réseau de Fresnes continue son développement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55F192D9-24E2-4DAF-A4B3-18D4A2DBCF2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r-FR" dirty="0"/>
              <a:t>Bilan exercice 2022 SOFREGE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0515D91D-DDE2-B842-6B0F-B8FF3F4477C1}"/>
              </a:ext>
            </a:extLst>
          </p:cNvPr>
          <p:cNvSpPr txBox="1"/>
          <p:nvPr/>
        </p:nvSpPr>
        <p:spPr>
          <a:xfrm>
            <a:off x="1451472" y="1626031"/>
            <a:ext cx="9950986" cy="300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endParaRPr kumimoji="0" lang="fr-FR" sz="1500" b="0" i="0" u="none" strike="noStrike" kern="1200" cap="none" spc="0" normalizeH="0" baseline="0" noProof="0" dirty="0">
              <a:ln>
                <a:noFill/>
              </a:ln>
              <a:solidFill>
                <a:srgbClr val="3E3E3E"/>
              </a:solidFill>
              <a:effectLst/>
              <a:highlight>
                <a:srgbClr val="FFFF00"/>
              </a:highligh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23A14BD5-F3E2-564E-C4E7-CD79324DF7B7}"/>
              </a:ext>
            </a:extLst>
          </p:cNvPr>
          <p:cNvSpPr txBox="1"/>
          <p:nvPr/>
        </p:nvSpPr>
        <p:spPr>
          <a:xfrm>
            <a:off x="1774986" y="1811377"/>
            <a:ext cx="8642028" cy="38533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b="0" i="0" u="sng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Action 1 : Mise en place d’une supervision</a:t>
            </a:r>
            <a:endParaRPr kumimoji="0" lang="fr-FR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fr-FR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Périmètre :</a:t>
            </a:r>
          </a:p>
          <a:p>
            <a:pPr marL="971550" marR="0" lvl="1" indent="-285750" algn="just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fr-FR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Sur l’ensemble des sous-stations du réseau de chaleur.,</a:t>
            </a:r>
          </a:p>
          <a:p>
            <a:pPr marL="971550" marR="0" lvl="1" indent="-285750" algn="just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fr-FR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Déploiement progressif étalé sur plusieurs années.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fr-FR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Objectif :</a:t>
            </a:r>
          </a:p>
          <a:p>
            <a:pPr marL="971550" marR="0" lvl="1" indent="-285750" algn="just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fr-FR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Pouvoir enregistrer, extraire et exploiter divers paramètres techniques (température, débit, puissance, etc.) en sous-station,</a:t>
            </a:r>
          </a:p>
          <a:p>
            <a:pPr marL="971550" marR="0" lvl="1" indent="-285750" algn="just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fr-FR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Garantir davantage de transparence sur la qualité de fourniture de chaleur pour l’ensemble des abonnés.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fr-FR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Avancement (sous-stations avec GTC fonctionnelle) :</a:t>
            </a:r>
          </a:p>
          <a:p>
            <a:pPr marL="971550" marR="0" lvl="1" indent="-285750" algn="just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lang="fr-FR" dirty="0">
                <a:latin typeface="Calibri" panose="020F0502020204030204"/>
              </a:rPr>
              <a:t>Finalisé</a:t>
            </a:r>
          </a:p>
          <a:p>
            <a:pPr marL="971550" marR="0" lvl="1" indent="-285750" algn="just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lang="fr-FR" dirty="0">
                <a:latin typeface="Calibri" panose="020F0502020204030204"/>
              </a:rPr>
              <a:t>Problème de communication réseau persistant</a:t>
            </a:r>
            <a:endParaRPr kumimoji="0" lang="fr-FR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88792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9E21C0E5-93CA-456D-B9E1-D3BE9C2C51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8232" y="681037"/>
            <a:ext cx="8235536" cy="412832"/>
          </a:xfrm>
        </p:spPr>
        <p:txBody>
          <a:bodyPr/>
          <a:lstStyle/>
          <a:p>
            <a:r>
              <a:rPr lang="fr-FR" dirty="0"/>
              <a:t>V/ Travail réalisé dans le cadre du Schéma Directeur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7D47DB74-CFA6-4DD9-B635-8C0F85AC647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978232" y="1093869"/>
            <a:ext cx="6414997" cy="303326"/>
          </a:xfrm>
        </p:spPr>
        <p:txBody>
          <a:bodyPr/>
          <a:lstStyle/>
          <a:p>
            <a:r>
              <a:rPr lang="fr-FR" dirty="0"/>
              <a:t>Le réseau de Fresnes continue son développement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55F192D9-24E2-4DAF-A4B3-18D4A2DBCF2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r-FR" dirty="0"/>
              <a:t>Bilan exercice 2022 SOFREGE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23A14BD5-F3E2-564E-C4E7-CD79324DF7B7}"/>
              </a:ext>
            </a:extLst>
          </p:cNvPr>
          <p:cNvSpPr txBox="1"/>
          <p:nvPr/>
        </p:nvSpPr>
        <p:spPr>
          <a:xfrm>
            <a:off x="1774986" y="1548489"/>
            <a:ext cx="864202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FR" sz="1600" u="sng" dirty="0"/>
              <a:t>Action 2 : Diagnostic du fonctionnement actuel du réseau de chaleur</a:t>
            </a:r>
          </a:p>
          <a:p>
            <a:pPr algn="just"/>
            <a:endParaRPr lang="fr-FR" sz="1600" u="sng" dirty="0"/>
          </a:p>
          <a:p>
            <a:pPr algn="just"/>
            <a:endParaRPr lang="fr-FR" sz="1600" dirty="0"/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id="{18293282-DB4B-63C1-11F6-AC65C36E318B}"/>
              </a:ext>
            </a:extLst>
          </p:cNvPr>
          <p:cNvGrpSpPr/>
          <p:nvPr/>
        </p:nvGrpSpPr>
        <p:grpSpPr>
          <a:xfrm>
            <a:off x="1642784" y="2032745"/>
            <a:ext cx="5326201" cy="4588125"/>
            <a:chOff x="3025014" y="2986732"/>
            <a:chExt cx="4065057" cy="3279419"/>
          </a:xfrm>
        </p:grpSpPr>
        <p:grpSp>
          <p:nvGrpSpPr>
            <p:cNvPr id="7" name="Groupe 6">
              <a:extLst>
                <a:ext uri="{FF2B5EF4-FFF2-40B4-BE49-F238E27FC236}">
                  <a16:creationId xmlns:a16="http://schemas.microsoft.com/office/drawing/2014/main" id="{9EC81473-C097-DE93-D985-5145CE085317}"/>
                </a:ext>
              </a:extLst>
            </p:cNvPr>
            <p:cNvGrpSpPr/>
            <p:nvPr/>
          </p:nvGrpSpPr>
          <p:grpSpPr>
            <a:xfrm>
              <a:off x="3167478" y="2986732"/>
              <a:ext cx="3922593" cy="3279419"/>
              <a:chOff x="1685832" y="1004093"/>
              <a:chExt cx="5306497" cy="4690775"/>
            </a:xfrm>
          </p:grpSpPr>
          <p:pic>
            <p:nvPicPr>
              <p:cNvPr id="10" name="Image 9">
                <a:extLst>
                  <a:ext uri="{FF2B5EF4-FFF2-40B4-BE49-F238E27FC236}">
                    <a16:creationId xmlns:a16="http://schemas.microsoft.com/office/drawing/2014/main" id="{C15B69C6-CA6B-523E-A690-7B986082BD0A}"/>
                  </a:ext>
                </a:extLst>
              </p:cNvPr>
              <p:cNvPicPr/>
              <p:nvPr/>
            </p:nvPicPr>
            <p:blipFill rotWithShape="1">
              <a:blip r:embed="rId2"/>
              <a:srcRect l="21583" t="18272"/>
              <a:stretch/>
            </p:blipFill>
            <p:spPr>
              <a:xfrm>
                <a:off x="3069736" y="1004093"/>
                <a:ext cx="3922593" cy="3096344"/>
              </a:xfrm>
              <a:prstGeom prst="rect">
                <a:avLst/>
              </a:prstGeom>
            </p:spPr>
          </p:pic>
          <p:pic>
            <p:nvPicPr>
              <p:cNvPr id="11" name="Image 10">
                <a:extLst>
                  <a:ext uri="{FF2B5EF4-FFF2-40B4-BE49-F238E27FC236}">
                    <a16:creationId xmlns:a16="http://schemas.microsoft.com/office/drawing/2014/main" id="{ACE86002-31EA-C115-E4B1-1C3E79B3DA0B}"/>
                  </a:ext>
                </a:extLst>
              </p:cNvPr>
              <p:cNvPicPr/>
              <p:nvPr/>
            </p:nvPicPr>
            <p:blipFill rotWithShape="1">
              <a:blip r:embed="rId3"/>
              <a:srcRect l="8272" t="15334" r="1107" b="1558"/>
              <a:stretch/>
            </p:blipFill>
            <p:spPr>
              <a:xfrm>
                <a:off x="1685832" y="2823786"/>
                <a:ext cx="4291919" cy="2871082"/>
              </a:xfrm>
              <a:prstGeom prst="corner">
                <a:avLst>
                  <a:gd name="adj1" fmla="val 68423"/>
                  <a:gd name="adj2" fmla="val 96871"/>
                </a:avLst>
              </a:prstGeom>
            </p:spPr>
          </p:pic>
          <p:sp>
            <p:nvSpPr>
              <p:cNvPr id="12" name="Rectangle 23">
                <a:extLst>
                  <a:ext uri="{FF2B5EF4-FFF2-40B4-BE49-F238E27FC236}">
                    <a16:creationId xmlns:a16="http://schemas.microsoft.com/office/drawing/2014/main" id="{C0B7CAA8-69CA-E3A1-C9B4-92C2A47568BC}"/>
                  </a:ext>
                </a:extLst>
              </p:cNvPr>
              <p:cNvSpPr/>
              <p:nvPr/>
            </p:nvSpPr>
            <p:spPr>
              <a:xfrm>
                <a:off x="4626000" y="3933056"/>
                <a:ext cx="1116000" cy="1530000"/>
              </a:xfrm>
              <a:custGeom>
                <a:avLst/>
                <a:gdLst>
                  <a:gd name="connsiteX0" fmla="*/ 0 w 2742152"/>
                  <a:gd name="connsiteY0" fmla="*/ 0 h 3530519"/>
                  <a:gd name="connsiteX1" fmla="*/ 2742152 w 2742152"/>
                  <a:gd name="connsiteY1" fmla="*/ 0 h 3530519"/>
                  <a:gd name="connsiteX2" fmla="*/ 2742152 w 2742152"/>
                  <a:gd name="connsiteY2" fmla="*/ 3530519 h 3530519"/>
                  <a:gd name="connsiteX3" fmla="*/ 0 w 2742152"/>
                  <a:gd name="connsiteY3" fmla="*/ 3530519 h 3530519"/>
                  <a:gd name="connsiteX4" fmla="*/ 0 w 2742152"/>
                  <a:gd name="connsiteY4" fmla="*/ 0 h 3530519"/>
                  <a:gd name="connsiteX0" fmla="*/ 7735 w 2749887"/>
                  <a:gd name="connsiteY0" fmla="*/ 0 h 3530519"/>
                  <a:gd name="connsiteX1" fmla="*/ 2749887 w 2749887"/>
                  <a:gd name="connsiteY1" fmla="*/ 0 h 3530519"/>
                  <a:gd name="connsiteX2" fmla="*/ 2749887 w 2749887"/>
                  <a:gd name="connsiteY2" fmla="*/ 3530519 h 3530519"/>
                  <a:gd name="connsiteX3" fmla="*/ 7735 w 2749887"/>
                  <a:gd name="connsiteY3" fmla="*/ 3530519 h 3530519"/>
                  <a:gd name="connsiteX4" fmla="*/ 0 w 2749887"/>
                  <a:gd name="connsiteY4" fmla="*/ 1250743 h 3530519"/>
                  <a:gd name="connsiteX5" fmla="*/ 7735 w 2749887"/>
                  <a:gd name="connsiteY5" fmla="*/ 0 h 3530519"/>
                  <a:gd name="connsiteX0" fmla="*/ 7735 w 2749887"/>
                  <a:gd name="connsiteY0" fmla="*/ 0 h 3530519"/>
                  <a:gd name="connsiteX1" fmla="*/ 965676 w 2749887"/>
                  <a:gd name="connsiteY1" fmla="*/ 3057 h 3530519"/>
                  <a:gd name="connsiteX2" fmla="*/ 2749887 w 2749887"/>
                  <a:gd name="connsiteY2" fmla="*/ 0 h 3530519"/>
                  <a:gd name="connsiteX3" fmla="*/ 2749887 w 2749887"/>
                  <a:gd name="connsiteY3" fmla="*/ 3530519 h 3530519"/>
                  <a:gd name="connsiteX4" fmla="*/ 7735 w 2749887"/>
                  <a:gd name="connsiteY4" fmla="*/ 3530519 h 3530519"/>
                  <a:gd name="connsiteX5" fmla="*/ 0 w 2749887"/>
                  <a:gd name="connsiteY5" fmla="*/ 1250743 h 3530519"/>
                  <a:gd name="connsiteX6" fmla="*/ 7735 w 2749887"/>
                  <a:gd name="connsiteY6" fmla="*/ 0 h 3530519"/>
                  <a:gd name="connsiteX0" fmla="*/ 0 w 2749887"/>
                  <a:gd name="connsiteY0" fmla="*/ 1250743 h 3530519"/>
                  <a:gd name="connsiteX1" fmla="*/ 965676 w 2749887"/>
                  <a:gd name="connsiteY1" fmla="*/ 3057 h 3530519"/>
                  <a:gd name="connsiteX2" fmla="*/ 2749887 w 2749887"/>
                  <a:gd name="connsiteY2" fmla="*/ 0 h 3530519"/>
                  <a:gd name="connsiteX3" fmla="*/ 2749887 w 2749887"/>
                  <a:gd name="connsiteY3" fmla="*/ 3530519 h 3530519"/>
                  <a:gd name="connsiteX4" fmla="*/ 7735 w 2749887"/>
                  <a:gd name="connsiteY4" fmla="*/ 3530519 h 3530519"/>
                  <a:gd name="connsiteX5" fmla="*/ 0 w 2749887"/>
                  <a:gd name="connsiteY5" fmla="*/ 1250743 h 3530519"/>
                  <a:gd name="connsiteX0" fmla="*/ 1473 w 2742814"/>
                  <a:gd name="connsiteY0" fmla="*/ 1507117 h 3530519"/>
                  <a:gd name="connsiteX1" fmla="*/ 958603 w 2742814"/>
                  <a:gd name="connsiteY1" fmla="*/ 3057 h 3530519"/>
                  <a:gd name="connsiteX2" fmla="*/ 2742814 w 2742814"/>
                  <a:gd name="connsiteY2" fmla="*/ 0 h 3530519"/>
                  <a:gd name="connsiteX3" fmla="*/ 2742814 w 2742814"/>
                  <a:gd name="connsiteY3" fmla="*/ 3530519 h 3530519"/>
                  <a:gd name="connsiteX4" fmla="*/ 662 w 2742814"/>
                  <a:gd name="connsiteY4" fmla="*/ 3530519 h 3530519"/>
                  <a:gd name="connsiteX5" fmla="*/ 1473 w 2742814"/>
                  <a:gd name="connsiteY5" fmla="*/ 1507117 h 3530519"/>
                  <a:gd name="connsiteX0" fmla="*/ 21998 w 2763339"/>
                  <a:gd name="connsiteY0" fmla="*/ 1507117 h 3530519"/>
                  <a:gd name="connsiteX1" fmla="*/ 90365 w 2763339"/>
                  <a:gd name="connsiteY1" fmla="*/ 1225106 h 3530519"/>
                  <a:gd name="connsiteX2" fmla="*/ 979128 w 2763339"/>
                  <a:gd name="connsiteY2" fmla="*/ 3057 h 3530519"/>
                  <a:gd name="connsiteX3" fmla="*/ 2763339 w 2763339"/>
                  <a:gd name="connsiteY3" fmla="*/ 0 h 3530519"/>
                  <a:gd name="connsiteX4" fmla="*/ 2763339 w 2763339"/>
                  <a:gd name="connsiteY4" fmla="*/ 3530519 h 3530519"/>
                  <a:gd name="connsiteX5" fmla="*/ 21187 w 2763339"/>
                  <a:gd name="connsiteY5" fmla="*/ 3530519 h 3530519"/>
                  <a:gd name="connsiteX6" fmla="*/ 21998 w 2763339"/>
                  <a:gd name="connsiteY6" fmla="*/ 1507117 h 3530519"/>
                  <a:gd name="connsiteX0" fmla="*/ 21998 w 2763339"/>
                  <a:gd name="connsiteY0" fmla="*/ 1507117 h 3530519"/>
                  <a:gd name="connsiteX1" fmla="*/ 90365 w 2763339"/>
                  <a:gd name="connsiteY1" fmla="*/ 1225106 h 3530519"/>
                  <a:gd name="connsiteX2" fmla="*/ 979128 w 2763339"/>
                  <a:gd name="connsiteY2" fmla="*/ 3057 h 3530519"/>
                  <a:gd name="connsiteX3" fmla="*/ 2763339 w 2763339"/>
                  <a:gd name="connsiteY3" fmla="*/ 0 h 3530519"/>
                  <a:gd name="connsiteX4" fmla="*/ 2763339 w 2763339"/>
                  <a:gd name="connsiteY4" fmla="*/ 3530519 h 3530519"/>
                  <a:gd name="connsiteX5" fmla="*/ 21187 w 2763339"/>
                  <a:gd name="connsiteY5" fmla="*/ 3530519 h 3530519"/>
                  <a:gd name="connsiteX6" fmla="*/ 21998 w 2763339"/>
                  <a:gd name="connsiteY6" fmla="*/ 1507117 h 3530519"/>
                  <a:gd name="connsiteX0" fmla="*/ 21998 w 2763339"/>
                  <a:gd name="connsiteY0" fmla="*/ 1507117 h 3530519"/>
                  <a:gd name="connsiteX1" fmla="*/ 90365 w 2763339"/>
                  <a:gd name="connsiteY1" fmla="*/ 1225106 h 3530519"/>
                  <a:gd name="connsiteX2" fmla="*/ 868033 w 2763339"/>
                  <a:gd name="connsiteY2" fmla="*/ 1011461 h 3530519"/>
                  <a:gd name="connsiteX3" fmla="*/ 979128 w 2763339"/>
                  <a:gd name="connsiteY3" fmla="*/ 3057 h 3530519"/>
                  <a:gd name="connsiteX4" fmla="*/ 2763339 w 2763339"/>
                  <a:gd name="connsiteY4" fmla="*/ 0 h 3530519"/>
                  <a:gd name="connsiteX5" fmla="*/ 2763339 w 2763339"/>
                  <a:gd name="connsiteY5" fmla="*/ 3530519 h 3530519"/>
                  <a:gd name="connsiteX6" fmla="*/ 21187 w 2763339"/>
                  <a:gd name="connsiteY6" fmla="*/ 3530519 h 3530519"/>
                  <a:gd name="connsiteX7" fmla="*/ 21998 w 2763339"/>
                  <a:gd name="connsiteY7" fmla="*/ 1507117 h 3530519"/>
                  <a:gd name="connsiteX0" fmla="*/ 21998 w 2763339"/>
                  <a:gd name="connsiteY0" fmla="*/ 1507117 h 3530519"/>
                  <a:gd name="connsiteX1" fmla="*/ 90365 w 2763339"/>
                  <a:gd name="connsiteY1" fmla="*/ 1225106 h 3530519"/>
                  <a:gd name="connsiteX2" fmla="*/ 868033 w 2763339"/>
                  <a:gd name="connsiteY2" fmla="*/ 1011461 h 3530519"/>
                  <a:gd name="connsiteX3" fmla="*/ 979128 w 2763339"/>
                  <a:gd name="connsiteY3" fmla="*/ 3057 h 3530519"/>
                  <a:gd name="connsiteX4" fmla="*/ 2763339 w 2763339"/>
                  <a:gd name="connsiteY4" fmla="*/ 0 h 3530519"/>
                  <a:gd name="connsiteX5" fmla="*/ 2763339 w 2763339"/>
                  <a:gd name="connsiteY5" fmla="*/ 3530519 h 3530519"/>
                  <a:gd name="connsiteX6" fmla="*/ 21187 w 2763339"/>
                  <a:gd name="connsiteY6" fmla="*/ 3530519 h 3530519"/>
                  <a:gd name="connsiteX7" fmla="*/ 21998 w 2763339"/>
                  <a:gd name="connsiteY7" fmla="*/ 1507117 h 35305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763339" h="3530519">
                    <a:moveTo>
                      <a:pt x="21998" y="1507117"/>
                    </a:moveTo>
                    <a:cubicBezTo>
                      <a:pt x="33528" y="1122882"/>
                      <a:pt x="-69157" y="1475783"/>
                      <a:pt x="90365" y="1225106"/>
                    </a:cubicBezTo>
                    <a:cubicBezTo>
                      <a:pt x="231371" y="1142497"/>
                      <a:pt x="719906" y="1215136"/>
                      <a:pt x="868033" y="1011461"/>
                    </a:cubicBezTo>
                    <a:cubicBezTo>
                      <a:pt x="930703" y="807786"/>
                      <a:pt x="663244" y="171634"/>
                      <a:pt x="979128" y="3057"/>
                    </a:cubicBezTo>
                    <a:lnTo>
                      <a:pt x="2763339" y="0"/>
                    </a:lnTo>
                    <a:lnTo>
                      <a:pt x="2763339" y="3530519"/>
                    </a:lnTo>
                    <a:lnTo>
                      <a:pt x="21187" y="3530519"/>
                    </a:lnTo>
                    <a:cubicBezTo>
                      <a:pt x="18609" y="2770594"/>
                      <a:pt x="24576" y="2267042"/>
                      <a:pt x="21998" y="1507117"/>
                    </a:cubicBezTo>
                    <a:close/>
                  </a:path>
                </a:pathLst>
              </a:custGeom>
              <a:blipFill dpi="0"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 l="-23420" t="-31706" r="-13130" b="-17608"/>
                </a:stretch>
              </a:blipFill>
            </p:spPr>
            <p:txBody>
              <a:bodyPr wrap="square" rtlCol="0" anchor="ctr">
                <a:spAutoFit/>
              </a:bodyPr>
              <a:lstStyle/>
              <a:p>
                <a:pPr algn="r" defTabSz="4572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1200" b="1" dirty="0">
                  <a:solidFill>
                    <a:srgbClr val="3F3F3F"/>
                  </a:solidFill>
                  <a:ea typeface="ＭＳ Ｐゴシック" pitchFamily="-65" charset="-128"/>
                </a:endParaRPr>
              </a:p>
            </p:txBody>
          </p:sp>
        </p:grpSp>
        <p:pic>
          <p:nvPicPr>
            <p:cNvPr id="8" name="Image 7">
              <a:extLst>
                <a:ext uri="{FF2B5EF4-FFF2-40B4-BE49-F238E27FC236}">
                  <a16:creationId xmlns:a16="http://schemas.microsoft.com/office/drawing/2014/main" id="{840182BA-DF53-FB63-2F5B-F73BE4591303}"/>
                </a:ext>
              </a:extLst>
            </p:cNvPr>
            <p:cNvPicPr/>
            <p:nvPr/>
          </p:nvPicPr>
          <p:blipFill rotWithShape="1">
            <a:blip r:embed="rId2"/>
            <a:srcRect l="3314" t="38936" r="78908" b="41595"/>
            <a:stretch/>
          </p:blipFill>
          <p:spPr>
            <a:xfrm>
              <a:off x="3025014" y="3104976"/>
              <a:ext cx="1158885" cy="1008113"/>
            </a:xfrm>
            <a:prstGeom prst="rect">
              <a:avLst/>
            </a:prstGeom>
          </p:spPr>
        </p:pic>
      </p:grpSp>
      <p:sp>
        <p:nvSpPr>
          <p:cNvPr id="13" name="Espace réservé du texte 7">
            <a:extLst>
              <a:ext uri="{FF2B5EF4-FFF2-40B4-BE49-F238E27FC236}">
                <a16:creationId xmlns:a16="http://schemas.microsoft.com/office/drawing/2014/main" id="{513B90A4-77EA-EDFB-649C-533A832DD413}"/>
              </a:ext>
            </a:extLst>
          </p:cNvPr>
          <p:cNvSpPr txBox="1">
            <a:spLocks/>
          </p:cNvSpPr>
          <p:nvPr/>
        </p:nvSpPr>
        <p:spPr>
          <a:xfrm>
            <a:off x="7381151" y="2840508"/>
            <a:ext cx="4398963" cy="1944217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fr-FR" sz="1800" dirty="0">
                <a:solidFill>
                  <a:schemeClr val="tx1"/>
                </a:solidFill>
                <a:latin typeface="Calibri" panose="020F0502020204030204"/>
              </a:rPr>
              <a:t>A -7°C </a:t>
            </a:r>
            <a:r>
              <a:rPr lang="fr-FR" sz="1800" dirty="0" err="1">
                <a:solidFill>
                  <a:schemeClr val="tx1"/>
                </a:solidFill>
                <a:latin typeface="Calibri" panose="020F0502020204030204"/>
              </a:rPr>
              <a:t>ext</a:t>
            </a:r>
            <a:r>
              <a:rPr lang="fr-FR" sz="1800" dirty="0">
                <a:solidFill>
                  <a:schemeClr val="tx1"/>
                </a:solidFill>
                <a:latin typeface="Calibri" panose="020F0502020204030204"/>
              </a:rPr>
              <a:t> (temp minimale de référence) et avec activation des moyens de productions décentralisées:</a:t>
            </a:r>
          </a:p>
          <a:p>
            <a:pPr marL="285750" indent="-285750" algn="just">
              <a:buFontTx/>
              <a:buChar char="-"/>
            </a:pPr>
            <a:r>
              <a:rPr lang="fr-FR" sz="1800" dirty="0">
                <a:solidFill>
                  <a:schemeClr val="tx1"/>
                </a:solidFill>
                <a:latin typeface="Calibri" panose="020F0502020204030204"/>
              </a:rPr>
              <a:t>les vitesses de circulation (&gt; 2,5 m/s) : </a:t>
            </a:r>
            <a:r>
              <a:rPr lang="fr-FR" sz="1800" dirty="0">
                <a:solidFill>
                  <a:srgbClr val="00B050"/>
                </a:solidFill>
                <a:latin typeface="Calibri" panose="020F0502020204030204"/>
              </a:rPr>
              <a:t>OK</a:t>
            </a:r>
          </a:p>
          <a:p>
            <a:pPr marL="285750" indent="-285750" algn="just">
              <a:buFontTx/>
              <a:buChar char="-"/>
            </a:pPr>
            <a:r>
              <a:rPr lang="fr-FR" sz="1800" dirty="0">
                <a:solidFill>
                  <a:schemeClr val="tx1"/>
                </a:solidFill>
                <a:latin typeface="Calibri" panose="020F0502020204030204"/>
              </a:rPr>
              <a:t>pertes de charges  (&gt; 20 </a:t>
            </a:r>
            <a:r>
              <a:rPr lang="fr-FR" sz="1800" dirty="0" err="1">
                <a:solidFill>
                  <a:schemeClr val="tx1"/>
                </a:solidFill>
                <a:latin typeface="Calibri" panose="020F0502020204030204"/>
              </a:rPr>
              <a:t>mmCE</a:t>
            </a:r>
            <a:r>
              <a:rPr lang="fr-FR" sz="1800" dirty="0">
                <a:solidFill>
                  <a:schemeClr val="tx1"/>
                </a:solidFill>
                <a:latin typeface="Calibri" panose="020F0502020204030204"/>
              </a:rPr>
              <a:t>/ml) : </a:t>
            </a:r>
            <a:r>
              <a:rPr lang="fr-FR" sz="1800" dirty="0">
                <a:solidFill>
                  <a:srgbClr val="00B050"/>
                </a:solidFill>
                <a:latin typeface="Calibri" panose="020F0502020204030204"/>
              </a:rPr>
              <a:t>OK</a:t>
            </a:r>
          </a:p>
          <a:p>
            <a:pPr algn="just"/>
            <a:endParaRPr lang="fr-FR" sz="1800" dirty="0">
              <a:solidFill>
                <a:srgbClr val="3E3E3E"/>
              </a:solidFill>
              <a:latin typeface="Calibri" panose="020F0502020204030204"/>
            </a:endParaRPr>
          </a:p>
          <a:p>
            <a:pPr algn="just"/>
            <a:endParaRPr lang="fr-FR" sz="1800" dirty="0">
              <a:solidFill>
                <a:srgbClr val="3E3E3E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255279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9E21C0E5-93CA-456D-B9E1-D3BE9C2C51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8232" y="681037"/>
            <a:ext cx="8235536" cy="412832"/>
          </a:xfrm>
        </p:spPr>
        <p:txBody>
          <a:bodyPr/>
          <a:lstStyle/>
          <a:p>
            <a:r>
              <a:rPr lang="fr-FR" dirty="0"/>
              <a:t>V/ Travail réalisé dans le cadre du Schéma Directeur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7D47DB74-CFA6-4DD9-B635-8C0F85AC647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978232" y="1093869"/>
            <a:ext cx="6414997" cy="303326"/>
          </a:xfrm>
        </p:spPr>
        <p:txBody>
          <a:bodyPr/>
          <a:lstStyle/>
          <a:p>
            <a:r>
              <a:rPr lang="fr-FR" dirty="0"/>
              <a:t>Le réseau de Fresnes continue son développement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55F192D9-24E2-4DAF-A4B3-18D4A2DBCF2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r-FR" dirty="0"/>
              <a:t>Bilan exercice 2022 SOFREGE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23A14BD5-F3E2-564E-C4E7-CD79324DF7B7}"/>
              </a:ext>
            </a:extLst>
          </p:cNvPr>
          <p:cNvSpPr txBox="1"/>
          <p:nvPr/>
        </p:nvSpPr>
        <p:spPr>
          <a:xfrm>
            <a:off x="1774986" y="1548489"/>
            <a:ext cx="8642028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FR" sz="1600" u="sng" dirty="0"/>
              <a:t>Action 3 : Optimisation du fonctionnement hydraulique du réseau</a:t>
            </a:r>
          </a:p>
          <a:p>
            <a:pPr algn="just"/>
            <a:endParaRPr lang="fr-FR" sz="1600" u="sng" dirty="0"/>
          </a:p>
          <a:p>
            <a:pPr lvl="1" algn="just"/>
            <a:r>
              <a:rPr lang="fr-FR" sz="1600" dirty="0"/>
              <a:t>-   Modernisation du système de mise en cascade des chaudières </a:t>
            </a:r>
          </a:p>
          <a:p>
            <a:pPr algn="just"/>
            <a:endParaRPr lang="fr-FR" sz="1600" u="sng" dirty="0"/>
          </a:p>
          <a:p>
            <a:pPr marL="742950" lvl="1" indent="-285750" algn="just">
              <a:buFontTx/>
              <a:buChar char="-"/>
            </a:pPr>
            <a:r>
              <a:rPr lang="fr-FR" sz="1600" dirty="0"/>
              <a:t>Modernisation du réglage réseau et optimisation du fonctionnement hydraulique</a:t>
            </a:r>
          </a:p>
          <a:p>
            <a:pPr lvl="1" algn="just"/>
            <a:endParaRPr lang="fr-FR" sz="1600" dirty="0"/>
          </a:p>
          <a:p>
            <a:pPr marL="742950" lvl="1" indent="-285750" algn="just">
              <a:buFontTx/>
              <a:buChar char="-"/>
            </a:pPr>
            <a:r>
              <a:rPr lang="fr-FR" sz="1600" dirty="0"/>
              <a:t>Optimisation du réseau primaire en sous-station</a:t>
            </a:r>
          </a:p>
          <a:p>
            <a:pPr algn="just"/>
            <a:endParaRPr lang="fr-FR" sz="1600" u="sng" dirty="0"/>
          </a:p>
          <a:p>
            <a:pPr algn="just"/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val="42318107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9E21C0E5-93CA-456D-B9E1-D3BE9C2C51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8232" y="681037"/>
            <a:ext cx="9853884" cy="412832"/>
          </a:xfrm>
        </p:spPr>
        <p:txBody>
          <a:bodyPr/>
          <a:lstStyle/>
          <a:p>
            <a:r>
              <a:rPr lang="fr-FR" dirty="0"/>
              <a:t>VI/ Communication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55F192D9-24E2-4DAF-A4B3-18D4A2DBCF2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r-FR" dirty="0"/>
              <a:t>Bilan exercice 2022 SOFREGE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23A14BD5-F3E2-564E-C4E7-CD79324DF7B7}"/>
              </a:ext>
            </a:extLst>
          </p:cNvPr>
          <p:cNvSpPr txBox="1"/>
          <p:nvPr/>
        </p:nvSpPr>
        <p:spPr>
          <a:xfrm>
            <a:off x="1774986" y="1548489"/>
            <a:ext cx="8642028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FR" sz="1600" u="sng" dirty="0"/>
              <a:t>Mise en place d’un espace abonné</a:t>
            </a:r>
            <a:r>
              <a:rPr lang="fr-FR" sz="1600" dirty="0"/>
              <a:t> : favoriser et encourager les interactions entre usagers et exploitant</a:t>
            </a:r>
          </a:p>
          <a:p>
            <a:pPr algn="just"/>
            <a:endParaRPr lang="fr-FR" sz="1600" u="sng" dirty="0"/>
          </a:p>
          <a:p>
            <a:pPr algn="just"/>
            <a:endParaRPr lang="fr-FR" sz="1600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9D91DCB8-BC06-2D83-F6B0-16856412A0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4115" y="2116804"/>
            <a:ext cx="8033246" cy="4230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9665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9E21C0E5-93CA-456D-B9E1-D3BE9C2C51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8232" y="681037"/>
            <a:ext cx="9853884" cy="412832"/>
          </a:xfrm>
        </p:spPr>
        <p:txBody>
          <a:bodyPr/>
          <a:lstStyle/>
          <a:p>
            <a:r>
              <a:rPr lang="fr-FR" dirty="0"/>
              <a:t>VI/ Autre travail réalisé sur le service public dans le cadre du Schéma Directeur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55F192D9-24E2-4DAF-A4B3-18D4A2DBCF2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r-FR" dirty="0"/>
              <a:t>Bilan exercice 2022 SOFREGE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23A14BD5-F3E2-564E-C4E7-CD79324DF7B7}"/>
              </a:ext>
            </a:extLst>
          </p:cNvPr>
          <p:cNvSpPr txBox="1"/>
          <p:nvPr/>
        </p:nvSpPr>
        <p:spPr>
          <a:xfrm>
            <a:off x="1774986" y="1548489"/>
            <a:ext cx="864202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FR" sz="1600" u="sng" dirty="0"/>
              <a:t>Mise à disposition de plaquettes SOFREGE</a:t>
            </a:r>
            <a:endParaRPr lang="fr-FR" sz="1600" dirty="0"/>
          </a:p>
          <a:p>
            <a:pPr algn="just"/>
            <a:endParaRPr lang="fr-FR" sz="1600" u="sng" dirty="0"/>
          </a:p>
          <a:p>
            <a:pPr algn="just"/>
            <a:endParaRPr lang="fr-FR" sz="1600" dirty="0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CA814E33-2C20-E8CF-911A-9859FA4B4D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2640" y="3344616"/>
            <a:ext cx="2195814" cy="3291691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0C11FE35-C832-A75E-2AAE-AD8DE26D53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7529" y="2399273"/>
            <a:ext cx="2411884" cy="3562099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9CCB0645-7931-A0FE-1653-CD438A6032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05135" y="2036379"/>
            <a:ext cx="2682394" cy="3717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07813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99B327C7-EFF6-4B3C-9868-1E3D52EF78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1444" y="2916925"/>
            <a:ext cx="6343651" cy="824683"/>
          </a:xfrm>
        </p:spPr>
        <p:txBody>
          <a:bodyPr/>
          <a:lstStyle/>
          <a:p>
            <a:r>
              <a:rPr lang="fr-FR" dirty="0"/>
              <a:t>Merci de votre attention</a:t>
            </a:r>
          </a:p>
        </p:txBody>
      </p:sp>
    </p:spTree>
    <p:extLst>
      <p:ext uri="{BB962C8B-B14F-4D97-AF65-F5344CB8AC3E}">
        <p14:creationId xmlns:p14="http://schemas.microsoft.com/office/powerpoint/2010/main" val="30720887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9E21C0E5-93CA-456D-B9E1-D3BE9C2C51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I/ Faits  marquants de l’exercice 2022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7D47DB74-CFA6-4DD9-B635-8C0F85AC647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55F192D9-24E2-4DAF-A4B3-18D4A2DBCF2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r-FR" dirty="0"/>
              <a:t>Bilan exercice 2022 SOFREGE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BCE6FEFF-D8D9-2CEB-99E0-28F9D6EEE31F}"/>
              </a:ext>
            </a:extLst>
          </p:cNvPr>
          <p:cNvSpPr txBox="1">
            <a:spLocks/>
          </p:cNvSpPr>
          <p:nvPr/>
        </p:nvSpPr>
        <p:spPr>
          <a:xfrm>
            <a:off x="2051050" y="1761680"/>
            <a:ext cx="9104630" cy="4547639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3E3E3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Douzième année pleine d’exploitation par SOFREGE,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rgbClr val="3E3E3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3E3E3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Augmentation de la tarification et du prix de la chaleur limitée et maitrisée comparativement au prix des énergies fossiles (gaz, …),</a:t>
            </a:r>
          </a:p>
          <a:p>
            <a:pPr marL="742950" marR="0" lvl="2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Lutte contre la précarité énergétique</a:t>
            </a:r>
          </a:p>
          <a:p>
            <a:pPr marL="285750" marR="0" lvl="1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rgbClr val="3E3E3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3E3E3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B</a:t>
            </a:r>
            <a:r>
              <a:rPr kumimoji="0" lang="fr-FR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3E3E3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ilan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3E3E3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énergétique et environnemental performant,</a:t>
            </a:r>
          </a:p>
          <a:p>
            <a:pPr marL="742950" marR="0" lvl="2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Lutte contre la pollution en ville</a:t>
            </a:r>
          </a:p>
          <a:p>
            <a:pPr marL="285750" marR="0" lvl="1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rgbClr val="3E3E3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3E3E3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Obtention du label « </a:t>
            </a:r>
            <a:r>
              <a:rPr kumimoji="0" lang="fr-FR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3E3E3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Ecoréseau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3E3E3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de chaleur » par l’AMORCE pour la 7</a:t>
            </a:r>
            <a:r>
              <a:rPr kumimoji="0" lang="fr-FR" sz="1800" b="0" i="0" u="none" strike="noStrike" kern="1200" cap="none" spc="0" normalizeH="0" baseline="30000" noProof="0" dirty="0">
                <a:ln>
                  <a:noFill/>
                </a:ln>
                <a:solidFill>
                  <a:srgbClr val="3E3E3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3E3E3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année consécutive en 2022.</a:t>
            </a:r>
          </a:p>
          <a:p>
            <a:pPr marL="285750" marR="0" lvl="1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rgbClr val="3E3E3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3E3E3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E565C9D8-09A8-5C91-719D-896F3FD406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3976" y="5328592"/>
            <a:ext cx="918778" cy="980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3674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9E21C0E5-93CA-456D-B9E1-D3BE9C2C51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II/ Bilan technique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7D47DB74-CFA6-4DD9-B635-8C0F85AC647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Indicateur de développement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55F192D9-24E2-4DAF-A4B3-18D4A2DBCF2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r-FR" dirty="0"/>
              <a:t>Bilan exercice 2022 SOFREGE</a:t>
            </a:r>
          </a:p>
        </p:txBody>
      </p: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C2482961-07F9-16EA-6317-F96BC4D39DF2}"/>
              </a:ext>
            </a:extLst>
          </p:cNvPr>
          <p:cNvGrpSpPr/>
          <p:nvPr/>
        </p:nvGrpSpPr>
        <p:grpSpPr>
          <a:xfrm>
            <a:off x="1986317" y="1454150"/>
            <a:ext cx="7546679" cy="3869014"/>
            <a:chOff x="2675350" y="1617044"/>
            <a:chExt cx="7546679" cy="3869014"/>
          </a:xfrm>
        </p:grpSpPr>
        <p:graphicFrame>
          <p:nvGraphicFramePr>
            <p:cNvPr id="3" name="Diagramme 2">
              <a:extLst>
                <a:ext uri="{FF2B5EF4-FFF2-40B4-BE49-F238E27FC236}">
                  <a16:creationId xmlns:a16="http://schemas.microsoft.com/office/drawing/2014/main" id="{6A8EB9F3-A9ED-A402-7BDE-EF675B39B40B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823627462"/>
                </p:ext>
              </p:extLst>
            </p:nvPr>
          </p:nvGraphicFramePr>
          <p:xfrm>
            <a:off x="2675350" y="1617044"/>
            <a:ext cx="7546679" cy="3869014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pic>
          <p:nvPicPr>
            <p:cNvPr id="7" name="Graphique 6" descr="Feu">
              <a:extLst>
                <a:ext uri="{FF2B5EF4-FFF2-40B4-BE49-F238E27FC236}">
                  <a16:creationId xmlns:a16="http://schemas.microsoft.com/office/drawing/2014/main" id="{7C784193-D206-20F3-F0E1-6ACC7F606A9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3186812" y="2831028"/>
              <a:ext cx="526661" cy="526661"/>
            </a:xfrm>
            <a:prstGeom prst="rect">
              <a:avLst/>
            </a:prstGeom>
          </p:spPr>
        </p:pic>
        <p:pic>
          <p:nvPicPr>
            <p:cNvPr id="10" name="Graphique 9" descr="Retouches et couture">
              <a:extLst>
                <a:ext uri="{FF2B5EF4-FFF2-40B4-BE49-F238E27FC236}">
                  <a16:creationId xmlns:a16="http://schemas.microsoft.com/office/drawing/2014/main" id="{076B7448-AD43-D1F5-7D8F-2FC8EBA47DC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2864712" y="1960705"/>
              <a:ext cx="526662" cy="526662"/>
            </a:xfrm>
            <a:prstGeom prst="rect">
              <a:avLst/>
            </a:prstGeom>
          </p:spPr>
        </p:pic>
        <p:pic>
          <p:nvPicPr>
            <p:cNvPr id="11" name="Graphique 10" descr="Schéma de réseau">
              <a:extLst>
                <a:ext uri="{FF2B5EF4-FFF2-40B4-BE49-F238E27FC236}">
                  <a16:creationId xmlns:a16="http://schemas.microsoft.com/office/drawing/2014/main" id="{86F62F3C-8CAB-4940-AD6E-9987B8EC593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3237056" y="3728786"/>
              <a:ext cx="569075" cy="569075"/>
            </a:xfrm>
            <a:prstGeom prst="rect">
              <a:avLst/>
            </a:prstGeom>
          </p:spPr>
        </p:pic>
        <p:pic>
          <p:nvPicPr>
            <p:cNvPr id="12" name="Graphique 11" descr="Ville">
              <a:extLst>
                <a:ext uri="{FF2B5EF4-FFF2-40B4-BE49-F238E27FC236}">
                  <a16:creationId xmlns:a16="http://schemas.microsoft.com/office/drawing/2014/main" id="{2D435318-6A46-F6F0-C69D-CFC437A57F77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2867680" y="4628628"/>
              <a:ext cx="526662" cy="526662"/>
            </a:xfrm>
            <a:prstGeom prst="rect">
              <a:avLst/>
            </a:prstGeom>
          </p:spPr>
        </p:pic>
      </p:grpSp>
      <p:sp>
        <p:nvSpPr>
          <p:cNvPr id="15" name="ZoneTexte 14">
            <a:extLst>
              <a:ext uri="{FF2B5EF4-FFF2-40B4-BE49-F238E27FC236}">
                <a16:creationId xmlns:a16="http://schemas.microsoft.com/office/drawing/2014/main" id="{BE648BF1-5EE4-5F5E-5984-E5ADAE2AAAC1}"/>
              </a:ext>
            </a:extLst>
          </p:cNvPr>
          <p:cNvSpPr txBox="1"/>
          <p:nvPr/>
        </p:nvSpPr>
        <p:spPr>
          <a:xfrm>
            <a:off x="7430702" y="5249961"/>
            <a:ext cx="39559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* Evolution par rapport à 2021</a:t>
            </a:r>
          </a:p>
        </p:txBody>
      </p:sp>
    </p:spTree>
    <p:extLst>
      <p:ext uri="{BB962C8B-B14F-4D97-AF65-F5344CB8AC3E}">
        <p14:creationId xmlns:p14="http://schemas.microsoft.com/office/powerpoint/2010/main" val="32252729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9E21C0E5-93CA-456D-B9E1-D3BE9C2C51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II/ Bilan technique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7D47DB74-CFA6-4DD9-B635-8C0F85AC647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978232" y="1093869"/>
            <a:ext cx="6414997" cy="303326"/>
          </a:xfrm>
        </p:spPr>
        <p:txBody>
          <a:bodyPr/>
          <a:lstStyle/>
          <a:p>
            <a:r>
              <a:rPr lang="fr-FR" dirty="0"/>
              <a:t>Indicateurs énergétiques et environnementaux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55F192D9-24E2-4DAF-A4B3-18D4A2DBCF2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r-FR" dirty="0"/>
              <a:t>Bilan exercice 2022 SOFREGE</a:t>
            </a:r>
          </a:p>
        </p:txBody>
      </p:sp>
      <p:sp>
        <p:nvSpPr>
          <p:cNvPr id="8" name="Espace réservé du texte 10">
            <a:extLst>
              <a:ext uri="{FF2B5EF4-FFF2-40B4-BE49-F238E27FC236}">
                <a16:creationId xmlns:a16="http://schemas.microsoft.com/office/drawing/2014/main" id="{9E55539B-6A19-3686-D785-6E31BF98DBBC}"/>
              </a:ext>
            </a:extLst>
          </p:cNvPr>
          <p:cNvSpPr txBox="1">
            <a:spLocks/>
          </p:cNvSpPr>
          <p:nvPr/>
        </p:nvSpPr>
        <p:spPr>
          <a:xfrm>
            <a:off x="1310315" y="1857080"/>
            <a:ext cx="8784562" cy="4406560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marR="0" lvl="0" indent="-28575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sz="1800" b="1" dirty="0">
                <a:solidFill>
                  <a:srgbClr val="3E3E3E"/>
                </a:solidFill>
                <a:latin typeface="Calibri" panose="020F0502020204030204"/>
              </a:rPr>
              <a:t>Raccordement d’un point de livraison en 2022 : </a:t>
            </a:r>
          </a:p>
          <a:p>
            <a:pPr marL="1428750" lvl="2" indent="-285750" algn="just"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fr-FR" sz="1800" dirty="0">
                <a:solidFill>
                  <a:srgbClr val="3E3E3E"/>
                </a:solidFill>
                <a:latin typeface="Calibri" panose="020F0502020204030204"/>
              </a:rPr>
              <a:t>Résidence Verlaine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fr-FR" sz="1800" b="1" dirty="0">
              <a:solidFill>
                <a:srgbClr val="3E3E3E"/>
              </a:solidFill>
              <a:latin typeface="Calibri" panose="020F0502020204030204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sz="1800" b="1" dirty="0">
                <a:solidFill>
                  <a:srgbClr val="3E3E3E"/>
                </a:solidFill>
                <a:latin typeface="Calibri" panose="020F0502020204030204"/>
              </a:rPr>
              <a:t>Aucun déraccordement n’a eu lieu en 2022</a:t>
            </a:r>
          </a:p>
          <a:p>
            <a:pPr marR="0" lvl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fr-FR" sz="1800" b="1" i="0" strike="noStrike" kern="1200" cap="none" spc="0" normalizeH="0" baseline="0" noProof="0" dirty="0">
              <a:ln>
                <a:noFill/>
              </a:ln>
              <a:solidFill>
                <a:srgbClr val="3E3E3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sz="1800" b="1" dirty="0">
                <a:solidFill>
                  <a:srgbClr val="3E3E3E"/>
                </a:solidFill>
                <a:latin typeface="Calibri" panose="020F0502020204030204"/>
              </a:rPr>
              <a:t>Taux de logements Fresnois raccordés au réseau SOFREGE : </a:t>
            </a:r>
          </a:p>
          <a:p>
            <a:pPr marR="0" lvl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r-FR" sz="1800" dirty="0">
                <a:solidFill>
                  <a:srgbClr val="3E3E3E"/>
                </a:solidFill>
                <a:latin typeface="Calibri" panose="020F0502020204030204"/>
              </a:rPr>
              <a:t>	78% (8 045 pour 10 265 logements collectifs à Fresnes)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fr-FR" sz="1800" b="0" i="0" strike="noStrike" kern="1200" cap="none" spc="0" normalizeH="0" baseline="0" noProof="0" dirty="0">
              <a:ln>
                <a:noFill/>
              </a:ln>
              <a:solidFill>
                <a:srgbClr val="3E3E3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rgbClr val="3E3E3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Graphique 8" descr="Ville">
            <a:extLst>
              <a:ext uri="{FF2B5EF4-FFF2-40B4-BE49-F238E27FC236}">
                <a16:creationId xmlns:a16="http://schemas.microsoft.com/office/drawing/2014/main" id="{31C27ED6-BAE7-3AE5-B9D1-F0E06F03C4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659729" y="4420038"/>
            <a:ext cx="998016" cy="981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01987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9E21C0E5-93CA-456D-B9E1-D3BE9C2C51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II/ Bilan technique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7D47DB74-CFA6-4DD9-B635-8C0F85AC647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978232" y="1093869"/>
            <a:ext cx="6414997" cy="303326"/>
          </a:xfrm>
        </p:spPr>
        <p:txBody>
          <a:bodyPr/>
          <a:lstStyle/>
          <a:p>
            <a:r>
              <a:rPr lang="fr-FR" dirty="0"/>
              <a:t>Indicateurs énergétiques et environnementaux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55F192D9-24E2-4DAF-A4B3-18D4A2DBCF2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r-FR" dirty="0"/>
              <a:t>Bilan exercice 2022 SOFREGE</a:t>
            </a:r>
          </a:p>
        </p:txBody>
      </p:sp>
      <p:graphicFrame>
        <p:nvGraphicFramePr>
          <p:cNvPr id="13" name="Diagramme 12">
            <a:extLst>
              <a:ext uri="{FF2B5EF4-FFF2-40B4-BE49-F238E27FC236}">
                <a16:creationId xmlns:a16="http://schemas.microsoft.com/office/drawing/2014/main" id="{813629AC-A28A-B3B7-F977-8E6AC42F23F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84814989"/>
              </p:ext>
            </p:extLst>
          </p:nvPr>
        </p:nvGraphicFramePr>
        <p:xfrm>
          <a:off x="2322142" y="1617726"/>
          <a:ext cx="7547716" cy="43611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6" name="Graphique 15" descr="Main ouverte avec une plante">
            <a:extLst>
              <a:ext uri="{FF2B5EF4-FFF2-40B4-BE49-F238E27FC236}">
                <a16:creationId xmlns:a16="http://schemas.microsoft.com/office/drawing/2014/main" id="{BDD84C29-5FF2-7C0E-246F-D3BD2DBA630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567171" y="2025971"/>
            <a:ext cx="528638" cy="528638"/>
          </a:xfrm>
          <a:prstGeom prst="rect">
            <a:avLst/>
          </a:prstGeom>
        </p:spPr>
      </p:pic>
      <p:pic>
        <p:nvPicPr>
          <p:cNvPr id="17" name="Graphique 16" descr="Centrale électrique">
            <a:extLst>
              <a:ext uri="{FF2B5EF4-FFF2-40B4-BE49-F238E27FC236}">
                <a16:creationId xmlns:a16="http://schemas.microsoft.com/office/drawing/2014/main" id="{8E0772EB-8B2E-F94A-CD3B-17CE4BC5D66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892641" y="3026383"/>
            <a:ext cx="528638" cy="528638"/>
          </a:xfrm>
          <a:prstGeom prst="rect">
            <a:avLst/>
          </a:prstGeom>
        </p:spPr>
      </p:pic>
      <p:pic>
        <p:nvPicPr>
          <p:cNvPr id="18" name="Graphique 17" descr="Robinet qui fuit">
            <a:extLst>
              <a:ext uri="{FF2B5EF4-FFF2-40B4-BE49-F238E27FC236}">
                <a16:creationId xmlns:a16="http://schemas.microsoft.com/office/drawing/2014/main" id="{400C9589-601A-64FA-E0F9-39795F36BAF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2892641" y="4026795"/>
            <a:ext cx="605657" cy="605657"/>
          </a:xfrm>
          <a:prstGeom prst="rect">
            <a:avLst/>
          </a:prstGeom>
        </p:spPr>
      </p:pic>
      <p:pic>
        <p:nvPicPr>
          <p:cNvPr id="19" name="Graphique 18" descr="Café">
            <a:extLst>
              <a:ext uri="{FF2B5EF4-FFF2-40B4-BE49-F238E27FC236}">
                <a16:creationId xmlns:a16="http://schemas.microsoft.com/office/drawing/2014/main" id="{BD06DEB2-A5D7-8CC0-3B46-6534C5737C61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rcRect r="30720" b="45064"/>
          <a:stretch/>
        </p:blipFill>
        <p:spPr>
          <a:xfrm>
            <a:off x="2322142" y="4983328"/>
            <a:ext cx="648072" cy="513891"/>
          </a:xfrm>
          <a:prstGeom prst="rect">
            <a:avLst/>
          </a:prstGeom>
        </p:spPr>
      </p:pic>
      <p:sp>
        <p:nvSpPr>
          <p:cNvPr id="20" name="Espace réservé du texte 10">
            <a:extLst>
              <a:ext uri="{FF2B5EF4-FFF2-40B4-BE49-F238E27FC236}">
                <a16:creationId xmlns:a16="http://schemas.microsoft.com/office/drawing/2014/main" id="{0B8F8723-BAF1-2F05-DA3B-FBC39E031A84}"/>
              </a:ext>
            </a:extLst>
          </p:cNvPr>
          <p:cNvSpPr txBox="1">
            <a:spLocks/>
          </p:cNvSpPr>
          <p:nvPr/>
        </p:nvSpPr>
        <p:spPr>
          <a:xfrm>
            <a:off x="7793215" y="5834833"/>
            <a:ext cx="2736304" cy="288032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3E3E3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* Évolution par rapport à 2021</a:t>
            </a:r>
          </a:p>
        </p:txBody>
      </p:sp>
    </p:spTree>
    <p:extLst>
      <p:ext uri="{BB962C8B-B14F-4D97-AF65-F5344CB8AC3E}">
        <p14:creationId xmlns:p14="http://schemas.microsoft.com/office/powerpoint/2010/main" val="32793063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9E21C0E5-93CA-456D-B9E1-D3BE9C2C51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II/ Bilan technique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7D47DB74-CFA6-4DD9-B635-8C0F85AC647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978232" y="1093869"/>
            <a:ext cx="6414997" cy="303326"/>
          </a:xfrm>
        </p:spPr>
        <p:txBody>
          <a:bodyPr/>
          <a:lstStyle/>
          <a:p>
            <a:r>
              <a:rPr lang="fr-FR" dirty="0"/>
              <a:t>Indicateurs énergétiques et environnementaux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55F192D9-24E2-4DAF-A4B3-18D4A2DBCF2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r-FR" dirty="0"/>
              <a:t>Bilan exercice 2022 SOFREGE</a:t>
            </a:r>
          </a:p>
        </p:txBody>
      </p:sp>
      <p:sp>
        <p:nvSpPr>
          <p:cNvPr id="8" name="Espace réservé du texte 10">
            <a:extLst>
              <a:ext uri="{FF2B5EF4-FFF2-40B4-BE49-F238E27FC236}">
                <a16:creationId xmlns:a16="http://schemas.microsoft.com/office/drawing/2014/main" id="{9E55539B-6A19-3686-D785-6E31BF98DBBC}"/>
              </a:ext>
            </a:extLst>
          </p:cNvPr>
          <p:cNvSpPr txBox="1">
            <a:spLocks/>
          </p:cNvSpPr>
          <p:nvPr/>
        </p:nvSpPr>
        <p:spPr>
          <a:xfrm>
            <a:off x="1703719" y="1860668"/>
            <a:ext cx="8784562" cy="3790954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sng" strike="noStrike" kern="1200" cap="none" spc="0" normalizeH="0" baseline="0" noProof="0" dirty="0">
                <a:ln>
                  <a:noFill/>
                </a:ln>
                <a:solidFill>
                  <a:srgbClr val="00979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Remarques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00979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: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rgbClr val="3E3E3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sz="1800" u="sng" dirty="0">
                <a:solidFill>
                  <a:srgbClr val="3E3E3E"/>
                </a:solidFill>
                <a:latin typeface="Calibri" panose="020F0502020204030204"/>
              </a:rPr>
              <a:t>Augmentation</a:t>
            </a:r>
            <a:r>
              <a:rPr kumimoji="0" lang="fr-FR" sz="1800" b="0" i="0" u="sng" strike="noStrike" kern="1200" cap="none" spc="0" normalizeH="0" baseline="0" noProof="0" dirty="0">
                <a:ln>
                  <a:noFill/>
                </a:ln>
                <a:solidFill>
                  <a:srgbClr val="3E3E3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du Taux </a:t>
            </a:r>
            <a:r>
              <a:rPr kumimoji="0" lang="fr-FR" sz="1800" b="0" i="0" u="sng" strike="noStrike" kern="1200" cap="none" spc="0" normalizeH="0" baseline="0" noProof="0" dirty="0" err="1">
                <a:ln>
                  <a:noFill/>
                </a:ln>
                <a:solidFill>
                  <a:srgbClr val="3E3E3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EnR</a:t>
            </a:r>
            <a:r>
              <a:rPr kumimoji="0" lang="fr-FR" sz="1800" b="0" i="0" u="sng" strike="noStrike" kern="1200" cap="none" spc="0" normalizeH="0" baseline="0" noProof="0" dirty="0">
                <a:ln>
                  <a:noFill/>
                </a:ln>
                <a:solidFill>
                  <a:srgbClr val="3E3E3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: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rgbClr val="3E3E3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65113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3E3E3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Les efforts collectifs (primaire SOFREGE et secondaire abonnés), notamment ceux identifiés dans le cadre du schéma directeur, portent leurs fruits et doivent se poursuivre : abaisser les températures de retour réseau afin de valoriser au maximum la ressource géothermale.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rgbClr val="3E3E3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800" b="0" i="0" u="sng" strike="noStrike" kern="1200" cap="none" spc="0" normalizeH="0" baseline="0" noProof="0" dirty="0">
                <a:ln>
                  <a:noFill/>
                </a:ln>
                <a:solidFill>
                  <a:srgbClr val="3E3E3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Consommation d’eau : 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rgbClr val="3E3E3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65113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3E3E3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Diminution de la consommation d’eau, liée à un fonctionnement normal par rapport à l’année 2021 comportant une fuite réseau identifiée puis réparée en novembre 2021.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rgbClr val="3E3E3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8449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9E21C0E5-93CA-456D-B9E1-D3BE9C2C51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II/ Bilan technique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7D47DB74-CFA6-4DD9-B635-8C0F85AC647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978232" y="1093869"/>
            <a:ext cx="6414997" cy="303326"/>
          </a:xfrm>
        </p:spPr>
        <p:txBody>
          <a:bodyPr/>
          <a:lstStyle/>
          <a:p>
            <a:r>
              <a:rPr lang="fr-FR" dirty="0"/>
              <a:t>Mixité énergétique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55F192D9-24E2-4DAF-A4B3-18D4A2DBCF2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r-FR" dirty="0"/>
              <a:t>Bilan exercice 2022 SOFREGE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0B434035-BAE6-E21A-7B28-C3FF724091AF}"/>
              </a:ext>
            </a:extLst>
          </p:cNvPr>
          <p:cNvSpPr txBox="1"/>
          <p:nvPr/>
        </p:nvSpPr>
        <p:spPr>
          <a:xfrm>
            <a:off x="3752973" y="6057613"/>
            <a:ext cx="46860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Production totale en 2022 : 71 542 MWh</a:t>
            </a:r>
          </a:p>
        </p:txBody>
      </p:sp>
      <p:graphicFrame>
        <p:nvGraphicFramePr>
          <p:cNvPr id="2" name="Graphique 1">
            <a:extLst>
              <a:ext uri="{FF2B5EF4-FFF2-40B4-BE49-F238E27FC236}">
                <a16:creationId xmlns:a16="http://schemas.microsoft.com/office/drawing/2014/main" id="{228AA444-57BA-4CA6-B190-ED12688CD7C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25117520"/>
              </p:ext>
            </p:extLst>
          </p:nvPr>
        </p:nvGraphicFramePr>
        <p:xfrm>
          <a:off x="2376315" y="1521298"/>
          <a:ext cx="7439369" cy="43373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300413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9E21C0E5-93CA-456D-B9E1-D3BE9C2C51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II/ Bilan technique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7D47DB74-CFA6-4DD9-B635-8C0F85AC647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978232" y="1093869"/>
            <a:ext cx="6414997" cy="303326"/>
          </a:xfrm>
        </p:spPr>
        <p:txBody>
          <a:bodyPr/>
          <a:lstStyle/>
          <a:p>
            <a:r>
              <a:rPr lang="fr-FR" dirty="0"/>
              <a:t>Contenu CO</a:t>
            </a:r>
            <a:r>
              <a:rPr lang="fr-FR" baseline="-25000" dirty="0"/>
              <a:t>2</a:t>
            </a:r>
            <a:r>
              <a:rPr lang="fr-FR" dirty="0"/>
              <a:t> du réseau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55F192D9-24E2-4DAF-A4B3-18D4A2DBCF2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r-FR" dirty="0"/>
              <a:t>Bilan exercice 2022 SOFREGE</a:t>
            </a:r>
          </a:p>
        </p:txBody>
      </p:sp>
      <p:sp>
        <p:nvSpPr>
          <p:cNvPr id="12" name="Espace réservé du texte 7">
            <a:extLst>
              <a:ext uri="{FF2B5EF4-FFF2-40B4-BE49-F238E27FC236}">
                <a16:creationId xmlns:a16="http://schemas.microsoft.com/office/drawing/2014/main" id="{9056D3AD-017D-090B-52E5-ADF265B00ED0}"/>
              </a:ext>
            </a:extLst>
          </p:cNvPr>
          <p:cNvSpPr txBox="1">
            <a:spLocks/>
          </p:cNvSpPr>
          <p:nvPr/>
        </p:nvSpPr>
        <p:spPr>
          <a:xfrm>
            <a:off x="2178518" y="5924935"/>
            <a:ext cx="7834964" cy="504056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Les émissions CO2 évitées par rapport à une solution gaz seraient d’environ 17 663 tonnes en 2022 (soit environ </a:t>
            </a:r>
            <a:r>
              <a:rPr kumimoji="0" lang="fr-FR" sz="15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l’émission de plus de 6 566 voitures</a:t>
            </a:r>
            <a:r>
              <a:rPr kumimoji="0" lang="fr-FR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en 2022).</a:t>
            </a:r>
            <a:endParaRPr kumimoji="0" lang="fr-FR" sz="1500" b="0" i="0" u="none" strike="noStrike" kern="1200" cap="none" spc="0" normalizeH="0" baseline="0" noProof="0" dirty="0">
              <a:ln>
                <a:noFill/>
              </a:ln>
              <a:solidFill>
                <a:srgbClr val="3E3E3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2" name="Graphique 1">
            <a:extLst>
              <a:ext uri="{FF2B5EF4-FFF2-40B4-BE49-F238E27FC236}">
                <a16:creationId xmlns:a16="http://schemas.microsoft.com/office/drawing/2014/main" id="{00000000-0008-0000-2700-00000200000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19889794"/>
              </p:ext>
            </p:extLst>
          </p:nvPr>
        </p:nvGraphicFramePr>
        <p:xfrm>
          <a:off x="741145" y="1444820"/>
          <a:ext cx="10985739" cy="43209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55148257"/>
      </p:ext>
    </p:extLst>
  </p:cSld>
  <p:clrMapOvr>
    <a:masterClrMapping/>
  </p:clrMapOvr>
</p:sld>
</file>

<file path=ppt/theme/theme1.xml><?xml version="1.0" encoding="utf-8"?>
<a:theme xmlns:a="http://schemas.openxmlformats.org/drawingml/2006/main" name="Présentatio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 FEUILLE" id="{8F02E01D-415C-4BCE-9E5D-348732FF3B3E}" vid="{ACFC48DC-AA56-417A-B169-AABD3D156F3C}"/>
    </a:ext>
  </a:extLst>
</a:theme>
</file>

<file path=ppt/theme/theme2.xml><?xml version="1.0" encoding="utf-8"?>
<a:theme xmlns:a="http://schemas.openxmlformats.org/drawingml/2006/main" name="SOMMAIR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 FEUILLE" id="{8F02E01D-415C-4BCE-9E5D-348732FF3B3E}" vid="{E28979AE-EB98-41BC-8ADB-8BD02FFAA562}"/>
    </a:ext>
  </a:extLst>
</a:theme>
</file>

<file path=ppt/theme/theme3.xml><?xml version="1.0" encoding="utf-8"?>
<a:theme xmlns:a="http://schemas.openxmlformats.org/drawingml/2006/main" name="Présentation global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 FEUILLE" id="{8F02E01D-415C-4BCE-9E5D-348732FF3B3E}" vid="{057E3221-129F-4CE1-B3FB-B7E681828DAF}"/>
    </a:ext>
  </a:extLst>
</a:theme>
</file>

<file path=ppt/theme/theme4.xml><?xml version="1.0" encoding="utf-8"?>
<a:theme xmlns:a="http://schemas.openxmlformats.org/drawingml/2006/main" name="Intercalair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 FEUILLE" id="{8F02E01D-415C-4BCE-9E5D-348732FF3B3E}" vid="{F647F72C-D59B-4A6C-B198-F5AB5BD8D040}"/>
    </a:ext>
  </a:extLst>
</a:theme>
</file>

<file path=ppt/theme/theme5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6266F48AB937B48BB188653C81C7D68" ma:contentTypeVersion="13" ma:contentTypeDescription="Crée un document." ma:contentTypeScope="" ma:versionID="f86616d8886440e8b4234d5d66cdc2b9">
  <xsd:schema xmlns:xsd="http://www.w3.org/2001/XMLSchema" xmlns:xs="http://www.w3.org/2001/XMLSchema" xmlns:p="http://schemas.microsoft.com/office/2006/metadata/properties" xmlns:ns2="3ebc4bdd-17a5-46bb-9a9c-80b213f429d3" targetNamespace="http://schemas.microsoft.com/office/2006/metadata/properties" ma:root="true" ma:fieldsID="36e8b700af97015c62da59c2bc3ba838" ns2:_="">
    <xsd:import namespace="3ebc4bdd-17a5-46bb-9a9c-80b213f429d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_x0076_yu9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ebc4bdd-17a5-46bb-9a9c-80b213f429d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_x0076_yu9" ma:index="15" nillable="true" ma:displayName="Catégorie" ma:internalName="_x0076_yu9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Type de contenu"/>
        <xsd:element ref="dc:title" minOccurs="0" maxOccurs="1" ma:index="1" ma:displayName="Information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x0076_yu9 xmlns="3ebc4bdd-17a5-46bb-9a9c-80b213f429d3" xsi:nil="true"/>
  </documentManagement>
</p:properties>
</file>

<file path=customXml/itemProps1.xml><?xml version="1.0" encoding="utf-8"?>
<ds:datastoreItem xmlns:ds="http://schemas.openxmlformats.org/officeDocument/2006/customXml" ds:itemID="{646B17B2-4A68-49CF-AED0-3C885BC7936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832B374-177A-4C6A-A8A4-8335F8CF227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ebc4bdd-17a5-46bb-9a9c-80b213f429d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742A32B-95E1-44C4-817C-47C0AF52F962}">
  <ds:schemaRefs>
    <ds:schemaRef ds:uri="http://schemas.microsoft.com/office/2006/metadata/properties"/>
    <ds:schemaRef ds:uri="http://purl.org/dc/terms/"/>
    <ds:schemaRef ds:uri="http://schemas.microsoft.com/office/2006/documentManagement/types"/>
    <ds:schemaRef ds:uri="http://schemas.microsoft.com/office/infopath/2007/PartnerControls"/>
    <ds:schemaRef ds:uri="http://purl.org/dc/dcmitype/"/>
    <ds:schemaRef ds:uri="http://purl.org/dc/elements/1.1/"/>
    <ds:schemaRef ds:uri="55c5f9ab-9ae6-4c36-b803-8c6231862e01"/>
    <ds:schemaRef ds:uri="http://schemas.openxmlformats.org/package/2006/metadata/core-properties"/>
    <ds:schemaRef ds:uri="e92ce6d8-3081-4421-acb2-6d0e99ca2f59"/>
    <ds:schemaRef ds:uri="http://www.w3.org/XML/1998/namespace"/>
    <ds:schemaRef ds:uri="3ebc4bdd-17a5-46bb-9a9c-80b213f429d3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PPT FEUILLE</Template>
  <TotalTime>4875</TotalTime>
  <Words>1587</Words>
  <Application>Microsoft Office PowerPoint</Application>
  <PresentationFormat>Grand écran</PresentationFormat>
  <Paragraphs>246</Paragraphs>
  <Slides>26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4</vt:i4>
      </vt:variant>
      <vt:variant>
        <vt:lpstr>Titres des diapositives</vt:lpstr>
      </vt:variant>
      <vt:variant>
        <vt:i4>26</vt:i4>
      </vt:variant>
    </vt:vector>
  </HeadingPairs>
  <TitlesOfParts>
    <vt:vector size="34" baseType="lpstr">
      <vt:lpstr>Arial</vt:lpstr>
      <vt:lpstr>Calibri</vt:lpstr>
      <vt:lpstr>Courier New</vt:lpstr>
      <vt:lpstr>Wingdings</vt:lpstr>
      <vt:lpstr>Présentation</vt:lpstr>
      <vt:lpstr>SOMMAIRE</vt:lpstr>
      <vt:lpstr>Présentation globale</vt:lpstr>
      <vt:lpstr>Intercalaires</vt:lpstr>
      <vt:lpstr>SOFREGE - séance du 18/09/23</vt:lpstr>
      <vt:lpstr>Présentation PowerPoint</vt:lpstr>
      <vt:lpstr>I/ Faits  marquants de l’exercice 2022</vt:lpstr>
      <vt:lpstr>II/ Bilan technique</vt:lpstr>
      <vt:lpstr>II/ Bilan technique</vt:lpstr>
      <vt:lpstr>II/ Bilan technique</vt:lpstr>
      <vt:lpstr>II/ Bilan technique</vt:lpstr>
      <vt:lpstr>II/ Bilan technique</vt:lpstr>
      <vt:lpstr>II/ Bilan technique</vt:lpstr>
      <vt:lpstr>II/ Bilan technique</vt:lpstr>
      <vt:lpstr>III/ Bilan financier</vt:lpstr>
      <vt:lpstr>III/ Bilan financier</vt:lpstr>
      <vt:lpstr>III/ Bilan financier</vt:lpstr>
      <vt:lpstr>III/ Bilan financier</vt:lpstr>
      <vt:lpstr>III/ Bilan financier</vt:lpstr>
      <vt:lpstr>III/ Bilan financier</vt:lpstr>
      <vt:lpstr>III/ Bilan financier</vt:lpstr>
      <vt:lpstr>III/ Bilan financier</vt:lpstr>
      <vt:lpstr>IV/ Perspectives de développement 2023/2024</vt:lpstr>
      <vt:lpstr>V/ Travail réalisé dans le cadre du Schéma Directeur</vt:lpstr>
      <vt:lpstr>V/ Travail réalisé dans le cadre du Schéma Directeur</vt:lpstr>
      <vt:lpstr>V/ Travail réalisé dans le cadre du Schéma Directeur</vt:lpstr>
      <vt:lpstr>V/ Travail réalisé dans le cadre du Schéma Directeur</vt:lpstr>
      <vt:lpstr>VI/ Communication</vt:lpstr>
      <vt:lpstr>VI/ Autre travail réalisé sur le service public dans le cadre du Schéma Directeur</vt:lpstr>
      <vt:lpstr>Merci de votre attention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CCSPL</dc:title>
  <dc:creator>WEBER Hugo</dc:creator>
  <cp:lastModifiedBy>THIRE Anais</cp:lastModifiedBy>
  <cp:revision>39</cp:revision>
  <dcterms:created xsi:type="dcterms:W3CDTF">2022-11-16T13:00:59Z</dcterms:created>
  <dcterms:modified xsi:type="dcterms:W3CDTF">2023-09-19T18:37:37Z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0x01010036266F48AB937B48BB188653C81C7D68</vt:lpwstr>
  </property>
</Properties>
</file>