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3741" r:id="rId5"/>
    <p:sldMasterId id="2147483700" r:id="rId6"/>
    <p:sldMasterId id="2147483755" r:id="rId7"/>
  </p:sldMasterIdLst>
  <p:notesMasterIdLst>
    <p:notesMasterId r:id="rId62"/>
  </p:notesMasterIdLst>
  <p:handoutMasterIdLst>
    <p:handoutMasterId r:id="rId63"/>
  </p:handoutMasterIdLst>
  <p:sldIdLst>
    <p:sldId id="256" r:id="rId8"/>
    <p:sldId id="824" r:id="rId9"/>
    <p:sldId id="832" r:id="rId10"/>
    <p:sldId id="838" r:id="rId11"/>
    <p:sldId id="414" r:id="rId12"/>
    <p:sldId id="418" r:id="rId13"/>
    <p:sldId id="925" r:id="rId14"/>
    <p:sldId id="939" r:id="rId15"/>
    <p:sldId id="940" r:id="rId16"/>
    <p:sldId id="833" r:id="rId17"/>
    <p:sldId id="267" r:id="rId18"/>
    <p:sldId id="938" r:id="rId19"/>
    <p:sldId id="777" r:id="rId20"/>
    <p:sldId id="948" r:id="rId21"/>
    <p:sldId id="792" r:id="rId22"/>
    <p:sldId id="804" r:id="rId23"/>
    <p:sldId id="952" r:id="rId24"/>
    <p:sldId id="932" r:id="rId25"/>
    <p:sldId id="933" r:id="rId26"/>
    <p:sldId id="794" r:id="rId27"/>
    <p:sldId id="950" r:id="rId28"/>
    <p:sldId id="821" r:id="rId29"/>
    <p:sldId id="927" r:id="rId30"/>
    <p:sldId id="942" r:id="rId31"/>
    <p:sldId id="791" r:id="rId32"/>
    <p:sldId id="782" r:id="rId33"/>
    <p:sldId id="765" r:id="rId34"/>
    <p:sldId id="801" r:id="rId35"/>
    <p:sldId id="941" r:id="rId36"/>
    <p:sldId id="936" r:id="rId37"/>
    <p:sldId id="928" r:id="rId38"/>
    <p:sldId id="800" r:id="rId39"/>
    <p:sldId id="934" r:id="rId40"/>
    <p:sldId id="937" r:id="rId41"/>
    <p:sldId id="949" r:id="rId42"/>
    <p:sldId id="834" r:id="rId43"/>
    <p:sldId id="951" r:id="rId44"/>
    <p:sldId id="943" r:id="rId45"/>
    <p:sldId id="946" r:id="rId46"/>
    <p:sldId id="947" r:id="rId47"/>
    <p:sldId id="815" r:id="rId48"/>
    <p:sldId id="778" r:id="rId49"/>
    <p:sldId id="841" r:id="rId50"/>
    <p:sldId id="349" r:id="rId51"/>
    <p:sldId id="924" r:id="rId52"/>
    <p:sldId id="840" r:id="rId53"/>
    <p:sldId id="920" r:id="rId54"/>
    <p:sldId id="799" r:id="rId55"/>
    <p:sldId id="776" r:id="rId56"/>
    <p:sldId id="797" r:id="rId57"/>
    <p:sldId id="798" r:id="rId58"/>
    <p:sldId id="780" r:id="rId59"/>
    <p:sldId id="415" r:id="rId60"/>
    <p:sldId id="781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A05209-C77F-9572-2B00-B6F7E9624D2C}" name="TA Jerome" initials="TJ" userId="S::Jerome.TA@groupe-coriance.fr::ebb0650e-173e-4cfd-858f-297cba3f2590" providerId="AD"/>
  <p188:author id="{E5F9441F-BAA0-4E40-21CA-40F5FAEA6296}" name="DAIDJ Lila" initials="DL" userId="S::Lila.DAIDJ@groupe-coriance.fr::343b37e8-9dfe-4e63-a93a-968cd79e1e68" providerId="AD"/>
  <p188:author id="{1D48CE8C-5F2D-8EE8-B8F5-0E1371B62711}" name="NOGUE Laurent" initials="NL" userId="S::laurent.nogue@groupe-coriance.fr::d0355624-738a-436a-be8a-4cd019c79504" providerId="AD"/>
  <p188:author id="{F2C81D8F-4662-1EA5-1F8A-C2221FA663E3}" name="HOLL Colin" initials="HC" userId="S::colin.holl@groupe-coriance.fr::68de6550-3123-4d11-a91f-c09295c53a74" providerId="AD"/>
  <p188:author id="{A6B54DBC-C9C5-EA9F-8B5C-11815CD29CE9}" name="DEPARDON Pierre-Edouard" initials="DPE" userId="S::Pierre-Edouard.DEPARDON@groupe-coriance.fr::20f06334-3107-4341-a662-8501f6f9d696" providerId="AD"/>
  <p188:author id="{E78849D6-E601-19BF-7A2D-EC9A065FC804}" name="DAIDJ Lila" initials="DL" userId="S::lila.daidj@groupe-coriance.fr::343b37e8-9dfe-4e63-a93a-968cd79e1e68" providerId="AD"/>
  <p188:author id="{67B4B8D7-BDF9-A3A1-4A49-23A3A5D3A0D5}" name="BERKANE Ahmed" initials="BA" userId="S::Ahmed.BERKANE@groupe-coriance.fr::bb422ff4-7e91-40c4-aca7-5aca46d6a1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800"/>
    <a:srgbClr val="009793"/>
    <a:srgbClr val="67B14A"/>
    <a:srgbClr val="000000"/>
    <a:srgbClr val="FF3300"/>
    <a:srgbClr val="FF5050"/>
    <a:srgbClr val="45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5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handoutMaster" Target="handoutMasters/handoutMaster1.xml"/><Relationship Id="rId68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-files\DOSSIERS\SOCIETES\SOFREGE\JURIDIQUE\CONTRATS\DSP-MP\Contrats%20Concession\Avenants\Avenant%20n&#176;%203\4-BP\CEP%20final%20-%20revu%20sans%20cog&#233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/>
              <a:t>Projection</a:t>
            </a:r>
            <a:r>
              <a:rPr lang="fr-FR" sz="1800" b="1" baseline="0"/>
              <a:t> du taux d’</a:t>
            </a:r>
            <a:r>
              <a:rPr lang="fr-FR" sz="1800" b="1" baseline="0" err="1"/>
              <a:t>EnR</a:t>
            </a:r>
            <a:r>
              <a:rPr lang="fr-FR" sz="1800" b="1" baseline="0"/>
              <a:t> à l’horizon 2030</a:t>
            </a:r>
            <a:endParaRPr lang="fr-FR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Avec sobriété énergétique - Sans nouvelle géothermie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32-4671-A89D-AFF1B4EC7C8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Avec sobriété énergétique - Avec nouvelle géothermie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Feuil1!$C$2</c:f>
              <c:numCache>
                <c:formatCode>0%</c:formatCode>
                <c:ptCount val="1"/>
                <c:pt idx="0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32-4671-A89D-AFF1B4EC7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271280"/>
        <c:axId val="1931276272"/>
      </c:barChart>
      <c:catAx>
        <c:axId val="193127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1276272"/>
        <c:crosses val="autoZero"/>
        <c:auto val="1"/>
        <c:lblAlgn val="ctr"/>
        <c:lblOffset val="100"/>
        <c:noMultiLvlLbl val="0"/>
      </c:catAx>
      <c:valAx>
        <c:axId val="193127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127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/>
              <a:t>Résultat net cumulé rapporté</a:t>
            </a:r>
            <a:r>
              <a:rPr lang="fr-FR" baseline="0"/>
              <a:t> au chiffre d'affaires cumulé</a:t>
            </a:r>
            <a:br>
              <a:rPr lang="fr-FR"/>
            </a:br>
            <a:r>
              <a:rPr lang="fr-FR">
                <a:solidFill>
                  <a:srgbClr val="00B050"/>
                </a:solidFill>
              </a:rPr>
              <a:t>CEP</a:t>
            </a:r>
            <a:r>
              <a:rPr lang="fr-FR" baseline="0">
                <a:solidFill>
                  <a:srgbClr val="00B050"/>
                </a:solidFill>
              </a:rPr>
              <a:t> de référence </a:t>
            </a:r>
            <a:r>
              <a:rPr lang="fr-FR" baseline="0"/>
              <a:t>et </a:t>
            </a:r>
            <a:r>
              <a:rPr lang="fr-FR" baseline="0">
                <a:solidFill>
                  <a:srgbClr val="FF0000"/>
                </a:solidFill>
              </a:rPr>
              <a:t>CEP sans cogénération</a:t>
            </a:r>
            <a:endParaRPr lang="fr-FR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Graphiques!$C$6:$D$6</c:f>
              <c:strCache>
                <c:ptCount val="2"/>
                <c:pt idx="0">
                  <c:v>CEP de référence</c:v>
                </c:pt>
                <c:pt idx="1">
                  <c:v>Résultat cumulé (€)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Graphiques!$M$4:$AI$4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Graphiques!$M$42:$AI$42</c:f>
              <c:numCache>
                <c:formatCode>0%</c:formatCode>
                <c:ptCount val="23"/>
                <c:pt idx="0">
                  <c:v>9.2121549049535515E-3</c:v>
                </c:pt>
                <c:pt idx="1">
                  <c:v>1.4011804931997277E-2</c:v>
                </c:pt>
                <c:pt idx="2">
                  <c:v>1.569907862782997E-2</c:v>
                </c:pt>
                <c:pt idx="3">
                  <c:v>1.9814384363896383E-2</c:v>
                </c:pt>
                <c:pt idx="4">
                  <c:v>2.3693579670431432E-2</c:v>
                </c:pt>
                <c:pt idx="5">
                  <c:v>2.2730088117729155E-2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A4-406C-93B3-A149B5A39236}"/>
            </c:ext>
          </c:extLst>
        </c:ser>
        <c:ser>
          <c:idx val="3"/>
          <c:order val="1"/>
          <c:tx>
            <c:strRef>
              <c:f>Graphiques!$C$10:$D$10</c:f>
              <c:strCache>
                <c:ptCount val="2"/>
                <c:pt idx="0">
                  <c:v>CEP mis à jour</c:v>
                </c:pt>
                <c:pt idx="1">
                  <c:v>Résultat cumulé (€)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Graphiques!$M$4:$AI$4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Graphiques!$M$45:$AI$45</c:f>
              <c:numCache>
                <c:formatCode>General</c:formatCode>
                <c:ptCount val="23"/>
                <c:pt idx="5" formatCode="0%">
                  <c:v>2.301598020505468E-2</c:v>
                </c:pt>
                <c:pt idx="6" formatCode="0%">
                  <c:v>2.0430401373032397E-2</c:v>
                </c:pt>
                <c:pt idx="7" formatCode="0%">
                  <c:v>1.6323268496892179E-2</c:v>
                </c:pt>
                <c:pt idx="8" formatCode="0%">
                  <c:v>1.3249896112600398E-2</c:v>
                </c:pt>
                <c:pt idx="9" formatCode="0%">
                  <c:v>1.1227422263913409E-2</c:v>
                </c:pt>
                <c:pt idx="10" formatCode="0%">
                  <c:v>5.4835741421707714E-3</c:v>
                </c:pt>
                <c:pt idx="11" formatCode="0%">
                  <c:v>4.4603242262996595E-3</c:v>
                </c:pt>
                <c:pt idx="12" formatCode="0%">
                  <c:v>1.0570497295427888E-3</c:v>
                </c:pt>
                <c:pt idx="13" formatCode="0%">
                  <c:v>1.3376249588487016E-4</c:v>
                </c:pt>
                <c:pt idx="14" formatCode="0%">
                  <c:v>5.6650695831980539E-4</c:v>
                </c:pt>
                <c:pt idx="15" formatCode="0%">
                  <c:v>-3.8786230005928976E-3</c:v>
                </c:pt>
                <c:pt idx="16" formatCode="0%">
                  <c:v>-2.8587204870721638E-3</c:v>
                </c:pt>
                <c:pt idx="17" formatCode="0%">
                  <c:v>-2.5717468835291771E-3</c:v>
                </c:pt>
                <c:pt idx="18" formatCode="0%">
                  <c:v>-2.2033146715033968E-3</c:v>
                </c:pt>
                <c:pt idx="19" formatCode="0%">
                  <c:v>-6.9296291943222435E-4</c:v>
                </c:pt>
                <c:pt idx="20" formatCode="0%">
                  <c:v>-1.7905406501405598E-3</c:v>
                </c:pt>
                <c:pt idx="21" formatCode="0%">
                  <c:v>-1.669270226043018E-4</c:v>
                </c:pt>
                <c:pt idx="22" formatCode="0%">
                  <c:v>-4.3713592670160759E-3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A4-406C-93B3-A149B5A39236}"/>
            </c:ext>
          </c:extLst>
        </c:ser>
        <c:ser>
          <c:idx val="5"/>
          <c:order val="2"/>
          <c:tx>
            <c:strRef>
              <c:f>Graphiques!$C$8:$D$8</c:f>
              <c:strCache>
                <c:ptCount val="2"/>
                <c:pt idx="0">
                  <c:v>CEP de référence</c:v>
                </c:pt>
                <c:pt idx="1">
                  <c:v>Résultat cumulé (€)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Graphiques!$M$4:$AI$4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Graphiques!$M$43:$AI$43</c:f>
              <c:numCache>
                <c:formatCode>General</c:formatCode>
                <c:ptCount val="23"/>
                <c:pt idx="5" formatCode="0%">
                  <c:v>2.2730088117729155E-2</c:v>
                </c:pt>
                <c:pt idx="6" formatCode="0%">
                  <c:v>2.5566684688398698E-2</c:v>
                </c:pt>
                <c:pt idx="7" formatCode="0%">
                  <c:v>2.6993130457212668E-2</c:v>
                </c:pt>
                <c:pt idx="8" formatCode="0%">
                  <c:v>2.8709504689982134E-2</c:v>
                </c:pt>
                <c:pt idx="9" formatCode="0%">
                  <c:v>3.0752093466797494E-2</c:v>
                </c:pt>
                <c:pt idx="10" formatCode="0%">
                  <c:v>3.0374321493155401E-2</c:v>
                </c:pt>
                <c:pt idx="11" formatCode="0%">
                  <c:v>3.2545685245411606E-2</c:v>
                </c:pt>
                <c:pt idx="12" formatCode="0%">
                  <c:v>3.3179476156775613E-2</c:v>
                </c:pt>
                <c:pt idx="13" formatCode="0%">
                  <c:v>3.5057104680414342E-2</c:v>
                </c:pt>
                <c:pt idx="14" formatCode="0%">
                  <c:v>3.7655496759556907E-2</c:v>
                </c:pt>
                <c:pt idx="15" formatCode="0%">
                  <c:v>3.7351166308878601E-2</c:v>
                </c:pt>
                <c:pt idx="16" formatCode="0%">
                  <c:v>4.0158993572161461E-2</c:v>
                </c:pt>
                <c:pt idx="17" formatCode="0%">
                  <c:v>4.0725854994537451E-2</c:v>
                </c:pt>
                <c:pt idx="18" formatCode="0%">
                  <c:v>4.1414194745208563E-2</c:v>
                </c:pt>
                <c:pt idx="19" formatCode="0%">
                  <c:v>4.3055333235387884E-2</c:v>
                </c:pt>
                <c:pt idx="20" formatCode="0%">
                  <c:v>4.2993305560044888E-2</c:v>
                </c:pt>
                <c:pt idx="21" formatCode="0%">
                  <c:v>4.4805588696587337E-2</c:v>
                </c:pt>
                <c:pt idx="22" formatCode="0%">
                  <c:v>4.4000972999459133E-2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5A4-406C-93B3-A149B5A39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9256160"/>
        <c:axId val="1970972400"/>
      </c:lineChart>
      <c:catAx>
        <c:axId val="196925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70972400"/>
        <c:crosses val="autoZero"/>
        <c:auto val="1"/>
        <c:lblAlgn val="ctr"/>
        <c:lblOffset val="100"/>
        <c:noMultiLvlLbl val="0"/>
      </c:catAx>
      <c:valAx>
        <c:axId val="197097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6925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/>
              <a:t>Bilan puissances</a:t>
            </a:r>
            <a:r>
              <a:rPr lang="fr-FR" baseline="0"/>
              <a:t> </a:t>
            </a:r>
            <a:r>
              <a:rPr lang="fr-FR" b="1">
                <a:solidFill>
                  <a:schemeClr val="tx1"/>
                </a:solidFill>
              </a:rPr>
              <a:t>actuelles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0374001884702334"/>
          <c:y val="0.14493296534992825"/>
          <c:w val="0.65249453636823873"/>
          <c:h val="0.775176363993134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Abonnés sans chaufferie MAD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69-4ACF-8DFF-FF522C71D02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22477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69-4ACF-8DFF-FF522C71D02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Abonnés avec chaufferie MAD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669-4ACF-8DFF-FF522C71D02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9150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69-4ACF-8DFF-FF522C71D02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Gaz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1">
                  <c:v>18900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69-4ACF-8DFF-FF522C71D02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Géothermie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Feuil1!$E$2:$E$3</c:f>
              <c:numCache>
                <c:formatCode>General</c:formatCode>
                <c:ptCount val="2"/>
                <c:pt idx="1">
                  <c:v>11500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69-4ACF-8DFF-FF522C71D02E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Cogénération2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Feuil1!$F$2:$F$3</c:f>
              <c:numCache>
                <c:formatCode>General</c:formatCode>
                <c:ptCount val="2"/>
                <c:pt idx="1">
                  <c:v>8800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69-4ACF-8DFF-FF522C71D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0348943"/>
        <c:axId val="2010344367"/>
      </c:barChart>
      <c:catAx>
        <c:axId val="2010348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4367"/>
        <c:crosses val="autoZero"/>
        <c:auto val="1"/>
        <c:lblAlgn val="ctr"/>
        <c:lblOffset val="100"/>
        <c:noMultiLvlLbl val="0"/>
      </c:catAx>
      <c:valAx>
        <c:axId val="2010344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FR"/>
                  <a:t>kW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8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/>
              <a:t>Bilan puissances</a:t>
            </a:r>
            <a:r>
              <a:rPr lang="fr-FR" baseline="0"/>
              <a:t> </a:t>
            </a:r>
            <a:r>
              <a:rPr lang="fr-FR" b="1" baseline="0">
                <a:solidFill>
                  <a:schemeClr val="tx1"/>
                </a:solidFill>
              </a:rPr>
              <a:t>fin </a:t>
            </a:r>
            <a:r>
              <a:rPr lang="fr-FR" b="1">
                <a:solidFill>
                  <a:schemeClr val="tx1"/>
                </a:solidFill>
              </a:rPr>
              <a:t>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0374001884702334"/>
          <c:y val="0.14493296534992825"/>
          <c:w val="0.65249453636823873"/>
          <c:h val="0.775176363993134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Abonnés sans chaufferie MAD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6C-4FB9-ABD2-2520ED1E940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25432.73333333333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6C-4FB9-ABD2-2520ED1E940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Abonnés avec chaufferie MAD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6C-4FB9-ABD2-2520ED1E940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9150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6C-4FB9-ABD2-2520ED1E940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Gaz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1">
                  <c:v>18900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6C-4FB9-ABD2-2520ED1E940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Cogénération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7-286C-4FB9-ABD2-2520ED1E940E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Géothermie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Feuil1!$F$2:$F$3</c:f>
              <c:numCache>
                <c:formatCode>General</c:formatCode>
                <c:ptCount val="2"/>
                <c:pt idx="1">
                  <c:v>11500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6C-4FB9-ABD2-2520ED1E9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0348943"/>
        <c:axId val="2010344367"/>
      </c:barChart>
      <c:catAx>
        <c:axId val="2010348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4367"/>
        <c:crosses val="autoZero"/>
        <c:auto val="1"/>
        <c:lblAlgn val="ctr"/>
        <c:lblOffset val="100"/>
        <c:noMultiLvlLbl val="0"/>
      </c:catAx>
      <c:valAx>
        <c:axId val="2010344367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FR"/>
                  <a:t>kW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8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Production par type d'énergie</c:v>
                </c:pt>
              </c:strCache>
            </c:strRef>
          </c:tx>
          <c:dPt>
            <c:idx val="0"/>
            <c:bubble3D val="0"/>
            <c:spPr>
              <a:solidFill>
                <a:srgbClr val="00979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68-4B08-89A0-8F8D3E4BECA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68-4B08-89A0-8F8D3E4BECAA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68-4B08-89A0-8F8D3E4BEC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68-4B08-89A0-8F8D3E4BECAA}"/>
              </c:ext>
            </c:extLst>
          </c:dPt>
          <c:dLbls>
            <c:dLbl>
              <c:idx val="0"/>
              <c:layout>
                <c:manualLayout>
                  <c:x val="0.25733672689566478"/>
                  <c:y val="-0.10985198423663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151D39-7E8E-4A23-AA37-1C549812771F}" type="CATEGORYNAME">
                      <a:rPr lang="en-US" sz="900" smtClean="0"/>
                      <a:pPr>
                        <a:defRPr sz="900" b="1"/>
                      </a:pPr>
                      <a:t>[NOM DE CATÉGORIE]</a:t>
                    </a:fld>
                    <a:endParaRPr lang="en-US" sz="900" baseline="0"/>
                  </a:p>
                  <a:p>
                    <a:pPr>
                      <a:defRPr sz="900" b="1"/>
                    </a:pPr>
                    <a:r>
                      <a:rPr lang="en-US" sz="900" baseline="0"/>
                      <a:t>11%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11583729753933"/>
                      <c:h val="0.143910671105202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A68-4B08-89A0-8F8D3E4BECAA}"/>
                </c:ext>
              </c:extLst>
            </c:dLbl>
            <c:dLbl>
              <c:idx val="1"/>
              <c:layout>
                <c:manualLayout>
                  <c:x val="0.1706022563149549"/>
                  <c:y val="0.13092237977944091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Géothermie</a:t>
                    </a:r>
                    <a:endParaRPr lang="en-US"/>
                  </a:p>
                  <a:p>
                    <a:r>
                      <a:rPr lang="en-US"/>
                      <a:t>50%</a:t>
                    </a:r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A68-4B08-89A0-8F8D3E4BECAA}"/>
                </c:ext>
              </c:extLst>
            </c:dLbl>
            <c:dLbl>
              <c:idx val="2"/>
              <c:layout>
                <c:manualLayout>
                  <c:x val="-0.19922786357071437"/>
                  <c:y val="-3.765323681454806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Gaz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A68-4B08-89A0-8F8D3E4BECAA}"/>
                </c:ext>
              </c:extLst>
            </c:dLbl>
            <c:dLbl>
              <c:idx val="3"/>
              <c:layout>
                <c:manualLayout>
                  <c:x val="-0.12117201210653465"/>
                  <c:y val="-6.7775826266186445E-2"/>
                </c:manualLayout>
              </c:layout>
              <c:tx>
                <c:rich>
                  <a:bodyPr/>
                  <a:lstStyle/>
                  <a:p>
                    <a:fld id="{96E43333-B7EF-4344-B582-955094D30F8B}" type="CATEGORYNAME">
                      <a:rPr lang="en-US" smtClean="0"/>
                      <a:pPr/>
                      <a:t>[NOM DE CATÉGORIE]</a:t>
                    </a:fld>
                    <a:r>
                      <a:rPr lang="en-US"/>
                      <a:t>/Gaz</a:t>
                    </a:r>
                    <a:r>
                      <a:rPr lang="en-US" baseline="0"/>
                      <a:t>
28%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673383711167083"/>
                      <c:h val="0.156038648214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A68-4B08-89A0-8F8D3E4BEC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PAC</c:v>
                </c:pt>
                <c:pt idx="1">
                  <c:v>Géothermie</c:v>
                </c:pt>
                <c:pt idx="2">
                  <c:v>Gaz</c:v>
                </c:pt>
                <c:pt idx="3">
                  <c:v>Cogénération</c:v>
                </c:pt>
              </c:strCache>
            </c:strRef>
          </c:cat>
          <c:val>
            <c:numRef>
              <c:f>Feuil1!$B$2:$B$5</c:f>
              <c:numCache>
                <c:formatCode>0.00%</c:formatCode>
                <c:ptCount val="4"/>
                <c:pt idx="0">
                  <c:v>0.11</c:v>
                </c:pt>
                <c:pt idx="1">
                  <c:v>0.5</c:v>
                </c:pt>
                <c:pt idx="2">
                  <c:v>0.11</c:v>
                </c:pt>
                <c:pt idx="3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68-4B08-89A0-8F8D3E4BECA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4A68-4B08-89A0-8F8D3E4BEC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A68-4B08-89A0-8F8D3E4BECAA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4A68-4B08-89A0-8F8D3E4BEC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4A68-4B08-89A0-8F8D3E4BECAA}"/>
              </c:ext>
            </c:extLst>
          </c:dPt>
          <c:cat>
            <c:strRef>
              <c:f>Feuil1!$A$2:$A$5</c:f>
              <c:strCache>
                <c:ptCount val="4"/>
                <c:pt idx="0">
                  <c:v>PAC</c:v>
                </c:pt>
                <c:pt idx="1">
                  <c:v>Géothermie</c:v>
                </c:pt>
                <c:pt idx="2">
                  <c:v>Gaz</c:v>
                </c:pt>
                <c:pt idx="3">
                  <c:v>Cogénération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 formatCode="0.00%">
                  <c:v>0.61</c:v>
                </c:pt>
                <c:pt idx="2" formatCode="0.00%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A68-4B08-89A0-8F8D3E4B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2736497291551"/>
          <c:y val="1.8826618407274013E-2"/>
          <c:w val="0.60454015210431167"/>
          <c:h val="0.8518211714366695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Production par type d'énergie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DD-487C-B224-59C54E40694E}"/>
              </c:ext>
            </c:extLst>
          </c:dPt>
          <c:dPt>
            <c:idx val="1"/>
            <c:bubble3D val="0"/>
            <c:spPr>
              <a:solidFill>
                <a:srgbClr val="00979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DD-487C-B224-59C54E40694E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DD-487C-B224-59C54E4069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DD-487C-B224-59C54E40694E}"/>
              </c:ext>
            </c:extLst>
          </c:dPt>
          <c:dLbls>
            <c:dLbl>
              <c:idx val="0"/>
              <c:layout>
                <c:manualLayout>
                  <c:x val="0.20522761780677559"/>
                  <c:y val="8.2179523517559319E-2"/>
                </c:manualLayout>
              </c:layout>
              <c:tx>
                <c:rich>
                  <a:bodyPr/>
                  <a:lstStyle/>
                  <a:p>
                    <a:fld id="{EB151D39-7E8E-4A23-AA37-1C549812771F}" type="CATEGORYNAME">
                      <a:rPr lang="en-US" smtClean="0"/>
                      <a:pPr/>
                      <a:t>[NOM DE CATÉGORIE]</a:t>
                    </a:fld>
                    <a:endParaRPr lang="en-US" baseline="0"/>
                  </a:p>
                  <a:p>
                    <a:r>
                      <a:rPr lang="en-US" baseline="0"/>
                      <a:t>65%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0DD-487C-B224-59C54E40694E}"/>
                </c:ext>
              </c:extLst>
            </c:dLbl>
            <c:dLbl>
              <c:idx val="1"/>
              <c:layout>
                <c:manualLayout>
                  <c:x val="-0.16343049425484713"/>
                  <c:y val="6.6666982914324949E-3"/>
                </c:manualLayout>
              </c:layout>
              <c:tx>
                <c:rich>
                  <a:bodyPr/>
                  <a:lstStyle/>
                  <a:p>
                    <a:fld id="{B2D4C1AB-38F5-4BAD-9968-73D09C5E91A3}" type="CATEGORYNAME">
                      <a:rPr lang="en-US"/>
                      <a:pPr/>
                      <a:t>[NOM DE CATÉGORIE]</a:t>
                    </a:fld>
                    <a:r>
                      <a:rPr lang="en-US" baseline="0"/>
                      <a:t>
17%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0DD-487C-B224-59C54E40694E}"/>
                </c:ext>
              </c:extLst>
            </c:dLbl>
            <c:dLbl>
              <c:idx val="2"/>
              <c:layout>
                <c:manualLayout>
                  <c:x val="-0.13776583746587084"/>
                  <c:y val="-0.10542906308073446"/>
                </c:manualLayout>
              </c:layout>
              <c:tx>
                <c:rich>
                  <a:bodyPr/>
                  <a:lstStyle/>
                  <a:p>
                    <a:fld id="{6C45A5D8-36BB-41CA-94CE-7C1B34725294}" type="CATEGORYNAME">
                      <a:rPr lang="en-US"/>
                      <a:pPr/>
                      <a:t>[NOM DE CATÉGORIE]</a:t>
                    </a:fld>
                    <a:r>
                      <a:rPr lang="en-US" baseline="0"/>
                      <a:t>
18%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0DD-487C-B224-59C54E4069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Géothermie</c:v>
                </c:pt>
                <c:pt idx="1">
                  <c:v>PAC</c:v>
                </c:pt>
                <c:pt idx="2">
                  <c:v>Gaz</c:v>
                </c:pt>
              </c:strCache>
            </c:strRef>
          </c:cat>
          <c:val>
            <c:numRef>
              <c:f>Feuil1!$B$2:$B$4</c:f>
              <c:numCache>
                <c:formatCode>0.00%</c:formatCode>
                <c:ptCount val="3"/>
                <c:pt idx="0">
                  <c:v>0.65</c:v>
                </c:pt>
                <c:pt idx="1">
                  <c:v>0.17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DD-487C-B224-59C54E40694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 2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90DD-487C-B224-59C54E4069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90DD-487C-B224-59C54E40694E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90DD-487C-B224-59C54E40694E}"/>
              </c:ext>
            </c:extLst>
          </c:dPt>
          <c:cat>
            <c:strRef>
              <c:f>Feuil1!$A$2:$A$4</c:f>
              <c:strCache>
                <c:ptCount val="3"/>
                <c:pt idx="0">
                  <c:v>Géothermie</c:v>
                </c:pt>
                <c:pt idx="1">
                  <c:v>PAC</c:v>
                </c:pt>
                <c:pt idx="2">
                  <c:v>Gaz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 formatCode="0%">
                  <c:v>0.82</c:v>
                </c:pt>
                <c:pt idx="2" formatCode="0%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0DD-487C-B224-59C54E40694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0DD-487C-B224-59C54E4069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0DD-487C-B224-59C54E4069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0DD-487C-B224-59C54E40694E}"/>
              </c:ext>
            </c:extLst>
          </c:dPt>
          <c:cat>
            <c:strRef>
              <c:f>Feuil1!$A$2:$A$4</c:f>
              <c:strCache>
                <c:ptCount val="3"/>
                <c:pt idx="0">
                  <c:v>Géothermie</c:v>
                </c:pt>
                <c:pt idx="1">
                  <c:v>PAC</c:v>
                </c:pt>
                <c:pt idx="2">
                  <c:v>Gaz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6-90DD-487C-B224-59C54E4069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E5-44A3-BA25-4BD83B1CE69E}"/>
              </c:ext>
            </c:extLst>
          </c:dPt>
          <c:dPt>
            <c:idx val="1"/>
            <c:bubble3D val="0"/>
            <c:spPr>
              <a:solidFill>
                <a:srgbClr val="00979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E5-44A3-BA25-4BD83B1CE6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Feuil1!$H$11:$H$12</c:f>
              <c:strCache>
                <c:ptCount val="2"/>
                <c:pt idx="0">
                  <c:v>Production</c:v>
                </c:pt>
                <c:pt idx="1">
                  <c:v>Réseaux et Sous-Stations</c:v>
                </c:pt>
              </c:strCache>
            </c:strRef>
          </c:cat>
          <c:val>
            <c:numRef>
              <c:f>Feuil1!$L$11:$L$12</c:f>
              <c:numCache>
                <c:formatCode>0%</c:formatCode>
                <c:ptCount val="2"/>
                <c:pt idx="0">
                  <c:v>0.74157303370786509</c:v>
                </c:pt>
                <c:pt idx="1">
                  <c:v>0.2584269662921348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E5-44A3-BA25-4BD83B1CE6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06896150151597"/>
          <c:y val="0.40601047785752226"/>
          <c:w val="0.1760694106483579"/>
          <c:h val="0.150591173429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/>
              <a:t>Projection</a:t>
            </a:r>
            <a:r>
              <a:rPr lang="fr-FR" sz="1800" b="1" baseline="0"/>
              <a:t> du taux d’</a:t>
            </a:r>
            <a:r>
              <a:rPr lang="fr-FR" sz="1800" b="1" baseline="0" err="1"/>
              <a:t>EnR</a:t>
            </a:r>
            <a:r>
              <a:rPr lang="fr-FR" sz="1800" b="1" baseline="0"/>
              <a:t> à l’horizon 2030</a:t>
            </a:r>
            <a:endParaRPr lang="fr-FR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Avec sobriété énergétique - Sans nouvelle géothermie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5A-4606-9D44-EC7F0D005EE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Avec sobriété énergétique - Avec nouvelle géothermie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Feuil1!$C$2</c:f>
              <c:numCache>
                <c:formatCode>0%</c:formatCode>
                <c:ptCount val="1"/>
                <c:pt idx="0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5A-4606-9D44-EC7F0D005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271280"/>
        <c:axId val="1931276272"/>
      </c:barChart>
      <c:catAx>
        <c:axId val="193127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1276272"/>
        <c:crosses val="autoZero"/>
        <c:auto val="1"/>
        <c:lblAlgn val="ctr"/>
        <c:lblOffset val="100"/>
        <c:noMultiLvlLbl val="0"/>
      </c:catAx>
      <c:valAx>
        <c:axId val="193127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127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/>
              <a:t>Bilan puissances</a:t>
            </a:r>
            <a:r>
              <a:rPr lang="fr-FR" baseline="0"/>
              <a:t> </a:t>
            </a:r>
            <a:r>
              <a:rPr lang="fr-FR" b="1">
                <a:solidFill>
                  <a:schemeClr val="tx1"/>
                </a:solidFill>
              </a:rPr>
              <a:t>actuelles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0374001884702334"/>
          <c:y val="0.14493296534992825"/>
          <c:w val="0.65249453636823873"/>
          <c:h val="0.775176363993134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Abonnés sans chaufferie MAD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69-4ACF-8DFF-FF522C71D02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22477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69-4ACF-8DFF-FF522C71D02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Abonnés avec chaufferie MAD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669-4ACF-8DFF-FF522C71D02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9150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69-4ACF-8DFF-FF522C71D02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Gaz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1">
                  <c:v>18900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69-4ACF-8DFF-FF522C71D02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Cogénération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Feuil1!$E$2:$E$3</c:f>
              <c:numCache>
                <c:formatCode>General</c:formatCode>
                <c:ptCount val="2"/>
                <c:pt idx="1">
                  <c:v>8800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69-4ACF-8DFF-FF522C71D02E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Géothermie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Feuil1!$F$2:$F$3</c:f>
              <c:numCache>
                <c:formatCode>General</c:formatCode>
                <c:ptCount val="2"/>
                <c:pt idx="1">
                  <c:v>11500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69-4ACF-8DFF-FF522C71D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0348943"/>
        <c:axId val="2010344367"/>
      </c:barChart>
      <c:catAx>
        <c:axId val="2010348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4367"/>
        <c:crosses val="autoZero"/>
        <c:auto val="1"/>
        <c:lblAlgn val="ctr"/>
        <c:lblOffset val="100"/>
        <c:noMultiLvlLbl val="0"/>
      </c:catAx>
      <c:valAx>
        <c:axId val="2010344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FR"/>
                  <a:t>kW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8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/>
              <a:t>Bilan puissances</a:t>
            </a:r>
            <a:r>
              <a:rPr lang="fr-FR" baseline="0"/>
              <a:t> </a:t>
            </a:r>
            <a:r>
              <a:rPr lang="fr-FR" b="1" baseline="0">
                <a:solidFill>
                  <a:schemeClr val="tx1"/>
                </a:solidFill>
              </a:rPr>
              <a:t>fin </a:t>
            </a:r>
            <a:r>
              <a:rPr lang="fr-FR" b="1">
                <a:solidFill>
                  <a:schemeClr val="tx1"/>
                </a:solidFill>
              </a:rPr>
              <a:t>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0374001884702334"/>
          <c:y val="0.14493296534992825"/>
          <c:w val="0.65249453636823873"/>
          <c:h val="0.775176363993134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Abonnés sans chaufferie MAD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6C-4FB9-ABD2-2520ED1E940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25432.73333333333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6C-4FB9-ABD2-2520ED1E940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Abonnés avec chaufferie MAD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6C-4FB9-ABD2-2520ED1E940E}"/>
              </c:ext>
            </c:extLst>
          </c:dPt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9150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6C-4FB9-ABD2-2520ED1E940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Gaz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1">
                  <c:v>18900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6C-4FB9-ABD2-2520ED1E940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Cogénération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7-286C-4FB9-ABD2-2520ED1E940E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Géothermie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Besoins</c:v>
                </c:pt>
                <c:pt idx="1">
                  <c:v>Production</c:v>
                </c:pt>
              </c:strCache>
            </c:strRef>
          </c:cat>
          <c:val>
            <c:numRef>
              <c:f>Feuil1!$F$2:$F$3</c:f>
              <c:numCache>
                <c:formatCode>General</c:formatCode>
                <c:ptCount val="2"/>
                <c:pt idx="1">
                  <c:v>11500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6C-4FB9-ABD2-2520ED1E9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0348943"/>
        <c:axId val="2010344367"/>
      </c:barChart>
      <c:catAx>
        <c:axId val="2010348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4367"/>
        <c:crosses val="autoZero"/>
        <c:auto val="1"/>
        <c:lblAlgn val="ctr"/>
        <c:lblOffset val="100"/>
        <c:noMultiLvlLbl val="0"/>
      </c:catAx>
      <c:valAx>
        <c:axId val="2010344367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FR"/>
                  <a:t>kW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10348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65207-49D1-4282-93B5-779ABD676CFF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E0D152-521A-4280-B267-ED666CF19F6F}">
      <dgm:prSet custT="1"/>
      <dgm:spPr/>
      <dgm:t>
        <a:bodyPr/>
        <a:lstStyle/>
        <a:p>
          <a:r>
            <a:rPr lang="fr-FR" sz="1800" b="1" dirty="0"/>
            <a:t>Lutter contre la précarité énergétique</a:t>
          </a:r>
          <a:endParaRPr lang="en-US" sz="1800" dirty="0"/>
        </a:p>
      </dgm:t>
    </dgm:pt>
    <dgm:pt modelId="{7CAEDC0F-2339-4921-B1C3-FD12137A9891}" type="parTrans" cxnId="{2F889294-99D7-4DA4-8896-A1768B1968BA}">
      <dgm:prSet/>
      <dgm:spPr/>
      <dgm:t>
        <a:bodyPr/>
        <a:lstStyle/>
        <a:p>
          <a:endParaRPr lang="en-US" sz="1800"/>
        </a:p>
      </dgm:t>
    </dgm:pt>
    <dgm:pt modelId="{55513A0E-2505-4897-8365-862BD33DA9E0}" type="sibTrans" cxnId="{2F889294-99D7-4DA4-8896-A1768B1968BA}">
      <dgm:prSet/>
      <dgm:spPr/>
      <dgm:t>
        <a:bodyPr/>
        <a:lstStyle/>
        <a:p>
          <a:endParaRPr lang="en-US" sz="1800"/>
        </a:p>
      </dgm:t>
    </dgm:pt>
    <dgm:pt modelId="{8CE7E82F-5226-438D-AFE3-99A99D706C03}">
      <dgm:prSet custT="1"/>
      <dgm:spPr/>
      <dgm:t>
        <a:bodyPr/>
        <a:lstStyle/>
        <a:p>
          <a:r>
            <a:rPr lang="fr-FR" sz="1800" b="1" dirty="0"/>
            <a:t>Lutter contre la pollution en ville </a:t>
          </a:r>
          <a:r>
            <a:rPr lang="fr-FR" sz="1800" dirty="0"/>
            <a:t>et le dérèglement climatique</a:t>
          </a:r>
          <a:endParaRPr lang="en-US" sz="1800" dirty="0"/>
        </a:p>
      </dgm:t>
    </dgm:pt>
    <dgm:pt modelId="{040C2856-99AD-4973-A2C8-40174C5E96F9}" type="parTrans" cxnId="{B6513D22-FDB9-4F30-9F73-B49354D03BE5}">
      <dgm:prSet/>
      <dgm:spPr/>
      <dgm:t>
        <a:bodyPr/>
        <a:lstStyle/>
        <a:p>
          <a:endParaRPr lang="en-US" sz="1800"/>
        </a:p>
      </dgm:t>
    </dgm:pt>
    <dgm:pt modelId="{C7D6D35D-4FAF-44F8-BC2C-0C3C7041AF34}" type="sibTrans" cxnId="{B6513D22-FDB9-4F30-9F73-B49354D03BE5}">
      <dgm:prSet/>
      <dgm:spPr/>
      <dgm:t>
        <a:bodyPr/>
        <a:lstStyle/>
        <a:p>
          <a:endParaRPr lang="en-US" sz="1800"/>
        </a:p>
      </dgm:t>
    </dgm:pt>
    <dgm:pt modelId="{D2AB6234-A1E2-4BC6-B8D3-37E6583B77BA}">
      <dgm:prSet custT="1"/>
      <dgm:spPr/>
      <dgm:t>
        <a:bodyPr/>
        <a:lstStyle/>
        <a:p>
          <a:r>
            <a:rPr lang="fr-FR" sz="1800" b="1" dirty="0"/>
            <a:t>Limiter l’impact de l’activité humaine</a:t>
          </a:r>
          <a:r>
            <a:rPr lang="fr-FR" sz="1800" dirty="0"/>
            <a:t> sur la santé des individus</a:t>
          </a:r>
          <a:endParaRPr lang="en-US" sz="1800" dirty="0"/>
        </a:p>
      </dgm:t>
    </dgm:pt>
    <dgm:pt modelId="{C5500596-BD6B-4184-AAAA-EE1096A3DA8D}" type="parTrans" cxnId="{695F580E-8265-4A57-B41A-E08C7019286E}">
      <dgm:prSet/>
      <dgm:spPr/>
      <dgm:t>
        <a:bodyPr/>
        <a:lstStyle/>
        <a:p>
          <a:endParaRPr lang="en-US" sz="1800"/>
        </a:p>
      </dgm:t>
    </dgm:pt>
    <dgm:pt modelId="{6C735D93-302C-4214-82D6-DBE428898FD8}" type="sibTrans" cxnId="{695F580E-8265-4A57-B41A-E08C7019286E}">
      <dgm:prSet/>
      <dgm:spPr/>
      <dgm:t>
        <a:bodyPr/>
        <a:lstStyle/>
        <a:p>
          <a:endParaRPr lang="en-US" sz="1800"/>
        </a:p>
      </dgm:t>
    </dgm:pt>
    <dgm:pt modelId="{0DBAA45B-79E9-4732-AFED-FE2E94C402AB}">
      <dgm:prSet custT="1"/>
      <dgm:spPr/>
      <dgm:t>
        <a:bodyPr/>
        <a:lstStyle/>
        <a:p>
          <a:r>
            <a:rPr lang="fr-FR" sz="1800" b="1" dirty="0"/>
            <a:t>Tendre au 100 % des  collectifs raccordés </a:t>
          </a:r>
          <a:r>
            <a:rPr lang="fr-FR" sz="1800" b="0" dirty="0"/>
            <a:t>avec un </a:t>
          </a:r>
          <a:r>
            <a:rPr lang="fr-FR" sz="1800" dirty="0"/>
            <a:t>taux d’énergie renouvelable de 80%</a:t>
          </a:r>
          <a:endParaRPr lang="en-US" sz="1800" dirty="0"/>
        </a:p>
      </dgm:t>
    </dgm:pt>
    <dgm:pt modelId="{942A298C-05F5-4E33-BD9F-42399515C1DE}" type="parTrans" cxnId="{341E3ADD-C5E0-41DF-90BC-428B2E3ABDD9}">
      <dgm:prSet/>
      <dgm:spPr/>
      <dgm:t>
        <a:bodyPr/>
        <a:lstStyle/>
        <a:p>
          <a:endParaRPr lang="en-US" sz="1800"/>
        </a:p>
      </dgm:t>
    </dgm:pt>
    <dgm:pt modelId="{9C444898-0C48-4389-8F2A-A8D28FCB1FBE}" type="sibTrans" cxnId="{341E3ADD-C5E0-41DF-90BC-428B2E3ABDD9}">
      <dgm:prSet/>
      <dgm:spPr/>
      <dgm:t>
        <a:bodyPr/>
        <a:lstStyle/>
        <a:p>
          <a:endParaRPr lang="en-US" sz="1800"/>
        </a:p>
      </dgm:t>
    </dgm:pt>
    <dgm:pt modelId="{42298120-9079-4AF1-9A03-7ABD2608FCD4}" type="pres">
      <dgm:prSet presAssocID="{33C65207-49D1-4282-93B5-779ABD676CFF}" presName="Name0" presStyleCnt="0">
        <dgm:presLayoutVars>
          <dgm:chMax/>
          <dgm:chPref/>
          <dgm:dir/>
        </dgm:presLayoutVars>
      </dgm:prSet>
      <dgm:spPr/>
    </dgm:pt>
    <dgm:pt modelId="{4243CC8B-A3B6-4BD2-A226-6CBB3533CD57}" type="pres">
      <dgm:prSet presAssocID="{FFE0D152-521A-4280-B267-ED666CF19F6F}" presName="composite" presStyleCnt="0">
        <dgm:presLayoutVars>
          <dgm:chMax/>
          <dgm:chPref/>
        </dgm:presLayoutVars>
      </dgm:prSet>
      <dgm:spPr/>
    </dgm:pt>
    <dgm:pt modelId="{67654764-6FE8-4532-8352-8826193E7853}" type="pres">
      <dgm:prSet presAssocID="{FFE0D152-521A-4280-B267-ED666CF19F6F}" presName="Image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Main ouverte avec une plante contour"/>
        </a:ext>
      </dgm:extLst>
    </dgm:pt>
    <dgm:pt modelId="{A84E53D9-CAA7-4A21-8CA5-C696BDDBC1FE}" type="pres">
      <dgm:prSet presAssocID="{FFE0D152-521A-4280-B267-ED666CF19F6F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6E21936-7875-4427-A98E-187D4BCBC3AB}" type="pres">
      <dgm:prSet presAssocID="{FFE0D152-521A-4280-B267-ED666CF19F6F}" presName="tlFrame" presStyleLbl="node1" presStyleIdx="0" presStyleCnt="16"/>
      <dgm:spPr/>
    </dgm:pt>
    <dgm:pt modelId="{E9164E27-C4E2-4EFD-8CB5-2D1EC9F6B197}" type="pres">
      <dgm:prSet presAssocID="{FFE0D152-521A-4280-B267-ED666CF19F6F}" presName="trFrame" presStyleLbl="node1" presStyleIdx="1" presStyleCnt="16"/>
      <dgm:spPr/>
    </dgm:pt>
    <dgm:pt modelId="{F23C2440-8454-45C3-9BFE-AF7993319925}" type="pres">
      <dgm:prSet presAssocID="{FFE0D152-521A-4280-B267-ED666CF19F6F}" presName="blFrame" presStyleLbl="node1" presStyleIdx="2" presStyleCnt="16"/>
      <dgm:spPr/>
    </dgm:pt>
    <dgm:pt modelId="{FC7DDC5A-E842-4C0C-A7AF-1B6CAC9711E5}" type="pres">
      <dgm:prSet presAssocID="{FFE0D152-521A-4280-B267-ED666CF19F6F}" presName="brFrame" presStyleLbl="node1" presStyleIdx="3" presStyleCnt="16"/>
      <dgm:spPr/>
    </dgm:pt>
    <dgm:pt modelId="{34B9CD74-B9F0-4D75-9421-279E5280DFB5}" type="pres">
      <dgm:prSet presAssocID="{55513A0E-2505-4897-8365-862BD33DA9E0}" presName="sibTrans" presStyleCnt="0"/>
      <dgm:spPr/>
    </dgm:pt>
    <dgm:pt modelId="{536DC2CE-DE64-4787-B823-9C5844929788}" type="pres">
      <dgm:prSet presAssocID="{8CE7E82F-5226-438D-AFE3-99A99D706C03}" presName="composite" presStyleCnt="0">
        <dgm:presLayoutVars>
          <dgm:chMax/>
          <dgm:chPref/>
        </dgm:presLayoutVars>
      </dgm:prSet>
      <dgm:spPr/>
    </dgm:pt>
    <dgm:pt modelId="{C0F4A9FF-1826-4ECC-9A34-47BCBEEAF220}" type="pres">
      <dgm:prSet presAssocID="{8CE7E82F-5226-438D-AFE3-99A99D706C03}" presName="Image" presStyleLbl="b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Scène de colline contour"/>
        </a:ext>
      </dgm:extLst>
    </dgm:pt>
    <dgm:pt modelId="{4867CECF-500F-4991-AE1F-D2E6D91082DE}" type="pres">
      <dgm:prSet presAssocID="{8CE7E82F-5226-438D-AFE3-99A99D706C0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66F0509-A086-4405-AA50-35B5C5C83B05}" type="pres">
      <dgm:prSet presAssocID="{8CE7E82F-5226-438D-AFE3-99A99D706C03}" presName="tlFrame" presStyleLbl="node1" presStyleIdx="4" presStyleCnt="16"/>
      <dgm:spPr/>
    </dgm:pt>
    <dgm:pt modelId="{BE7B00F3-27A4-4144-9DA4-81A700368A6E}" type="pres">
      <dgm:prSet presAssocID="{8CE7E82F-5226-438D-AFE3-99A99D706C03}" presName="trFrame" presStyleLbl="node1" presStyleIdx="5" presStyleCnt="16"/>
      <dgm:spPr/>
    </dgm:pt>
    <dgm:pt modelId="{9CBD2564-3D5D-41B4-BD60-4A9D0887948A}" type="pres">
      <dgm:prSet presAssocID="{8CE7E82F-5226-438D-AFE3-99A99D706C03}" presName="blFrame" presStyleLbl="node1" presStyleIdx="6" presStyleCnt="16"/>
      <dgm:spPr/>
    </dgm:pt>
    <dgm:pt modelId="{F2B4E6BC-D88A-401A-B3DD-569724E77D0A}" type="pres">
      <dgm:prSet presAssocID="{8CE7E82F-5226-438D-AFE3-99A99D706C03}" presName="brFrame" presStyleLbl="node1" presStyleIdx="7" presStyleCnt="16"/>
      <dgm:spPr/>
    </dgm:pt>
    <dgm:pt modelId="{5561EE4C-11BD-415E-8105-FF5EC0E82DB3}" type="pres">
      <dgm:prSet presAssocID="{C7D6D35D-4FAF-44F8-BC2C-0C3C7041AF34}" presName="sibTrans" presStyleCnt="0"/>
      <dgm:spPr/>
    </dgm:pt>
    <dgm:pt modelId="{A23DD086-8F56-41C6-8F51-C36953DC5C9B}" type="pres">
      <dgm:prSet presAssocID="{D2AB6234-A1E2-4BC6-B8D3-37E6583B77BA}" presName="composite" presStyleCnt="0">
        <dgm:presLayoutVars>
          <dgm:chMax/>
          <dgm:chPref/>
        </dgm:presLayoutVars>
      </dgm:prSet>
      <dgm:spPr/>
    </dgm:pt>
    <dgm:pt modelId="{CA37F911-42D1-4996-BCC1-CA5F58807BE0}" type="pres">
      <dgm:prSet presAssocID="{D2AB6234-A1E2-4BC6-B8D3-37E6583B77BA}" presName="Image" presStyleLbl="b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Médical contour"/>
        </a:ext>
      </dgm:extLst>
    </dgm:pt>
    <dgm:pt modelId="{23CBB10F-B45A-403C-9B7C-908601D6D1B7}" type="pres">
      <dgm:prSet presAssocID="{D2AB6234-A1E2-4BC6-B8D3-37E6583B77BA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EAB2CF8-A6CD-4C9F-A465-CA070B9F9153}" type="pres">
      <dgm:prSet presAssocID="{D2AB6234-A1E2-4BC6-B8D3-37E6583B77BA}" presName="tlFrame" presStyleLbl="node1" presStyleIdx="8" presStyleCnt="16"/>
      <dgm:spPr/>
    </dgm:pt>
    <dgm:pt modelId="{1771F11A-F38D-4722-9518-BBCE1449A4B0}" type="pres">
      <dgm:prSet presAssocID="{D2AB6234-A1E2-4BC6-B8D3-37E6583B77BA}" presName="trFrame" presStyleLbl="node1" presStyleIdx="9" presStyleCnt="16"/>
      <dgm:spPr/>
    </dgm:pt>
    <dgm:pt modelId="{EC48981A-5126-4DBF-A0C8-361D5E73F43E}" type="pres">
      <dgm:prSet presAssocID="{D2AB6234-A1E2-4BC6-B8D3-37E6583B77BA}" presName="blFrame" presStyleLbl="node1" presStyleIdx="10" presStyleCnt="16"/>
      <dgm:spPr/>
    </dgm:pt>
    <dgm:pt modelId="{7267A352-8103-4E02-A821-7BCA064C9FEB}" type="pres">
      <dgm:prSet presAssocID="{D2AB6234-A1E2-4BC6-B8D3-37E6583B77BA}" presName="brFrame" presStyleLbl="node1" presStyleIdx="11" presStyleCnt="16"/>
      <dgm:spPr/>
    </dgm:pt>
    <dgm:pt modelId="{8EE3AE37-509C-474E-9F91-7A1CD4793684}" type="pres">
      <dgm:prSet presAssocID="{6C735D93-302C-4214-82D6-DBE428898FD8}" presName="sibTrans" presStyleCnt="0"/>
      <dgm:spPr/>
    </dgm:pt>
    <dgm:pt modelId="{48E59636-E755-4BD6-8F7E-559473230095}" type="pres">
      <dgm:prSet presAssocID="{0DBAA45B-79E9-4732-AFED-FE2E94C402AB}" presName="composite" presStyleCnt="0">
        <dgm:presLayoutVars>
          <dgm:chMax/>
          <dgm:chPref/>
        </dgm:presLayoutVars>
      </dgm:prSet>
      <dgm:spPr/>
    </dgm:pt>
    <dgm:pt modelId="{F8CF6905-350F-41EE-A7A9-4D26CBC480BD}" type="pres">
      <dgm:prSet presAssocID="{0DBAA45B-79E9-4732-AFED-FE2E94C402AB}" presName="Image" presStyleLbl="b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Viral contour"/>
        </a:ext>
      </dgm:extLst>
    </dgm:pt>
    <dgm:pt modelId="{CCF35659-ED65-4738-A710-07BD3902FFA6}" type="pres">
      <dgm:prSet presAssocID="{0DBAA45B-79E9-4732-AFED-FE2E94C402AB}" presName="ParentText" presStyleLbl="revTx" presStyleIdx="3" presStyleCnt="4" custScaleX="152677" custScaleY="131030">
        <dgm:presLayoutVars>
          <dgm:chMax val="0"/>
          <dgm:chPref val="0"/>
          <dgm:bulletEnabled val="1"/>
        </dgm:presLayoutVars>
      </dgm:prSet>
      <dgm:spPr/>
    </dgm:pt>
    <dgm:pt modelId="{36E842A6-F8DA-4E57-8D66-A1AC18D19DC1}" type="pres">
      <dgm:prSet presAssocID="{0DBAA45B-79E9-4732-AFED-FE2E94C402AB}" presName="tlFrame" presStyleLbl="node1" presStyleIdx="12" presStyleCnt="16" custLinFactNeighborX="-11200" custLinFactNeighborY="-37325"/>
      <dgm:spPr/>
    </dgm:pt>
    <dgm:pt modelId="{D1909D0F-CC39-4F87-A97E-C68C62BD36FE}" type="pres">
      <dgm:prSet presAssocID="{0DBAA45B-79E9-4732-AFED-FE2E94C402AB}" presName="trFrame" presStyleLbl="node1" presStyleIdx="13" presStyleCnt="16" custLinFactNeighborX="14934" custLinFactNeighborY="-33593"/>
      <dgm:spPr/>
    </dgm:pt>
    <dgm:pt modelId="{B8F49FB8-226F-4E53-9426-1CDD4C0CFD22}" type="pres">
      <dgm:prSet presAssocID="{0DBAA45B-79E9-4732-AFED-FE2E94C402AB}" presName="blFrame" presStyleLbl="node1" presStyleIdx="14" presStyleCnt="16" custLinFactNeighborX="0" custLinFactNeighborY="10585"/>
      <dgm:spPr/>
    </dgm:pt>
    <dgm:pt modelId="{EDA2827D-4F3D-40AC-8C63-A3390F762277}" type="pres">
      <dgm:prSet presAssocID="{0DBAA45B-79E9-4732-AFED-FE2E94C402AB}" presName="brFrame" presStyleLbl="node1" presStyleIdx="15" presStyleCnt="16" custLinFactNeighborX="18667" custLinFactNeighborY="10585"/>
      <dgm:spPr/>
    </dgm:pt>
  </dgm:ptLst>
  <dgm:cxnLst>
    <dgm:cxn modelId="{8126B203-7B56-4309-969E-0148F59EC7D5}" type="presOf" srcId="{8CE7E82F-5226-438D-AFE3-99A99D706C03}" destId="{4867CECF-500F-4991-AE1F-D2E6D91082DE}" srcOrd="0" destOrd="0" presId="urn:microsoft.com/office/officeart/2009/3/layout/FramedTextPicture"/>
    <dgm:cxn modelId="{695F580E-8265-4A57-B41A-E08C7019286E}" srcId="{33C65207-49D1-4282-93B5-779ABD676CFF}" destId="{D2AB6234-A1E2-4BC6-B8D3-37E6583B77BA}" srcOrd="2" destOrd="0" parTransId="{C5500596-BD6B-4184-AAAA-EE1096A3DA8D}" sibTransId="{6C735D93-302C-4214-82D6-DBE428898FD8}"/>
    <dgm:cxn modelId="{B6513D22-FDB9-4F30-9F73-B49354D03BE5}" srcId="{33C65207-49D1-4282-93B5-779ABD676CFF}" destId="{8CE7E82F-5226-438D-AFE3-99A99D706C03}" srcOrd="1" destOrd="0" parTransId="{040C2856-99AD-4973-A2C8-40174C5E96F9}" sibTransId="{C7D6D35D-4FAF-44F8-BC2C-0C3C7041AF34}"/>
    <dgm:cxn modelId="{B5C22885-2FA0-4E8C-9A58-6CD065D44409}" type="presOf" srcId="{D2AB6234-A1E2-4BC6-B8D3-37E6583B77BA}" destId="{23CBB10F-B45A-403C-9B7C-908601D6D1B7}" srcOrd="0" destOrd="0" presId="urn:microsoft.com/office/officeart/2009/3/layout/FramedTextPicture"/>
    <dgm:cxn modelId="{2F889294-99D7-4DA4-8896-A1768B1968BA}" srcId="{33C65207-49D1-4282-93B5-779ABD676CFF}" destId="{FFE0D152-521A-4280-B267-ED666CF19F6F}" srcOrd="0" destOrd="0" parTransId="{7CAEDC0F-2339-4921-B1C3-FD12137A9891}" sibTransId="{55513A0E-2505-4897-8365-862BD33DA9E0}"/>
    <dgm:cxn modelId="{BC2F51CE-413F-4993-809A-9AE52CFD5C13}" type="presOf" srcId="{FFE0D152-521A-4280-B267-ED666CF19F6F}" destId="{A84E53D9-CAA7-4A21-8CA5-C696BDDBC1FE}" srcOrd="0" destOrd="0" presId="urn:microsoft.com/office/officeart/2009/3/layout/FramedTextPicture"/>
    <dgm:cxn modelId="{CD1E5BCF-DB69-45A7-9744-CB6FF6360386}" type="presOf" srcId="{0DBAA45B-79E9-4732-AFED-FE2E94C402AB}" destId="{CCF35659-ED65-4738-A710-07BD3902FFA6}" srcOrd="0" destOrd="0" presId="urn:microsoft.com/office/officeart/2009/3/layout/FramedTextPicture"/>
    <dgm:cxn modelId="{341E3ADD-C5E0-41DF-90BC-428B2E3ABDD9}" srcId="{33C65207-49D1-4282-93B5-779ABD676CFF}" destId="{0DBAA45B-79E9-4732-AFED-FE2E94C402AB}" srcOrd="3" destOrd="0" parTransId="{942A298C-05F5-4E33-BD9F-42399515C1DE}" sibTransId="{9C444898-0C48-4389-8F2A-A8D28FCB1FBE}"/>
    <dgm:cxn modelId="{A3C011FC-8D27-4F5A-A6FC-392E20302FC9}" type="presOf" srcId="{33C65207-49D1-4282-93B5-779ABD676CFF}" destId="{42298120-9079-4AF1-9A03-7ABD2608FCD4}" srcOrd="0" destOrd="0" presId="urn:microsoft.com/office/officeart/2009/3/layout/FramedTextPicture"/>
    <dgm:cxn modelId="{C2B29869-6147-4C0C-B1FB-04E34D6A4F88}" type="presParOf" srcId="{42298120-9079-4AF1-9A03-7ABD2608FCD4}" destId="{4243CC8B-A3B6-4BD2-A226-6CBB3533CD57}" srcOrd="0" destOrd="0" presId="urn:microsoft.com/office/officeart/2009/3/layout/FramedTextPicture"/>
    <dgm:cxn modelId="{4AD7608B-945D-4EDF-A653-88B97A386DBF}" type="presParOf" srcId="{4243CC8B-A3B6-4BD2-A226-6CBB3533CD57}" destId="{67654764-6FE8-4532-8352-8826193E7853}" srcOrd="0" destOrd="0" presId="urn:microsoft.com/office/officeart/2009/3/layout/FramedTextPicture"/>
    <dgm:cxn modelId="{0F6ED3E6-D096-4C8D-A48E-1DECCF144643}" type="presParOf" srcId="{4243CC8B-A3B6-4BD2-A226-6CBB3533CD57}" destId="{A84E53D9-CAA7-4A21-8CA5-C696BDDBC1FE}" srcOrd="1" destOrd="0" presId="urn:microsoft.com/office/officeart/2009/3/layout/FramedTextPicture"/>
    <dgm:cxn modelId="{96076FDF-653E-4069-A499-5D37842C9BC7}" type="presParOf" srcId="{4243CC8B-A3B6-4BD2-A226-6CBB3533CD57}" destId="{96E21936-7875-4427-A98E-187D4BCBC3AB}" srcOrd="2" destOrd="0" presId="urn:microsoft.com/office/officeart/2009/3/layout/FramedTextPicture"/>
    <dgm:cxn modelId="{DD463D2C-F3DA-432D-BB4F-C99E7793C673}" type="presParOf" srcId="{4243CC8B-A3B6-4BD2-A226-6CBB3533CD57}" destId="{E9164E27-C4E2-4EFD-8CB5-2D1EC9F6B197}" srcOrd="3" destOrd="0" presId="urn:microsoft.com/office/officeart/2009/3/layout/FramedTextPicture"/>
    <dgm:cxn modelId="{7DA38A67-3402-453A-9D38-0CA9518CBE25}" type="presParOf" srcId="{4243CC8B-A3B6-4BD2-A226-6CBB3533CD57}" destId="{F23C2440-8454-45C3-9BFE-AF7993319925}" srcOrd="4" destOrd="0" presId="urn:microsoft.com/office/officeart/2009/3/layout/FramedTextPicture"/>
    <dgm:cxn modelId="{0915924C-8C48-41BC-9227-FBE46002E90D}" type="presParOf" srcId="{4243CC8B-A3B6-4BD2-A226-6CBB3533CD57}" destId="{FC7DDC5A-E842-4C0C-A7AF-1B6CAC9711E5}" srcOrd="5" destOrd="0" presId="urn:microsoft.com/office/officeart/2009/3/layout/FramedTextPicture"/>
    <dgm:cxn modelId="{CA39FB5E-42D0-4435-AD13-08F7B99E65AD}" type="presParOf" srcId="{42298120-9079-4AF1-9A03-7ABD2608FCD4}" destId="{34B9CD74-B9F0-4D75-9421-279E5280DFB5}" srcOrd="1" destOrd="0" presId="urn:microsoft.com/office/officeart/2009/3/layout/FramedTextPicture"/>
    <dgm:cxn modelId="{E5FE5C5A-84B3-4103-80AB-A0147E7D3858}" type="presParOf" srcId="{42298120-9079-4AF1-9A03-7ABD2608FCD4}" destId="{536DC2CE-DE64-4787-B823-9C5844929788}" srcOrd="2" destOrd="0" presId="urn:microsoft.com/office/officeart/2009/3/layout/FramedTextPicture"/>
    <dgm:cxn modelId="{B8E164C5-8701-4A89-890F-612D157E7668}" type="presParOf" srcId="{536DC2CE-DE64-4787-B823-9C5844929788}" destId="{C0F4A9FF-1826-4ECC-9A34-47BCBEEAF220}" srcOrd="0" destOrd="0" presId="urn:microsoft.com/office/officeart/2009/3/layout/FramedTextPicture"/>
    <dgm:cxn modelId="{3192F866-8F9F-4F1C-A6A9-89B77A2069B5}" type="presParOf" srcId="{536DC2CE-DE64-4787-B823-9C5844929788}" destId="{4867CECF-500F-4991-AE1F-D2E6D91082DE}" srcOrd="1" destOrd="0" presId="urn:microsoft.com/office/officeart/2009/3/layout/FramedTextPicture"/>
    <dgm:cxn modelId="{175B7B63-EAE0-4429-A290-8F2A5182ABA5}" type="presParOf" srcId="{536DC2CE-DE64-4787-B823-9C5844929788}" destId="{B66F0509-A086-4405-AA50-35B5C5C83B05}" srcOrd="2" destOrd="0" presId="urn:microsoft.com/office/officeart/2009/3/layout/FramedTextPicture"/>
    <dgm:cxn modelId="{64AE172F-8083-4274-ABCE-3619AA78113A}" type="presParOf" srcId="{536DC2CE-DE64-4787-B823-9C5844929788}" destId="{BE7B00F3-27A4-4144-9DA4-81A700368A6E}" srcOrd="3" destOrd="0" presId="urn:microsoft.com/office/officeart/2009/3/layout/FramedTextPicture"/>
    <dgm:cxn modelId="{DBD69F45-D3D1-4B60-9387-84A12391BC4E}" type="presParOf" srcId="{536DC2CE-DE64-4787-B823-9C5844929788}" destId="{9CBD2564-3D5D-41B4-BD60-4A9D0887948A}" srcOrd="4" destOrd="0" presId="urn:microsoft.com/office/officeart/2009/3/layout/FramedTextPicture"/>
    <dgm:cxn modelId="{97D7C63B-7771-4EB9-A832-ED07DA1DE2AB}" type="presParOf" srcId="{536DC2CE-DE64-4787-B823-9C5844929788}" destId="{F2B4E6BC-D88A-401A-B3DD-569724E77D0A}" srcOrd="5" destOrd="0" presId="urn:microsoft.com/office/officeart/2009/3/layout/FramedTextPicture"/>
    <dgm:cxn modelId="{5D447A87-91EF-4301-87B9-40BA988A32D0}" type="presParOf" srcId="{42298120-9079-4AF1-9A03-7ABD2608FCD4}" destId="{5561EE4C-11BD-415E-8105-FF5EC0E82DB3}" srcOrd="3" destOrd="0" presId="urn:microsoft.com/office/officeart/2009/3/layout/FramedTextPicture"/>
    <dgm:cxn modelId="{FC8F5017-D2A7-4DDA-A260-4FB32A4DF248}" type="presParOf" srcId="{42298120-9079-4AF1-9A03-7ABD2608FCD4}" destId="{A23DD086-8F56-41C6-8F51-C36953DC5C9B}" srcOrd="4" destOrd="0" presId="urn:microsoft.com/office/officeart/2009/3/layout/FramedTextPicture"/>
    <dgm:cxn modelId="{940EB730-C011-479B-9F14-5C8FE77BEA86}" type="presParOf" srcId="{A23DD086-8F56-41C6-8F51-C36953DC5C9B}" destId="{CA37F911-42D1-4996-BCC1-CA5F58807BE0}" srcOrd="0" destOrd="0" presId="urn:microsoft.com/office/officeart/2009/3/layout/FramedTextPicture"/>
    <dgm:cxn modelId="{EE344B83-61D5-40B6-9D1A-41A983BB7FC1}" type="presParOf" srcId="{A23DD086-8F56-41C6-8F51-C36953DC5C9B}" destId="{23CBB10F-B45A-403C-9B7C-908601D6D1B7}" srcOrd="1" destOrd="0" presId="urn:microsoft.com/office/officeart/2009/3/layout/FramedTextPicture"/>
    <dgm:cxn modelId="{FA509161-096B-4035-8E87-64B291EDCBE4}" type="presParOf" srcId="{A23DD086-8F56-41C6-8F51-C36953DC5C9B}" destId="{9EAB2CF8-A6CD-4C9F-A465-CA070B9F9153}" srcOrd="2" destOrd="0" presId="urn:microsoft.com/office/officeart/2009/3/layout/FramedTextPicture"/>
    <dgm:cxn modelId="{C2EA5A76-BA51-41A3-978E-A8B4AB951795}" type="presParOf" srcId="{A23DD086-8F56-41C6-8F51-C36953DC5C9B}" destId="{1771F11A-F38D-4722-9518-BBCE1449A4B0}" srcOrd="3" destOrd="0" presId="urn:microsoft.com/office/officeart/2009/3/layout/FramedTextPicture"/>
    <dgm:cxn modelId="{C52F85A1-2F5F-4B19-95AB-D46E492B8846}" type="presParOf" srcId="{A23DD086-8F56-41C6-8F51-C36953DC5C9B}" destId="{EC48981A-5126-4DBF-A0C8-361D5E73F43E}" srcOrd="4" destOrd="0" presId="urn:microsoft.com/office/officeart/2009/3/layout/FramedTextPicture"/>
    <dgm:cxn modelId="{8122CCEE-90F7-4AE5-AF4E-68DDEC14D285}" type="presParOf" srcId="{A23DD086-8F56-41C6-8F51-C36953DC5C9B}" destId="{7267A352-8103-4E02-A821-7BCA064C9FEB}" srcOrd="5" destOrd="0" presId="urn:microsoft.com/office/officeart/2009/3/layout/FramedTextPicture"/>
    <dgm:cxn modelId="{F6559BF6-7530-467E-A7AC-886A82DC60BD}" type="presParOf" srcId="{42298120-9079-4AF1-9A03-7ABD2608FCD4}" destId="{8EE3AE37-509C-474E-9F91-7A1CD4793684}" srcOrd="5" destOrd="0" presId="urn:microsoft.com/office/officeart/2009/3/layout/FramedTextPicture"/>
    <dgm:cxn modelId="{60A6C3DE-CF68-4BCC-A3AB-3B6EA315CB2A}" type="presParOf" srcId="{42298120-9079-4AF1-9A03-7ABD2608FCD4}" destId="{48E59636-E755-4BD6-8F7E-559473230095}" srcOrd="6" destOrd="0" presId="urn:microsoft.com/office/officeart/2009/3/layout/FramedTextPicture"/>
    <dgm:cxn modelId="{AB7D468C-9143-425C-9C46-CB206C2209F9}" type="presParOf" srcId="{48E59636-E755-4BD6-8F7E-559473230095}" destId="{F8CF6905-350F-41EE-A7A9-4D26CBC480BD}" srcOrd="0" destOrd="0" presId="urn:microsoft.com/office/officeart/2009/3/layout/FramedTextPicture"/>
    <dgm:cxn modelId="{E062E48C-64A3-4F72-A6B7-0E6D3CEF7A99}" type="presParOf" srcId="{48E59636-E755-4BD6-8F7E-559473230095}" destId="{CCF35659-ED65-4738-A710-07BD3902FFA6}" srcOrd="1" destOrd="0" presId="urn:microsoft.com/office/officeart/2009/3/layout/FramedTextPicture"/>
    <dgm:cxn modelId="{0D13CECF-0D3A-4470-A684-90017164295A}" type="presParOf" srcId="{48E59636-E755-4BD6-8F7E-559473230095}" destId="{36E842A6-F8DA-4E57-8D66-A1AC18D19DC1}" srcOrd="2" destOrd="0" presId="urn:microsoft.com/office/officeart/2009/3/layout/FramedTextPicture"/>
    <dgm:cxn modelId="{6FE684B8-F197-44E5-875F-337F6AED7818}" type="presParOf" srcId="{48E59636-E755-4BD6-8F7E-559473230095}" destId="{D1909D0F-CC39-4F87-A97E-C68C62BD36FE}" srcOrd="3" destOrd="0" presId="urn:microsoft.com/office/officeart/2009/3/layout/FramedTextPicture"/>
    <dgm:cxn modelId="{0C8D4707-4F15-47E9-B82B-928F9C661F79}" type="presParOf" srcId="{48E59636-E755-4BD6-8F7E-559473230095}" destId="{B8F49FB8-226F-4E53-9426-1CDD4C0CFD22}" srcOrd="4" destOrd="0" presId="urn:microsoft.com/office/officeart/2009/3/layout/FramedTextPicture"/>
    <dgm:cxn modelId="{C2348AF5-2BB1-4407-B73F-13C998A8259C}" type="presParOf" srcId="{48E59636-E755-4BD6-8F7E-559473230095}" destId="{EDA2827D-4F3D-40AC-8C63-A3390F762277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0B98E5D-A826-4F5F-ABC0-51BF5415268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013DAEC3-391A-424D-979F-8EAF6B2A758B}">
      <dgm:prSet phldrT="[Texte]" custT="1"/>
      <dgm:spPr/>
      <dgm:t>
        <a:bodyPr/>
        <a:lstStyle/>
        <a:p>
          <a:r>
            <a:rPr lang="fr-FR" sz="2400" b="1" dirty="0"/>
            <a:t>Réunions avec les riverains aux étapes clefs du chantier et autant que besoin</a:t>
          </a:r>
        </a:p>
      </dgm:t>
    </dgm:pt>
    <dgm:pt modelId="{CB2921E0-E126-40A8-990B-F2AB2E1362A6}" type="parTrans" cxnId="{DA03151F-F21D-491B-A0FA-9A63FD187FDC}">
      <dgm:prSet/>
      <dgm:spPr/>
      <dgm:t>
        <a:bodyPr/>
        <a:lstStyle/>
        <a:p>
          <a:endParaRPr lang="fr-FR"/>
        </a:p>
      </dgm:t>
    </dgm:pt>
    <dgm:pt modelId="{DD7C38C0-830E-4233-A656-77BF4C711106}" type="sibTrans" cxnId="{DA03151F-F21D-491B-A0FA-9A63FD187FDC}">
      <dgm:prSet/>
      <dgm:spPr/>
      <dgm:t>
        <a:bodyPr/>
        <a:lstStyle/>
        <a:p>
          <a:endParaRPr lang="fr-FR"/>
        </a:p>
      </dgm:t>
    </dgm:pt>
    <dgm:pt modelId="{D2C1C6DB-6E3B-4833-B262-0B4B109291F5}">
      <dgm:prSet phldrT="[Texte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N° 24/24 et 7j/7 dédié aux infos chantier</a:t>
          </a:r>
        </a:p>
      </dgm:t>
    </dgm:pt>
    <dgm:pt modelId="{C3692A30-DF99-4C2E-9155-C0BEE9D519C6}" type="parTrans" cxnId="{F822F724-49E2-41E8-A6A6-2325EDE05097}">
      <dgm:prSet/>
      <dgm:spPr/>
      <dgm:t>
        <a:bodyPr/>
        <a:lstStyle/>
        <a:p>
          <a:endParaRPr lang="fr-FR"/>
        </a:p>
      </dgm:t>
    </dgm:pt>
    <dgm:pt modelId="{8BB1CB23-3407-4D23-8F5A-000C8E3E049F}" type="sibTrans" cxnId="{F822F724-49E2-41E8-A6A6-2325EDE05097}">
      <dgm:prSet/>
      <dgm:spPr/>
      <dgm:t>
        <a:bodyPr/>
        <a:lstStyle/>
        <a:p>
          <a:endParaRPr lang="fr-FR"/>
        </a:p>
      </dgm:t>
    </dgm:pt>
    <dgm:pt modelId="{86DAE092-C93A-4DCC-8670-50010D84A41B}">
      <dgm:prSet phldrT="[Texte]" custT="1"/>
      <dgm:spPr/>
      <dgm:t>
        <a:bodyPr/>
        <a:lstStyle/>
        <a:p>
          <a:r>
            <a:rPr lang="fr-FR" sz="2400" b="1" dirty="0"/>
            <a:t>Application smartphone de suivi des travaux accessible à toutes et tous</a:t>
          </a:r>
        </a:p>
      </dgm:t>
    </dgm:pt>
    <dgm:pt modelId="{7F0CEC90-3246-4EC5-A6A8-A487C387FC95}" type="parTrans" cxnId="{A1AE1FD0-EB9B-4EDE-9C7F-C025D6C92D37}">
      <dgm:prSet/>
      <dgm:spPr/>
      <dgm:t>
        <a:bodyPr/>
        <a:lstStyle/>
        <a:p>
          <a:endParaRPr lang="fr-FR"/>
        </a:p>
      </dgm:t>
    </dgm:pt>
    <dgm:pt modelId="{475AC91F-04B1-4B99-BF54-45935764A486}" type="sibTrans" cxnId="{A1AE1FD0-EB9B-4EDE-9C7F-C025D6C92D37}">
      <dgm:prSet/>
      <dgm:spPr/>
      <dgm:t>
        <a:bodyPr/>
        <a:lstStyle/>
        <a:p>
          <a:endParaRPr lang="fr-FR"/>
        </a:p>
      </dgm:t>
    </dgm:pt>
    <dgm:pt modelId="{B7D13878-A942-4B8A-B611-3601250DADE5}">
      <dgm:prSet phldrT="[Texte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Information régulières via les supports de communication notamment sur panneaux et flyers</a:t>
          </a:r>
        </a:p>
      </dgm:t>
    </dgm:pt>
    <dgm:pt modelId="{2300ECC3-AC96-49D3-9E49-DEDFAC52FA0C}" type="parTrans" cxnId="{0879FA3D-E318-47E8-B48C-7105C1C19266}">
      <dgm:prSet/>
      <dgm:spPr/>
      <dgm:t>
        <a:bodyPr/>
        <a:lstStyle/>
        <a:p>
          <a:endParaRPr lang="fr-FR"/>
        </a:p>
      </dgm:t>
    </dgm:pt>
    <dgm:pt modelId="{A9857E0F-CB99-49DB-902F-52848E66139B}" type="sibTrans" cxnId="{0879FA3D-E318-47E8-B48C-7105C1C19266}">
      <dgm:prSet/>
      <dgm:spPr/>
      <dgm:t>
        <a:bodyPr/>
        <a:lstStyle/>
        <a:p>
          <a:endParaRPr lang="fr-FR"/>
        </a:p>
      </dgm:t>
    </dgm:pt>
    <dgm:pt modelId="{241F1227-A604-4BD3-BE81-75D94A386D0B}" type="pres">
      <dgm:prSet presAssocID="{E0B98E5D-A826-4F5F-ABC0-51BF5415268E}" presName="diagram" presStyleCnt="0">
        <dgm:presLayoutVars>
          <dgm:dir/>
          <dgm:resizeHandles val="exact"/>
        </dgm:presLayoutVars>
      </dgm:prSet>
      <dgm:spPr/>
    </dgm:pt>
    <dgm:pt modelId="{6B297286-0D98-447C-8EFD-AB2E67F673C1}" type="pres">
      <dgm:prSet presAssocID="{013DAEC3-391A-424D-979F-8EAF6B2A758B}" presName="node" presStyleLbl="node1" presStyleIdx="0" presStyleCnt="4">
        <dgm:presLayoutVars>
          <dgm:bulletEnabled val="1"/>
        </dgm:presLayoutVars>
      </dgm:prSet>
      <dgm:spPr/>
    </dgm:pt>
    <dgm:pt modelId="{D8CAAF88-101A-4158-8C03-1E08B5BF6C63}" type="pres">
      <dgm:prSet presAssocID="{DD7C38C0-830E-4233-A656-77BF4C711106}" presName="sibTrans" presStyleCnt="0"/>
      <dgm:spPr/>
    </dgm:pt>
    <dgm:pt modelId="{5E41FA29-CF57-4C12-9FCC-EC829D9E65E0}" type="pres">
      <dgm:prSet presAssocID="{D2C1C6DB-6E3B-4833-B262-0B4B109291F5}" presName="node" presStyleLbl="node1" presStyleIdx="1" presStyleCnt="4" custLinFactNeighborX="-1008" custLinFactNeighborY="-2541">
        <dgm:presLayoutVars>
          <dgm:bulletEnabled val="1"/>
        </dgm:presLayoutVars>
      </dgm:prSet>
      <dgm:spPr/>
    </dgm:pt>
    <dgm:pt modelId="{564ABFEC-CF02-40C9-8D8D-8E489DC77ACC}" type="pres">
      <dgm:prSet presAssocID="{8BB1CB23-3407-4D23-8F5A-000C8E3E049F}" presName="sibTrans" presStyleCnt="0"/>
      <dgm:spPr/>
    </dgm:pt>
    <dgm:pt modelId="{15A6937D-AFC1-4B13-A52A-1D13EEACEAA9}" type="pres">
      <dgm:prSet presAssocID="{86DAE092-C93A-4DCC-8670-50010D84A41B}" presName="node" presStyleLbl="node1" presStyleIdx="2" presStyleCnt="4">
        <dgm:presLayoutVars>
          <dgm:bulletEnabled val="1"/>
        </dgm:presLayoutVars>
      </dgm:prSet>
      <dgm:spPr/>
    </dgm:pt>
    <dgm:pt modelId="{F23C41E9-7A17-43BE-A86F-AA6E37C0C02A}" type="pres">
      <dgm:prSet presAssocID="{475AC91F-04B1-4B99-BF54-45935764A486}" presName="sibTrans" presStyleCnt="0"/>
      <dgm:spPr/>
    </dgm:pt>
    <dgm:pt modelId="{01ED3FFA-1F8E-45DF-B955-A2557DA63AB9}" type="pres">
      <dgm:prSet presAssocID="{B7D13878-A942-4B8A-B611-3601250DADE5}" presName="node" presStyleLbl="node1" presStyleIdx="3" presStyleCnt="4">
        <dgm:presLayoutVars>
          <dgm:bulletEnabled val="1"/>
        </dgm:presLayoutVars>
      </dgm:prSet>
      <dgm:spPr/>
    </dgm:pt>
  </dgm:ptLst>
  <dgm:cxnLst>
    <dgm:cxn modelId="{DA03151F-F21D-491B-A0FA-9A63FD187FDC}" srcId="{E0B98E5D-A826-4F5F-ABC0-51BF5415268E}" destId="{013DAEC3-391A-424D-979F-8EAF6B2A758B}" srcOrd="0" destOrd="0" parTransId="{CB2921E0-E126-40A8-990B-F2AB2E1362A6}" sibTransId="{DD7C38C0-830E-4233-A656-77BF4C711106}"/>
    <dgm:cxn modelId="{F822F724-49E2-41E8-A6A6-2325EDE05097}" srcId="{E0B98E5D-A826-4F5F-ABC0-51BF5415268E}" destId="{D2C1C6DB-6E3B-4833-B262-0B4B109291F5}" srcOrd="1" destOrd="0" parTransId="{C3692A30-DF99-4C2E-9155-C0BEE9D519C6}" sibTransId="{8BB1CB23-3407-4D23-8F5A-000C8E3E049F}"/>
    <dgm:cxn modelId="{0879FA3D-E318-47E8-B48C-7105C1C19266}" srcId="{E0B98E5D-A826-4F5F-ABC0-51BF5415268E}" destId="{B7D13878-A942-4B8A-B611-3601250DADE5}" srcOrd="3" destOrd="0" parTransId="{2300ECC3-AC96-49D3-9E49-DEDFAC52FA0C}" sibTransId="{A9857E0F-CB99-49DB-902F-52848E66139B}"/>
    <dgm:cxn modelId="{70C8A76A-D2AC-4E69-82D9-D13DC495302C}" type="presOf" srcId="{D2C1C6DB-6E3B-4833-B262-0B4B109291F5}" destId="{5E41FA29-CF57-4C12-9FCC-EC829D9E65E0}" srcOrd="0" destOrd="0" presId="urn:microsoft.com/office/officeart/2005/8/layout/default"/>
    <dgm:cxn modelId="{4DB9D554-4824-47FC-B9A6-3D1786D7B8D7}" type="presOf" srcId="{013DAEC3-391A-424D-979F-8EAF6B2A758B}" destId="{6B297286-0D98-447C-8EFD-AB2E67F673C1}" srcOrd="0" destOrd="0" presId="urn:microsoft.com/office/officeart/2005/8/layout/default"/>
    <dgm:cxn modelId="{7E775959-05F3-4948-9D49-BA9C94FB16A7}" type="presOf" srcId="{E0B98E5D-A826-4F5F-ABC0-51BF5415268E}" destId="{241F1227-A604-4BD3-BE81-75D94A386D0B}" srcOrd="0" destOrd="0" presId="urn:microsoft.com/office/officeart/2005/8/layout/default"/>
    <dgm:cxn modelId="{67A2B4AC-8EB5-403D-98F0-92C51D5F6717}" type="presOf" srcId="{86DAE092-C93A-4DCC-8670-50010D84A41B}" destId="{15A6937D-AFC1-4B13-A52A-1D13EEACEAA9}" srcOrd="0" destOrd="0" presId="urn:microsoft.com/office/officeart/2005/8/layout/default"/>
    <dgm:cxn modelId="{C7ECC4B0-3C21-4AC6-8FFE-9D73F71218A5}" type="presOf" srcId="{B7D13878-A942-4B8A-B611-3601250DADE5}" destId="{01ED3FFA-1F8E-45DF-B955-A2557DA63AB9}" srcOrd="0" destOrd="0" presId="urn:microsoft.com/office/officeart/2005/8/layout/default"/>
    <dgm:cxn modelId="{A1AE1FD0-EB9B-4EDE-9C7F-C025D6C92D37}" srcId="{E0B98E5D-A826-4F5F-ABC0-51BF5415268E}" destId="{86DAE092-C93A-4DCC-8670-50010D84A41B}" srcOrd="2" destOrd="0" parTransId="{7F0CEC90-3246-4EC5-A6A8-A487C387FC95}" sibTransId="{475AC91F-04B1-4B99-BF54-45935764A486}"/>
    <dgm:cxn modelId="{CD8FA4E4-C3F7-422B-9679-245CE2E5835D}" type="presParOf" srcId="{241F1227-A604-4BD3-BE81-75D94A386D0B}" destId="{6B297286-0D98-447C-8EFD-AB2E67F673C1}" srcOrd="0" destOrd="0" presId="urn:microsoft.com/office/officeart/2005/8/layout/default"/>
    <dgm:cxn modelId="{4FAD1DB2-E3EB-4564-9A0B-778C4CE94569}" type="presParOf" srcId="{241F1227-A604-4BD3-BE81-75D94A386D0B}" destId="{D8CAAF88-101A-4158-8C03-1E08B5BF6C63}" srcOrd="1" destOrd="0" presId="urn:microsoft.com/office/officeart/2005/8/layout/default"/>
    <dgm:cxn modelId="{8A57A5CB-6BFD-4D9D-9B5B-3A346A5CB58E}" type="presParOf" srcId="{241F1227-A604-4BD3-BE81-75D94A386D0B}" destId="{5E41FA29-CF57-4C12-9FCC-EC829D9E65E0}" srcOrd="2" destOrd="0" presId="urn:microsoft.com/office/officeart/2005/8/layout/default"/>
    <dgm:cxn modelId="{34542DDE-C928-4009-94F3-194378A4C58D}" type="presParOf" srcId="{241F1227-A604-4BD3-BE81-75D94A386D0B}" destId="{564ABFEC-CF02-40C9-8D8D-8E489DC77ACC}" srcOrd="3" destOrd="0" presId="urn:microsoft.com/office/officeart/2005/8/layout/default"/>
    <dgm:cxn modelId="{696E6A86-0B8D-4B34-BE9A-A6FC551F56A9}" type="presParOf" srcId="{241F1227-A604-4BD3-BE81-75D94A386D0B}" destId="{15A6937D-AFC1-4B13-A52A-1D13EEACEAA9}" srcOrd="4" destOrd="0" presId="urn:microsoft.com/office/officeart/2005/8/layout/default"/>
    <dgm:cxn modelId="{3F74EED4-EF1E-4F7C-9E75-63E7BA847B39}" type="presParOf" srcId="{241F1227-A604-4BD3-BE81-75D94A386D0B}" destId="{F23C41E9-7A17-43BE-A86F-AA6E37C0C02A}" srcOrd="5" destOrd="0" presId="urn:microsoft.com/office/officeart/2005/8/layout/default"/>
    <dgm:cxn modelId="{D02AF0E2-5093-49AD-A659-472BD1533DE4}" type="presParOf" srcId="{241F1227-A604-4BD3-BE81-75D94A386D0B}" destId="{01ED3FFA-1F8E-45DF-B955-A2557DA63AB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B357BA-47E0-49E5-91AE-987795FCD79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C51FFA-A71E-4245-A78C-AF9819E910F6}">
      <dgm:prSet phldrT="[Texte]"/>
      <dgm:spPr/>
      <dgm:t>
        <a:bodyPr/>
        <a:lstStyle/>
        <a:p>
          <a:pPr>
            <a:buAutoNum type="arabicParenR"/>
          </a:pPr>
          <a:r>
            <a:rPr lang="fr-FR" altLang="fr-FR" dirty="0">
              <a:ea typeface="ＭＳ Ｐゴシック" panose="020B0600070205080204" pitchFamily="34" charset="-128"/>
            </a:rPr>
            <a:t>Chantier entièrement clos avec accès contrôlé</a:t>
          </a:r>
          <a:endParaRPr lang="fr-FR" b="0" dirty="0"/>
        </a:p>
      </dgm:t>
    </dgm:pt>
    <dgm:pt modelId="{CC71F203-C413-41C3-B94A-EE8922A4C2B5}" type="parTrans" cxnId="{769CC640-EF96-461A-A1D5-F9D69F1D1F85}">
      <dgm:prSet/>
      <dgm:spPr/>
      <dgm:t>
        <a:bodyPr/>
        <a:lstStyle/>
        <a:p>
          <a:endParaRPr lang="fr-FR" b="0"/>
        </a:p>
      </dgm:t>
    </dgm:pt>
    <dgm:pt modelId="{284ADA2F-06E1-4329-81B9-BC8AB1064073}" type="sibTrans" cxnId="{769CC640-EF96-461A-A1D5-F9D69F1D1F85}">
      <dgm:prSet/>
      <dgm:spPr/>
      <dgm:t>
        <a:bodyPr/>
        <a:lstStyle/>
        <a:p>
          <a:endParaRPr lang="fr-FR" b="0"/>
        </a:p>
      </dgm:t>
    </dgm:pt>
    <dgm:pt modelId="{1274B6D8-C4D8-401B-8C55-ED6B49C0DD10}">
      <dgm:prSet phldrT="[Texte]"/>
      <dgm:spPr/>
      <dgm:t>
        <a:bodyPr/>
        <a:lstStyle/>
        <a:p>
          <a:r>
            <a:rPr lang="fr-FR" altLang="fr-FR" dirty="0">
              <a:ea typeface="ＭＳ Ｐゴシック" panose="020B0600070205080204" pitchFamily="34" charset="-128"/>
            </a:rPr>
            <a:t>Présence permanente d’au moins 1 membre de la maitrise d’œuvre</a:t>
          </a:r>
          <a:endParaRPr lang="fr-FR" b="0" dirty="0"/>
        </a:p>
      </dgm:t>
    </dgm:pt>
    <dgm:pt modelId="{B2DE0DA5-2D51-4694-8BDA-9CF38345CAB0}" type="parTrans" cxnId="{3B4878ED-D3F6-4C8A-9C7E-2FE1AD3E5A3A}">
      <dgm:prSet/>
      <dgm:spPr/>
      <dgm:t>
        <a:bodyPr/>
        <a:lstStyle/>
        <a:p>
          <a:endParaRPr lang="fr-FR" b="0"/>
        </a:p>
      </dgm:t>
    </dgm:pt>
    <dgm:pt modelId="{44987BFD-FA90-4544-8E72-1AF583A6BF6D}" type="sibTrans" cxnId="{3B4878ED-D3F6-4C8A-9C7E-2FE1AD3E5A3A}">
      <dgm:prSet/>
      <dgm:spPr/>
      <dgm:t>
        <a:bodyPr/>
        <a:lstStyle/>
        <a:p>
          <a:endParaRPr lang="fr-FR" b="0"/>
        </a:p>
      </dgm:t>
    </dgm:pt>
    <dgm:pt modelId="{6C3ACCBE-24B7-494B-A353-DC3DF1E2F109}">
      <dgm:prSet phldrT="[Texte]"/>
      <dgm:spPr/>
      <dgm:t>
        <a:bodyPr/>
        <a:lstStyle/>
        <a:p>
          <a:pPr>
            <a:buAutoNum type="arabicParenR"/>
          </a:pPr>
          <a:r>
            <a:rPr lang="fr-FR" altLang="fr-FR" dirty="0">
              <a:ea typeface="ＭＳ Ｐゴシック" panose="020B0600070205080204" pitchFamily="34" charset="-128"/>
            </a:rPr>
            <a:t>Responsable sécurité missionné par le foreur en permanence sur chantier </a:t>
          </a:r>
          <a:endParaRPr lang="fr-FR" b="0" dirty="0"/>
        </a:p>
      </dgm:t>
    </dgm:pt>
    <dgm:pt modelId="{C6111939-A373-4BE4-B20A-8496C237A2D2}" type="parTrans" cxnId="{74F9369A-E946-41FA-A812-D9E83C74CF7C}">
      <dgm:prSet/>
      <dgm:spPr/>
      <dgm:t>
        <a:bodyPr/>
        <a:lstStyle/>
        <a:p>
          <a:endParaRPr lang="fr-FR" b="0"/>
        </a:p>
      </dgm:t>
    </dgm:pt>
    <dgm:pt modelId="{142AB3A4-EA1E-4F7F-B694-F8E15417ADCD}" type="sibTrans" cxnId="{74F9369A-E946-41FA-A812-D9E83C74CF7C}">
      <dgm:prSet/>
      <dgm:spPr/>
      <dgm:t>
        <a:bodyPr/>
        <a:lstStyle/>
        <a:p>
          <a:endParaRPr lang="fr-FR" b="0"/>
        </a:p>
      </dgm:t>
    </dgm:pt>
    <dgm:pt modelId="{00531B94-D4BF-4FD8-94B5-B5B287934E1E}">
      <dgm:prSet phldrT="[Texte]"/>
      <dgm:spPr/>
      <dgm:t>
        <a:bodyPr/>
        <a:lstStyle/>
        <a:p>
          <a:r>
            <a:rPr lang="fr-FR" altLang="fr-FR" dirty="0">
              <a:ea typeface="ＭＳ Ｐゴシック" panose="020B0600070205080204" pitchFamily="34" charset="-128"/>
            </a:rPr>
            <a:t>Le SDIS sera tenu informé et sollicité pour s’assurer avant démarrage du chantier.</a:t>
          </a:r>
          <a:endParaRPr lang="fr-FR" b="0" dirty="0"/>
        </a:p>
      </dgm:t>
    </dgm:pt>
    <dgm:pt modelId="{17AEA86B-2FEF-4E5C-874A-A024C3E03462}" type="parTrans" cxnId="{41B1241D-C2D8-4E73-81E9-C9CF53974D8C}">
      <dgm:prSet/>
      <dgm:spPr/>
      <dgm:t>
        <a:bodyPr/>
        <a:lstStyle/>
        <a:p>
          <a:endParaRPr lang="fr-FR" b="0"/>
        </a:p>
      </dgm:t>
    </dgm:pt>
    <dgm:pt modelId="{5F531111-2E11-43FF-871D-4AC22CF09C59}" type="sibTrans" cxnId="{41B1241D-C2D8-4E73-81E9-C9CF53974D8C}">
      <dgm:prSet/>
      <dgm:spPr/>
      <dgm:t>
        <a:bodyPr/>
        <a:lstStyle/>
        <a:p>
          <a:endParaRPr lang="fr-FR" b="0"/>
        </a:p>
      </dgm:t>
    </dgm:pt>
    <dgm:pt modelId="{E6D264AD-3D97-446A-8AFD-FC340A6D14BD}" type="pres">
      <dgm:prSet presAssocID="{25B357BA-47E0-49E5-91AE-987795FCD798}" presName="linear" presStyleCnt="0">
        <dgm:presLayoutVars>
          <dgm:dir/>
          <dgm:animLvl val="lvl"/>
          <dgm:resizeHandles val="exact"/>
        </dgm:presLayoutVars>
      </dgm:prSet>
      <dgm:spPr/>
    </dgm:pt>
    <dgm:pt modelId="{851DDAAA-2666-4FCC-91EA-1C6F4A76167D}" type="pres">
      <dgm:prSet presAssocID="{61C51FFA-A71E-4245-A78C-AF9819E910F6}" presName="parentLin" presStyleCnt="0"/>
      <dgm:spPr/>
    </dgm:pt>
    <dgm:pt modelId="{7DF5DF6F-902D-4FE9-9D0A-97EEC0C977EB}" type="pres">
      <dgm:prSet presAssocID="{61C51FFA-A71E-4245-A78C-AF9819E910F6}" presName="parentLeftMargin" presStyleLbl="node1" presStyleIdx="0" presStyleCnt="4"/>
      <dgm:spPr/>
    </dgm:pt>
    <dgm:pt modelId="{045742FF-22B6-4EBC-AAE5-FC3835288F0A}" type="pres">
      <dgm:prSet presAssocID="{61C51FFA-A71E-4245-A78C-AF9819E910F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55111F6-647C-43BE-990D-485C9C067BE4}" type="pres">
      <dgm:prSet presAssocID="{61C51FFA-A71E-4245-A78C-AF9819E910F6}" presName="negativeSpace" presStyleCnt="0"/>
      <dgm:spPr/>
    </dgm:pt>
    <dgm:pt modelId="{AB81FB79-1214-4F1F-AE3A-45074DFBF952}" type="pres">
      <dgm:prSet presAssocID="{61C51FFA-A71E-4245-A78C-AF9819E910F6}" presName="childText" presStyleLbl="conFgAcc1" presStyleIdx="0" presStyleCnt="4">
        <dgm:presLayoutVars>
          <dgm:bulletEnabled val="1"/>
        </dgm:presLayoutVars>
      </dgm:prSet>
      <dgm:spPr/>
    </dgm:pt>
    <dgm:pt modelId="{0343E9EF-3D77-4AE3-A3B3-F337B2E439F8}" type="pres">
      <dgm:prSet presAssocID="{284ADA2F-06E1-4329-81B9-BC8AB1064073}" presName="spaceBetweenRectangles" presStyleCnt="0"/>
      <dgm:spPr/>
    </dgm:pt>
    <dgm:pt modelId="{63B55C89-65CD-4CCF-BFAD-8D8CB23ED377}" type="pres">
      <dgm:prSet presAssocID="{1274B6D8-C4D8-401B-8C55-ED6B49C0DD10}" presName="parentLin" presStyleCnt="0"/>
      <dgm:spPr/>
    </dgm:pt>
    <dgm:pt modelId="{A1FE268F-E395-419F-BF89-6F4D7C9B5D7D}" type="pres">
      <dgm:prSet presAssocID="{1274B6D8-C4D8-401B-8C55-ED6B49C0DD10}" presName="parentLeftMargin" presStyleLbl="node1" presStyleIdx="0" presStyleCnt="4"/>
      <dgm:spPr/>
    </dgm:pt>
    <dgm:pt modelId="{AE993620-AFD0-49C0-8906-BE55712FAC54}" type="pres">
      <dgm:prSet presAssocID="{1274B6D8-C4D8-401B-8C55-ED6B49C0DD10}" presName="parentText" presStyleLbl="node1" presStyleIdx="1" presStyleCnt="4" custLinFactNeighborX="11770">
        <dgm:presLayoutVars>
          <dgm:chMax val="0"/>
          <dgm:bulletEnabled val="1"/>
        </dgm:presLayoutVars>
      </dgm:prSet>
      <dgm:spPr/>
    </dgm:pt>
    <dgm:pt modelId="{0032A803-7BCD-41D9-BCF1-AF3916376F6A}" type="pres">
      <dgm:prSet presAssocID="{1274B6D8-C4D8-401B-8C55-ED6B49C0DD10}" presName="negativeSpace" presStyleCnt="0"/>
      <dgm:spPr/>
    </dgm:pt>
    <dgm:pt modelId="{0E4C14EE-7713-49E8-BC5F-75A7B1DDB3B5}" type="pres">
      <dgm:prSet presAssocID="{1274B6D8-C4D8-401B-8C55-ED6B49C0DD10}" presName="childText" presStyleLbl="conFgAcc1" presStyleIdx="1" presStyleCnt="4">
        <dgm:presLayoutVars>
          <dgm:bulletEnabled val="1"/>
        </dgm:presLayoutVars>
      </dgm:prSet>
      <dgm:spPr/>
    </dgm:pt>
    <dgm:pt modelId="{E20D79BD-7491-4C50-AA50-1A047E110ADA}" type="pres">
      <dgm:prSet presAssocID="{44987BFD-FA90-4544-8E72-1AF583A6BF6D}" presName="spaceBetweenRectangles" presStyleCnt="0"/>
      <dgm:spPr/>
    </dgm:pt>
    <dgm:pt modelId="{58575EF4-0C20-4701-B32A-3722917DAEE8}" type="pres">
      <dgm:prSet presAssocID="{6C3ACCBE-24B7-494B-A353-DC3DF1E2F109}" presName="parentLin" presStyleCnt="0"/>
      <dgm:spPr/>
    </dgm:pt>
    <dgm:pt modelId="{BBE23254-C8BB-4D8F-B4E8-7E928DC0A011}" type="pres">
      <dgm:prSet presAssocID="{6C3ACCBE-24B7-494B-A353-DC3DF1E2F109}" presName="parentLeftMargin" presStyleLbl="node1" presStyleIdx="1" presStyleCnt="4"/>
      <dgm:spPr/>
    </dgm:pt>
    <dgm:pt modelId="{D8F40A76-B2C1-4C02-B23B-4535F56464E7}" type="pres">
      <dgm:prSet presAssocID="{6C3ACCBE-24B7-494B-A353-DC3DF1E2F1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43BA2B-1B89-4D4D-B777-2D98B9C00D0B}" type="pres">
      <dgm:prSet presAssocID="{6C3ACCBE-24B7-494B-A353-DC3DF1E2F109}" presName="negativeSpace" presStyleCnt="0"/>
      <dgm:spPr/>
    </dgm:pt>
    <dgm:pt modelId="{055E4E83-CB74-4674-8719-AFCFED447C24}" type="pres">
      <dgm:prSet presAssocID="{6C3ACCBE-24B7-494B-A353-DC3DF1E2F109}" presName="childText" presStyleLbl="conFgAcc1" presStyleIdx="2" presStyleCnt="4">
        <dgm:presLayoutVars>
          <dgm:bulletEnabled val="1"/>
        </dgm:presLayoutVars>
      </dgm:prSet>
      <dgm:spPr/>
    </dgm:pt>
    <dgm:pt modelId="{2DCBEFFB-CFA3-41E9-8DD7-F4432FA3B91A}" type="pres">
      <dgm:prSet presAssocID="{142AB3A4-EA1E-4F7F-B694-F8E15417ADCD}" presName="spaceBetweenRectangles" presStyleCnt="0"/>
      <dgm:spPr/>
    </dgm:pt>
    <dgm:pt modelId="{1F27D9BC-82C1-49EE-877E-BFF24D410565}" type="pres">
      <dgm:prSet presAssocID="{00531B94-D4BF-4FD8-94B5-B5B287934E1E}" presName="parentLin" presStyleCnt="0"/>
      <dgm:spPr/>
    </dgm:pt>
    <dgm:pt modelId="{A364BE0B-2B9D-460B-882C-FE6EB4B6F459}" type="pres">
      <dgm:prSet presAssocID="{00531B94-D4BF-4FD8-94B5-B5B287934E1E}" presName="parentLeftMargin" presStyleLbl="node1" presStyleIdx="2" presStyleCnt="4"/>
      <dgm:spPr/>
    </dgm:pt>
    <dgm:pt modelId="{E59726F2-64CD-40BA-8E15-3C56D43BFB67}" type="pres">
      <dgm:prSet presAssocID="{00531B94-D4BF-4FD8-94B5-B5B287934E1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D9E5EC6-07F2-410B-83E9-C9FA8D8DE286}" type="pres">
      <dgm:prSet presAssocID="{00531B94-D4BF-4FD8-94B5-B5B287934E1E}" presName="negativeSpace" presStyleCnt="0"/>
      <dgm:spPr/>
    </dgm:pt>
    <dgm:pt modelId="{446D85A3-4F9C-45C4-B0A8-693E6E212E3B}" type="pres">
      <dgm:prSet presAssocID="{00531B94-D4BF-4FD8-94B5-B5B287934E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1B1241D-C2D8-4E73-81E9-C9CF53974D8C}" srcId="{25B357BA-47E0-49E5-91AE-987795FCD798}" destId="{00531B94-D4BF-4FD8-94B5-B5B287934E1E}" srcOrd="3" destOrd="0" parTransId="{17AEA86B-2FEF-4E5C-874A-A024C3E03462}" sibTransId="{5F531111-2E11-43FF-871D-4AC22CF09C59}"/>
    <dgm:cxn modelId="{8C2CCA29-64BB-4FF6-8B21-3EB91C40A9E0}" type="presOf" srcId="{25B357BA-47E0-49E5-91AE-987795FCD798}" destId="{E6D264AD-3D97-446A-8AFD-FC340A6D14BD}" srcOrd="0" destOrd="0" presId="urn:microsoft.com/office/officeart/2005/8/layout/list1"/>
    <dgm:cxn modelId="{769CC640-EF96-461A-A1D5-F9D69F1D1F85}" srcId="{25B357BA-47E0-49E5-91AE-987795FCD798}" destId="{61C51FFA-A71E-4245-A78C-AF9819E910F6}" srcOrd="0" destOrd="0" parTransId="{CC71F203-C413-41C3-B94A-EE8922A4C2B5}" sibTransId="{284ADA2F-06E1-4329-81B9-BC8AB1064073}"/>
    <dgm:cxn modelId="{CD982343-0E93-4EF3-8FDA-40F9A0791533}" type="presOf" srcId="{1274B6D8-C4D8-401B-8C55-ED6B49C0DD10}" destId="{A1FE268F-E395-419F-BF89-6F4D7C9B5D7D}" srcOrd="0" destOrd="0" presId="urn:microsoft.com/office/officeart/2005/8/layout/list1"/>
    <dgm:cxn modelId="{8314F144-DC9B-45B6-9BAD-6CF48A90DAA0}" type="presOf" srcId="{61C51FFA-A71E-4245-A78C-AF9819E910F6}" destId="{7DF5DF6F-902D-4FE9-9D0A-97EEC0C977EB}" srcOrd="0" destOrd="0" presId="urn:microsoft.com/office/officeart/2005/8/layout/list1"/>
    <dgm:cxn modelId="{5AB9C26E-FAE9-451E-A476-5468F50FA007}" type="presOf" srcId="{00531B94-D4BF-4FD8-94B5-B5B287934E1E}" destId="{A364BE0B-2B9D-460B-882C-FE6EB4B6F459}" srcOrd="0" destOrd="0" presId="urn:microsoft.com/office/officeart/2005/8/layout/list1"/>
    <dgm:cxn modelId="{E8EBA474-0B59-46F6-B052-1598A4D6FF51}" type="presOf" srcId="{61C51FFA-A71E-4245-A78C-AF9819E910F6}" destId="{045742FF-22B6-4EBC-AAE5-FC3835288F0A}" srcOrd="1" destOrd="0" presId="urn:microsoft.com/office/officeart/2005/8/layout/list1"/>
    <dgm:cxn modelId="{4D59A177-115A-401A-905A-83A3D26E460F}" type="presOf" srcId="{00531B94-D4BF-4FD8-94B5-B5B287934E1E}" destId="{E59726F2-64CD-40BA-8E15-3C56D43BFB67}" srcOrd="1" destOrd="0" presId="urn:microsoft.com/office/officeart/2005/8/layout/list1"/>
    <dgm:cxn modelId="{2184F392-6479-4006-A17A-B698B5F3A318}" type="presOf" srcId="{6C3ACCBE-24B7-494B-A353-DC3DF1E2F109}" destId="{D8F40A76-B2C1-4C02-B23B-4535F56464E7}" srcOrd="1" destOrd="0" presId="urn:microsoft.com/office/officeart/2005/8/layout/list1"/>
    <dgm:cxn modelId="{74F9369A-E946-41FA-A812-D9E83C74CF7C}" srcId="{25B357BA-47E0-49E5-91AE-987795FCD798}" destId="{6C3ACCBE-24B7-494B-A353-DC3DF1E2F109}" srcOrd="2" destOrd="0" parTransId="{C6111939-A373-4BE4-B20A-8496C237A2D2}" sibTransId="{142AB3A4-EA1E-4F7F-B694-F8E15417ADCD}"/>
    <dgm:cxn modelId="{D21F3EEC-4743-4E3D-B3F0-F5C8B70C1E6D}" type="presOf" srcId="{6C3ACCBE-24B7-494B-A353-DC3DF1E2F109}" destId="{BBE23254-C8BB-4D8F-B4E8-7E928DC0A011}" srcOrd="0" destOrd="0" presId="urn:microsoft.com/office/officeart/2005/8/layout/list1"/>
    <dgm:cxn modelId="{3B4878ED-D3F6-4C8A-9C7E-2FE1AD3E5A3A}" srcId="{25B357BA-47E0-49E5-91AE-987795FCD798}" destId="{1274B6D8-C4D8-401B-8C55-ED6B49C0DD10}" srcOrd="1" destOrd="0" parTransId="{B2DE0DA5-2D51-4694-8BDA-9CF38345CAB0}" sibTransId="{44987BFD-FA90-4544-8E72-1AF583A6BF6D}"/>
    <dgm:cxn modelId="{356AACED-9773-415B-89A3-D84A9812C9BA}" type="presOf" srcId="{1274B6D8-C4D8-401B-8C55-ED6B49C0DD10}" destId="{AE993620-AFD0-49C0-8906-BE55712FAC54}" srcOrd="1" destOrd="0" presId="urn:microsoft.com/office/officeart/2005/8/layout/list1"/>
    <dgm:cxn modelId="{E016D06C-5EA0-4DEA-A390-4ED8451499C3}" type="presParOf" srcId="{E6D264AD-3D97-446A-8AFD-FC340A6D14BD}" destId="{851DDAAA-2666-4FCC-91EA-1C6F4A76167D}" srcOrd="0" destOrd="0" presId="urn:microsoft.com/office/officeart/2005/8/layout/list1"/>
    <dgm:cxn modelId="{02EF2BE3-6F27-427B-8A9F-3BE10124EA32}" type="presParOf" srcId="{851DDAAA-2666-4FCC-91EA-1C6F4A76167D}" destId="{7DF5DF6F-902D-4FE9-9D0A-97EEC0C977EB}" srcOrd="0" destOrd="0" presId="urn:microsoft.com/office/officeart/2005/8/layout/list1"/>
    <dgm:cxn modelId="{E5DF03E5-AAB8-45C0-8F2B-130A2BFB898E}" type="presParOf" srcId="{851DDAAA-2666-4FCC-91EA-1C6F4A76167D}" destId="{045742FF-22B6-4EBC-AAE5-FC3835288F0A}" srcOrd="1" destOrd="0" presId="urn:microsoft.com/office/officeart/2005/8/layout/list1"/>
    <dgm:cxn modelId="{6A89A471-3A85-404E-B50F-C5CC88628989}" type="presParOf" srcId="{E6D264AD-3D97-446A-8AFD-FC340A6D14BD}" destId="{955111F6-647C-43BE-990D-485C9C067BE4}" srcOrd="1" destOrd="0" presId="urn:microsoft.com/office/officeart/2005/8/layout/list1"/>
    <dgm:cxn modelId="{7CFE591F-F056-415A-9CE4-3EE5220B3E31}" type="presParOf" srcId="{E6D264AD-3D97-446A-8AFD-FC340A6D14BD}" destId="{AB81FB79-1214-4F1F-AE3A-45074DFBF952}" srcOrd="2" destOrd="0" presId="urn:microsoft.com/office/officeart/2005/8/layout/list1"/>
    <dgm:cxn modelId="{10DF2ABE-7D89-4E65-ADE7-A8CCEE880CCD}" type="presParOf" srcId="{E6D264AD-3D97-446A-8AFD-FC340A6D14BD}" destId="{0343E9EF-3D77-4AE3-A3B3-F337B2E439F8}" srcOrd="3" destOrd="0" presId="urn:microsoft.com/office/officeart/2005/8/layout/list1"/>
    <dgm:cxn modelId="{7FB75559-9C79-4A95-BECF-28996174643A}" type="presParOf" srcId="{E6D264AD-3D97-446A-8AFD-FC340A6D14BD}" destId="{63B55C89-65CD-4CCF-BFAD-8D8CB23ED377}" srcOrd="4" destOrd="0" presId="urn:microsoft.com/office/officeart/2005/8/layout/list1"/>
    <dgm:cxn modelId="{CDD4CFC1-4C34-4B02-8506-B5D3B7663686}" type="presParOf" srcId="{63B55C89-65CD-4CCF-BFAD-8D8CB23ED377}" destId="{A1FE268F-E395-419F-BF89-6F4D7C9B5D7D}" srcOrd="0" destOrd="0" presId="urn:microsoft.com/office/officeart/2005/8/layout/list1"/>
    <dgm:cxn modelId="{2C6752D8-9439-4267-AC6E-C06EC0E06A8E}" type="presParOf" srcId="{63B55C89-65CD-4CCF-BFAD-8D8CB23ED377}" destId="{AE993620-AFD0-49C0-8906-BE55712FAC54}" srcOrd="1" destOrd="0" presId="urn:microsoft.com/office/officeart/2005/8/layout/list1"/>
    <dgm:cxn modelId="{30BB0A89-EBC8-4F56-B1DA-19D2F5192705}" type="presParOf" srcId="{E6D264AD-3D97-446A-8AFD-FC340A6D14BD}" destId="{0032A803-7BCD-41D9-BCF1-AF3916376F6A}" srcOrd="5" destOrd="0" presId="urn:microsoft.com/office/officeart/2005/8/layout/list1"/>
    <dgm:cxn modelId="{276D400C-29EF-4CDB-9B42-1F86AEAAEE90}" type="presParOf" srcId="{E6D264AD-3D97-446A-8AFD-FC340A6D14BD}" destId="{0E4C14EE-7713-49E8-BC5F-75A7B1DDB3B5}" srcOrd="6" destOrd="0" presId="urn:microsoft.com/office/officeart/2005/8/layout/list1"/>
    <dgm:cxn modelId="{75A20B10-9B3C-428A-9EE5-D36AD2BBB3FC}" type="presParOf" srcId="{E6D264AD-3D97-446A-8AFD-FC340A6D14BD}" destId="{E20D79BD-7491-4C50-AA50-1A047E110ADA}" srcOrd="7" destOrd="0" presId="urn:microsoft.com/office/officeart/2005/8/layout/list1"/>
    <dgm:cxn modelId="{2565EE6B-7DA6-4265-A841-6A933B3C8327}" type="presParOf" srcId="{E6D264AD-3D97-446A-8AFD-FC340A6D14BD}" destId="{58575EF4-0C20-4701-B32A-3722917DAEE8}" srcOrd="8" destOrd="0" presId="urn:microsoft.com/office/officeart/2005/8/layout/list1"/>
    <dgm:cxn modelId="{2BB082EA-ADE5-4109-AA19-2D1A730CD3CA}" type="presParOf" srcId="{58575EF4-0C20-4701-B32A-3722917DAEE8}" destId="{BBE23254-C8BB-4D8F-B4E8-7E928DC0A011}" srcOrd="0" destOrd="0" presId="urn:microsoft.com/office/officeart/2005/8/layout/list1"/>
    <dgm:cxn modelId="{9B8E1D7E-53B5-4458-A525-204472C6BEA4}" type="presParOf" srcId="{58575EF4-0C20-4701-B32A-3722917DAEE8}" destId="{D8F40A76-B2C1-4C02-B23B-4535F56464E7}" srcOrd="1" destOrd="0" presId="urn:microsoft.com/office/officeart/2005/8/layout/list1"/>
    <dgm:cxn modelId="{4017DDCA-0719-4CC7-84CE-B430DDF24AF2}" type="presParOf" srcId="{E6D264AD-3D97-446A-8AFD-FC340A6D14BD}" destId="{3843BA2B-1B89-4D4D-B777-2D98B9C00D0B}" srcOrd="9" destOrd="0" presId="urn:microsoft.com/office/officeart/2005/8/layout/list1"/>
    <dgm:cxn modelId="{F8905789-61C8-474C-AB25-5A04E4B9887A}" type="presParOf" srcId="{E6D264AD-3D97-446A-8AFD-FC340A6D14BD}" destId="{055E4E83-CB74-4674-8719-AFCFED447C24}" srcOrd="10" destOrd="0" presId="urn:microsoft.com/office/officeart/2005/8/layout/list1"/>
    <dgm:cxn modelId="{C9694AC5-F2C3-41D7-B978-70194A678B37}" type="presParOf" srcId="{E6D264AD-3D97-446A-8AFD-FC340A6D14BD}" destId="{2DCBEFFB-CFA3-41E9-8DD7-F4432FA3B91A}" srcOrd="11" destOrd="0" presId="urn:microsoft.com/office/officeart/2005/8/layout/list1"/>
    <dgm:cxn modelId="{04853D88-41BA-487C-8AD4-3CFC896D8788}" type="presParOf" srcId="{E6D264AD-3D97-446A-8AFD-FC340A6D14BD}" destId="{1F27D9BC-82C1-49EE-877E-BFF24D410565}" srcOrd="12" destOrd="0" presId="urn:microsoft.com/office/officeart/2005/8/layout/list1"/>
    <dgm:cxn modelId="{2B9495D0-904C-4617-8A79-3A62AF5411B3}" type="presParOf" srcId="{1F27D9BC-82C1-49EE-877E-BFF24D410565}" destId="{A364BE0B-2B9D-460B-882C-FE6EB4B6F459}" srcOrd="0" destOrd="0" presId="urn:microsoft.com/office/officeart/2005/8/layout/list1"/>
    <dgm:cxn modelId="{4A87D7F9-75B0-4D71-BC80-4FDF8F4E2896}" type="presParOf" srcId="{1F27D9BC-82C1-49EE-877E-BFF24D410565}" destId="{E59726F2-64CD-40BA-8E15-3C56D43BFB67}" srcOrd="1" destOrd="0" presId="urn:microsoft.com/office/officeart/2005/8/layout/list1"/>
    <dgm:cxn modelId="{12E877EA-49C6-4566-B86B-6B32EB114C54}" type="presParOf" srcId="{E6D264AD-3D97-446A-8AFD-FC340A6D14BD}" destId="{8D9E5EC6-07F2-410B-83E9-C9FA8D8DE286}" srcOrd="13" destOrd="0" presId="urn:microsoft.com/office/officeart/2005/8/layout/list1"/>
    <dgm:cxn modelId="{FA63B7A4-E358-4402-A82A-BDF909AE0F08}" type="presParOf" srcId="{E6D264AD-3D97-446A-8AFD-FC340A6D14BD}" destId="{446D85A3-4F9C-45C4-B0A8-693E6E212E3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788C11-DCB4-4FD3-A4FD-95126F928ABB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ECEFEF06-04A2-4766-9542-4A746AD9009C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600" dirty="0"/>
            <a:t>Donner un avis critique sur l’exécution pour assurer la meilleure qualité de service public rendu </a:t>
          </a:r>
        </a:p>
      </dgm:t>
    </dgm:pt>
    <dgm:pt modelId="{2D1E388A-4266-48E4-BE8F-997E7CBFB1F8}" type="parTrans" cxnId="{49D56D75-081F-46D6-83E6-C5566DD2E5C7}">
      <dgm:prSet/>
      <dgm:spPr/>
      <dgm:t>
        <a:bodyPr/>
        <a:lstStyle/>
        <a:p>
          <a:endParaRPr lang="fr-FR" sz="1600"/>
        </a:p>
      </dgm:t>
    </dgm:pt>
    <dgm:pt modelId="{FB5116B8-FDAB-48B2-B515-10D37ACB63D2}" type="sibTrans" cxnId="{49D56D75-081F-46D6-83E6-C5566DD2E5C7}">
      <dgm:prSet/>
      <dgm:spPr/>
      <dgm:t>
        <a:bodyPr/>
        <a:lstStyle/>
        <a:p>
          <a:endParaRPr lang="fr-FR" sz="1600"/>
        </a:p>
      </dgm:t>
    </dgm:pt>
    <dgm:pt modelId="{673A0F6F-D351-428A-9316-9277341DE373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600" dirty="0"/>
            <a:t>Garantir une gouvernance partagée pour le développement du réseau</a:t>
          </a:r>
        </a:p>
      </dgm:t>
    </dgm:pt>
    <dgm:pt modelId="{D297B882-D161-4B26-9E5D-114BE272FCC5}" type="parTrans" cxnId="{86ACDB69-7F62-492B-9D59-6A5636D38577}">
      <dgm:prSet/>
      <dgm:spPr/>
      <dgm:t>
        <a:bodyPr/>
        <a:lstStyle/>
        <a:p>
          <a:endParaRPr lang="fr-FR" sz="1600"/>
        </a:p>
      </dgm:t>
    </dgm:pt>
    <dgm:pt modelId="{D416204E-CBFF-4C4B-ADF6-DADA5C4227E6}" type="sibTrans" cxnId="{86ACDB69-7F62-492B-9D59-6A5636D38577}">
      <dgm:prSet/>
      <dgm:spPr/>
      <dgm:t>
        <a:bodyPr/>
        <a:lstStyle/>
        <a:p>
          <a:endParaRPr lang="fr-FR" sz="1600"/>
        </a:p>
      </dgm:t>
    </dgm:pt>
    <dgm:pt modelId="{4F91D5B7-3EBE-4F64-B108-7E4202D9A442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600" dirty="0"/>
            <a:t>Être un lieu d’échanges de bonnes pratiques et d’information pour les abonnés</a:t>
          </a:r>
        </a:p>
      </dgm:t>
    </dgm:pt>
    <dgm:pt modelId="{CDE7420E-6891-46EF-ACA2-8D6DA0807668}" type="sibTrans" cxnId="{5805F1FF-ADFA-40C5-BD5B-1B12A076B7A2}">
      <dgm:prSet/>
      <dgm:spPr/>
      <dgm:t>
        <a:bodyPr/>
        <a:lstStyle/>
        <a:p>
          <a:endParaRPr lang="fr-FR"/>
        </a:p>
      </dgm:t>
    </dgm:pt>
    <dgm:pt modelId="{8FB26D8F-FCBB-48FF-B7B2-DD74EBCA0F7E}" type="parTrans" cxnId="{5805F1FF-ADFA-40C5-BD5B-1B12A076B7A2}">
      <dgm:prSet/>
      <dgm:spPr/>
      <dgm:t>
        <a:bodyPr/>
        <a:lstStyle/>
        <a:p>
          <a:endParaRPr lang="fr-FR"/>
        </a:p>
      </dgm:t>
    </dgm:pt>
    <dgm:pt modelId="{B3FE79FD-3DF2-47FE-83CF-1A89BCB0447B}" type="pres">
      <dgm:prSet presAssocID="{F8788C11-DCB4-4FD3-A4FD-95126F928ABB}" presName="linearFlow" presStyleCnt="0">
        <dgm:presLayoutVars>
          <dgm:dir/>
          <dgm:resizeHandles val="exact"/>
        </dgm:presLayoutVars>
      </dgm:prSet>
      <dgm:spPr/>
    </dgm:pt>
    <dgm:pt modelId="{0ED84506-97FD-4750-AA3A-E1462CEBDF86}" type="pres">
      <dgm:prSet presAssocID="{ECEFEF06-04A2-4766-9542-4A746AD9009C}" presName="composite" presStyleCnt="0"/>
      <dgm:spPr/>
    </dgm:pt>
    <dgm:pt modelId="{A5D22259-4AB6-4181-AE1C-02EE89177EA6}" type="pres">
      <dgm:prSet presAssocID="{ECEFEF06-04A2-4766-9542-4A746AD9009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Œil contour"/>
        </a:ext>
      </dgm:extLst>
    </dgm:pt>
    <dgm:pt modelId="{920208C2-A690-4C72-80DF-0C98631B1809}" type="pres">
      <dgm:prSet presAssocID="{ECEFEF06-04A2-4766-9542-4A746AD9009C}" presName="txShp" presStyleLbl="node1" presStyleIdx="0" presStyleCnt="3">
        <dgm:presLayoutVars>
          <dgm:bulletEnabled val="1"/>
        </dgm:presLayoutVars>
      </dgm:prSet>
      <dgm:spPr/>
    </dgm:pt>
    <dgm:pt modelId="{33D6F4E6-3A01-4239-A1D4-1F5B542DA1CD}" type="pres">
      <dgm:prSet presAssocID="{FB5116B8-FDAB-48B2-B515-10D37ACB63D2}" presName="spacing" presStyleCnt="0"/>
      <dgm:spPr/>
    </dgm:pt>
    <dgm:pt modelId="{06A236C8-00C4-40D4-99FB-41B3082583EF}" type="pres">
      <dgm:prSet presAssocID="{673A0F6F-D351-428A-9316-9277341DE373}" presName="composite" presStyleCnt="0"/>
      <dgm:spPr/>
    </dgm:pt>
    <dgm:pt modelId="{A0617324-4087-400A-998B-484548DA3292}" type="pres">
      <dgm:prSet presAssocID="{673A0F6F-D351-428A-9316-9277341DE373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ral contour"/>
        </a:ext>
      </dgm:extLst>
    </dgm:pt>
    <dgm:pt modelId="{33585F0A-A77E-46E8-BEE5-1D0DAA15AA4A}" type="pres">
      <dgm:prSet presAssocID="{673A0F6F-D351-428A-9316-9277341DE373}" presName="txShp" presStyleLbl="node1" presStyleIdx="1" presStyleCnt="3">
        <dgm:presLayoutVars>
          <dgm:bulletEnabled val="1"/>
        </dgm:presLayoutVars>
      </dgm:prSet>
      <dgm:spPr/>
    </dgm:pt>
    <dgm:pt modelId="{A4B66332-07D2-4A7A-B5ED-E7A52B1E5FF8}" type="pres">
      <dgm:prSet presAssocID="{D416204E-CBFF-4C4B-ADF6-DADA5C4227E6}" presName="spacing" presStyleCnt="0"/>
      <dgm:spPr/>
    </dgm:pt>
    <dgm:pt modelId="{5C5CAF99-CDB0-400F-901C-15F4A4D4F112}" type="pres">
      <dgm:prSet presAssocID="{4F91D5B7-3EBE-4F64-B108-7E4202D9A442}" presName="composite" presStyleCnt="0"/>
      <dgm:spPr/>
    </dgm:pt>
    <dgm:pt modelId="{419FEADF-B6E6-41D4-8082-B785E466662F}" type="pres">
      <dgm:prSet presAssocID="{4F91D5B7-3EBE-4F64-B108-7E4202D9A442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ignée de main contour"/>
        </a:ext>
      </dgm:extLst>
    </dgm:pt>
    <dgm:pt modelId="{D20F022C-C6C0-4C0E-A24A-9823C5FC56F0}" type="pres">
      <dgm:prSet presAssocID="{4F91D5B7-3EBE-4F64-B108-7E4202D9A442}" presName="txShp" presStyleLbl="node1" presStyleIdx="2" presStyleCnt="3">
        <dgm:presLayoutVars>
          <dgm:bulletEnabled val="1"/>
        </dgm:presLayoutVars>
      </dgm:prSet>
      <dgm:spPr/>
    </dgm:pt>
  </dgm:ptLst>
  <dgm:cxnLst>
    <dgm:cxn modelId="{0231A90D-1F8C-4B54-AE49-888FD8607CC9}" type="presOf" srcId="{673A0F6F-D351-428A-9316-9277341DE373}" destId="{33585F0A-A77E-46E8-BEE5-1D0DAA15AA4A}" srcOrd="0" destOrd="0" presId="urn:microsoft.com/office/officeart/2005/8/layout/vList3"/>
    <dgm:cxn modelId="{6AA5F938-0B67-465F-B97B-0E8E5B80E5EE}" type="presOf" srcId="{4F91D5B7-3EBE-4F64-B108-7E4202D9A442}" destId="{D20F022C-C6C0-4C0E-A24A-9823C5FC56F0}" srcOrd="0" destOrd="0" presId="urn:microsoft.com/office/officeart/2005/8/layout/vList3"/>
    <dgm:cxn modelId="{86ACDB69-7F62-492B-9D59-6A5636D38577}" srcId="{F8788C11-DCB4-4FD3-A4FD-95126F928ABB}" destId="{673A0F6F-D351-428A-9316-9277341DE373}" srcOrd="1" destOrd="0" parTransId="{D297B882-D161-4B26-9E5D-114BE272FCC5}" sibTransId="{D416204E-CBFF-4C4B-ADF6-DADA5C4227E6}"/>
    <dgm:cxn modelId="{49D56D75-081F-46D6-83E6-C5566DD2E5C7}" srcId="{F8788C11-DCB4-4FD3-A4FD-95126F928ABB}" destId="{ECEFEF06-04A2-4766-9542-4A746AD9009C}" srcOrd="0" destOrd="0" parTransId="{2D1E388A-4266-48E4-BE8F-997E7CBFB1F8}" sibTransId="{FB5116B8-FDAB-48B2-B515-10D37ACB63D2}"/>
    <dgm:cxn modelId="{F577F9B3-55F3-49D4-A92F-54F2A9B7586F}" type="presOf" srcId="{ECEFEF06-04A2-4766-9542-4A746AD9009C}" destId="{920208C2-A690-4C72-80DF-0C98631B1809}" srcOrd="0" destOrd="0" presId="urn:microsoft.com/office/officeart/2005/8/layout/vList3"/>
    <dgm:cxn modelId="{DB4959CD-AAFC-45A7-95C5-F603078624C1}" type="presOf" srcId="{F8788C11-DCB4-4FD3-A4FD-95126F928ABB}" destId="{B3FE79FD-3DF2-47FE-83CF-1A89BCB0447B}" srcOrd="0" destOrd="0" presId="urn:microsoft.com/office/officeart/2005/8/layout/vList3"/>
    <dgm:cxn modelId="{5805F1FF-ADFA-40C5-BD5B-1B12A076B7A2}" srcId="{F8788C11-DCB4-4FD3-A4FD-95126F928ABB}" destId="{4F91D5B7-3EBE-4F64-B108-7E4202D9A442}" srcOrd="2" destOrd="0" parTransId="{8FB26D8F-FCBB-48FF-B7B2-DD74EBCA0F7E}" sibTransId="{CDE7420E-6891-46EF-ACA2-8D6DA0807668}"/>
    <dgm:cxn modelId="{23DF14EA-0681-49CA-8468-3681CAD3D152}" type="presParOf" srcId="{B3FE79FD-3DF2-47FE-83CF-1A89BCB0447B}" destId="{0ED84506-97FD-4750-AA3A-E1462CEBDF86}" srcOrd="0" destOrd="0" presId="urn:microsoft.com/office/officeart/2005/8/layout/vList3"/>
    <dgm:cxn modelId="{3E2177A3-EE70-49EA-8BCC-736A9146F9E8}" type="presParOf" srcId="{0ED84506-97FD-4750-AA3A-E1462CEBDF86}" destId="{A5D22259-4AB6-4181-AE1C-02EE89177EA6}" srcOrd="0" destOrd="0" presId="urn:microsoft.com/office/officeart/2005/8/layout/vList3"/>
    <dgm:cxn modelId="{873F4008-8D8C-4C83-8D70-B71016AA8398}" type="presParOf" srcId="{0ED84506-97FD-4750-AA3A-E1462CEBDF86}" destId="{920208C2-A690-4C72-80DF-0C98631B1809}" srcOrd="1" destOrd="0" presId="urn:microsoft.com/office/officeart/2005/8/layout/vList3"/>
    <dgm:cxn modelId="{409F905D-E3EC-4C6B-947C-9B347F7BC8DB}" type="presParOf" srcId="{B3FE79FD-3DF2-47FE-83CF-1A89BCB0447B}" destId="{33D6F4E6-3A01-4239-A1D4-1F5B542DA1CD}" srcOrd="1" destOrd="0" presId="urn:microsoft.com/office/officeart/2005/8/layout/vList3"/>
    <dgm:cxn modelId="{D049AE0E-D07D-470A-B211-1B846408E4C6}" type="presParOf" srcId="{B3FE79FD-3DF2-47FE-83CF-1A89BCB0447B}" destId="{06A236C8-00C4-40D4-99FB-41B3082583EF}" srcOrd="2" destOrd="0" presId="urn:microsoft.com/office/officeart/2005/8/layout/vList3"/>
    <dgm:cxn modelId="{EE141F5A-5728-46EF-9295-B35080075F2D}" type="presParOf" srcId="{06A236C8-00C4-40D4-99FB-41B3082583EF}" destId="{A0617324-4087-400A-998B-484548DA3292}" srcOrd="0" destOrd="0" presId="urn:microsoft.com/office/officeart/2005/8/layout/vList3"/>
    <dgm:cxn modelId="{FF3C5987-E10E-40E1-A976-97DB7D6621F6}" type="presParOf" srcId="{06A236C8-00C4-40D4-99FB-41B3082583EF}" destId="{33585F0A-A77E-46E8-BEE5-1D0DAA15AA4A}" srcOrd="1" destOrd="0" presId="urn:microsoft.com/office/officeart/2005/8/layout/vList3"/>
    <dgm:cxn modelId="{7C722858-72CB-4F34-B993-6B9CA474F61C}" type="presParOf" srcId="{B3FE79FD-3DF2-47FE-83CF-1A89BCB0447B}" destId="{A4B66332-07D2-4A7A-B5ED-E7A52B1E5FF8}" srcOrd="3" destOrd="0" presId="urn:microsoft.com/office/officeart/2005/8/layout/vList3"/>
    <dgm:cxn modelId="{2DA030FB-D15C-4576-AC3C-0A0BC13584A2}" type="presParOf" srcId="{B3FE79FD-3DF2-47FE-83CF-1A89BCB0447B}" destId="{5C5CAF99-CDB0-400F-901C-15F4A4D4F112}" srcOrd="4" destOrd="0" presId="urn:microsoft.com/office/officeart/2005/8/layout/vList3"/>
    <dgm:cxn modelId="{CA78E662-DDDD-4968-84A5-03ED1924D277}" type="presParOf" srcId="{5C5CAF99-CDB0-400F-901C-15F4A4D4F112}" destId="{419FEADF-B6E6-41D4-8082-B785E466662F}" srcOrd="0" destOrd="0" presId="urn:microsoft.com/office/officeart/2005/8/layout/vList3"/>
    <dgm:cxn modelId="{79643E2D-DC3D-45BC-81E0-56E96566BC85}" type="presParOf" srcId="{5C5CAF99-CDB0-400F-901C-15F4A4D4F112}" destId="{D20F022C-C6C0-4C0E-A24A-9823C5FC56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D4CE7A-4331-4BEA-826F-D503D2C0167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077BA6-8901-46AE-9C2D-EAA7F6716E49}">
      <dgm:prSet phldrT="[Texte]" custT="1"/>
      <dgm:spPr/>
      <dgm:t>
        <a:bodyPr/>
        <a:lstStyle/>
        <a:p>
          <a:r>
            <a:rPr lang="fr-FR" sz="2000" b="0" i="0" u="none" strike="noStrike">
              <a:effectLst/>
              <a:latin typeface="Arial" panose="020B0604020202020204" pitchFamily="34" charset="0"/>
            </a:rPr>
            <a:t>Optimisation du réseau (2019-2021)</a:t>
          </a:r>
          <a:endParaRPr lang="fr-FR" sz="2000" dirty="0"/>
        </a:p>
      </dgm:t>
    </dgm:pt>
    <dgm:pt modelId="{2A2FC035-9839-490C-8228-6C62BB2D0E64}" type="parTrans" cxnId="{A7E4D024-6E0E-43DC-BAB2-CB97AC63BEEE}">
      <dgm:prSet/>
      <dgm:spPr/>
      <dgm:t>
        <a:bodyPr/>
        <a:lstStyle/>
        <a:p>
          <a:endParaRPr lang="fr-FR" sz="2000"/>
        </a:p>
      </dgm:t>
    </dgm:pt>
    <dgm:pt modelId="{F35D8305-326B-40B7-A2E5-F7BF1C56400B}" type="sibTrans" cxnId="{A7E4D024-6E0E-43DC-BAB2-CB97AC63BEEE}">
      <dgm:prSet/>
      <dgm:spPr/>
      <dgm:t>
        <a:bodyPr/>
        <a:lstStyle/>
        <a:p>
          <a:endParaRPr lang="fr-FR" sz="2000"/>
        </a:p>
      </dgm:t>
    </dgm:pt>
    <dgm:pt modelId="{B6FC72CB-4A03-4DC0-81D4-EB1CABDF5DBC}">
      <dgm:prSet phldrT="[Texte]" custT="1"/>
      <dgm:spPr/>
      <dgm:t>
        <a:bodyPr/>
        <a:lstStyle/>
        <a:p>
          <a:r>
            <a:rPr lang="fr-FR" sz="2000" b="0" i="0" u="none" strike="noStrike">
              <a:effectLst/>
              <a:latin typeface="Arial" panose="020B0604020202020204" pitchFamily="34" charset="0"/>
            </a:rPr>
            <a:t>Etude d'un développement du réseau sur la commune d’Antony afin d'améliorer les conditions économiques </a:t>
          </a:r>
          <a:endParaRPr lang="fr-FR" sz="2000" dirty="0"/>
        </a:p>
      </dgm:t>
    </dgm:pt>
    <dgm:pt modelId="{0A4437E4-F5D5-46E6-B72E-CEA417A76A0C}" type="parTrans" cxnId="{B125825E-18F0-45E7-80EC-FC7E3118E8C3}">
      <dgm:prSet/>
      <dgm:spPr/>
      <dgm:t>
        <a:bodyPr/>
        <a:lstStyle/>
        <a:p>
          <a:endParaRPr lang="fr-FR" sz="2000"/>
        </a:p>
      </dgm:t>
    </dgm:pt>
    <dgm:pt modelId="{14690F33-183E-48F7-AA77-46C1D67CEC33}" type="sibTrans" cxnId="{B125825E-18F0-45E7-80EC-FC7E3118E8C3}">
      <dgm:prSet/>
      <dgm:spPr/>
      <dgm:t>
        <a:bodyPr/>
        <a:lstStyle/>
        <a:p>
          <a:endParaRPr lang="fr-FR" sz="2000"/>
        </a:p>
      </dgm:t>
    </dgm:pt>
    <dgm:pt modelId="{55465103-9C67-46A1-9AB0-5B1147E8D7C2}">
      <dgm:prSet phldrT="[Texte]" custT="1"/>
      <dgm:spPr/>
      <dgm:t>
        <a:bodyPr/>
        <a:lstStyle/>
        <a:p>
          <a:r>
            <a:rPr lang="fr-FR" sz="2000" b="0" i="0" u="none" strike="noStrike" dirty="0">
              <a:effectLst/>
              <a:latin typeface="Arial" panose="020B0604020202020204" pitchFamily="34" charset="0"/>
            </a:rPr>
            <a:t>Etude d’import de chaleur à partir du réseau de la SEMMARIS (Rungis) (2020)</a:t>
          </a:r>
          <a:endParaRPr lang="fr-FR" sz="2000" dirty="0"/>
        </a:p>
      </dgm:t>
    </dgm:pt>
    <dgm:pt modelId="{E02CAAD1-1158-43BA-8258-0FDA6CE9FAB7}" type="parTrans" cxnId="{1657D87D-25D0-45AC-B2B3-547F958493BD}">
      <dgm:prSet/>
      <dgm:spPr/>
      <dgm:t>
        <a:bodyPr/>
        <a:lstStyle/>
        <a:p>
          <a:endParaRPr lang="fr-FR" sz="2000"/>
        </a:p>
      </dgm:t>
    </dgm:pt>
    <dgm:pt modelId="{D0E5C6BD-E627-49CA-8EF7-7D0880EBE53D}" type="sibTrans" cxnId="{1657D87D-25D0-45AC-B2B3-547F958493BD}">
      <dgm:prSet/>
      <dgm:spPr/>
      <dgm:t>
        <a:bodyPr/>
        <a:lstStyle/>
        <a:p>
          <a:endParaRPr lang="fr-FR" sz="2000"/>
        </a:p>
      </dgm:t>
    </dgm:pt>
    <dgm:pt modelId="{366C1718-8A6C-493A-A888-1DE7A768063B}">
      <dgm:prSet phldrT="[Texte]" custT="1"/>
      <dgm:spPr/>
      <dgm:t>
        <a:bodyPr/>
        <a:lstStyle/>
        <a:p>
          <a:r>
            <a:rPr lang="fr-FR" sz="2000" b="0" i="0" u="none" strike="noStrike" dirty="0">
              <a:effectLst/>
              <a:latin typeface="Arial" panose="020B0604020202020204" pitchFamily="34" charset="0"/>
            </a:rPr>
            <a:t>Etude d’une nouvelle source d’énergie renouvelable 2020-2023</a:t>
          </a:r>
          <a:endParaRPr lang="fr-FR" sz="2000" dirty="0"/>
        </a:p>
      </dgm:t>
    </dgm:pt>
    <dgm:pt modelId="{A05630B5-5D9E-429F-8168-E055CF03EB59}" type="parTrans" cxnId="{4BE60DCB-48C3-48DF-ACE8-11E467735437}">
      <dgm:prSet/>
      <dgm:spPr/>
      <dgm:t>
        <a:bodyPr/>
        <a:lstStyle/>
        <a:p>
          <a:endParaRPr lang="fr-FR" sz="2000"/>
        </a:p>
      </dgm:t>
    </dgm:pt>
    <dgm:pt modelId="{49875E6C-6ACD-477C-AB80-3E4DB82B8B2D}" type="sibTrans" cxnId="{4BE60DCB-48C3-48DF-ACE8-11E467735437}">
      <dgm:prSet/>
      <dgm:spPr/>
      <dgm:t>
        <a:bodyPr/>
        <a:lstStyle/>
        <a:p>
          <a:endParaRPr lang="fr-FR" sz="2000"/>
        </a:p>
      </dgm:t>
    </dgm:pt>
    <dgm:pt modelId="{5CD47749-A54D-40C0-BAAF-A21AFE5FA768}" type="pres">
      <dgm:prSet presAssocID="{E6D4CE7A-4331-4BEA-826F-D503D2C0167B}" presName="linear" presStyleCnt="0">
        <dgm:presLayoutVars>
          <dgm:dir/>
          <dgm:animLvl val="lvl"/>
          <dgm:resizeHandles val="exact"/>
        </dgm:presLayoutVars>
      </dgm:prSet>
      <dgm:spPr/>
    </dgm:pt>
    <dgm:pt modelId="{F1202708-39EB-4AFA-87E4-C270950EE6C1}" type="pres">
      <dgm:prSet presAssocID="{61077BA6-8901-46AE-9C2D-EAA7F6716E49}" presName="parentLin" presStyleCnt="0"/>
      <dgm:spPr/>
    </dgm:pt>
    <dgm:pt modelId="{96561826-6727-4717-A30C-F069FAFBFA8D}" type="pres">
      <dgm:prSet presAssocID="{61077BA6-8901-46AE-9C2D-EAA7F6716E49}" presName="parentLeftMargin" presStyleLbl="node1" presStyleIdx="0" presStyleCnt="4"/>
      <dgm:spPr/>
    </dgm:pt>
    <dgm:pt modelId="{AB4FC497-B972-45D3-8E4F-FFDCA0EB23BD}" type="pres">
      <dgm:prSet presAssocID="{61077BA6-8901-46AE-9C2D-EAA7F6716E49}" presName="parentText" presStyleLbl="node1" presStyleIdx="0" presStyleCnt="4" custScaleX="112325">
        <dgm:presLayoutVars>
          <dgm:chMax val="0"/>
          <dgm:bulletEnabled val="1"/>
        </dgm:presLayoutVars>
      </dgm:prSet>
      <dgm:spPr/>
    </dgm:pt>
    <dgm:pt modelId="{E6956A67-8624-4F41-A183-D238A90F4CC0}" type="pres">
      <dgm:prSet presAssocID="{61077BA6-8901-46AE-9C2D-EAA7F6716E49}" presName="negativeSpace" presStyleCnt="0"/>
      <dgm:spPr/>
    </dgm:pt>
    <dgm:pt modelId="{C3FF8582-15EE-47E7-AEFA-89ECD4DA940B}" type="pres">
      <dgm:prSet presAssocID="{61077BA6-8901-46AE-9C2D-EAA7F6716E49}" presName="childText" presStyleLbl="conFgAcc1" presStyleIdx="0" presStyleCnt="4">
        <dgm:presLayoutVars>
          <dgm:bulletEnabled val="1"/>
        </dgm:presLayoutVars>
      </dgm:prSet>
      <dgm:spPr/>
    </dgm:pt>
    <dgm:pt modelId="{77F27133-96B2-4DB6-AF02-107602F751DC}" type="pres">
      <dgm:prSet presAssocID="{F35D8305-326B-40B7-A2E5-F7BF1C56400B}" presName="spaceBetweenRectangles" presStyleCnt="0"/>
      <dgm:spPr/>
    </dgm:pt>
    <dgm:pt modelId="{06A7F6AC-D66A-4561-ADC5-B85027ED9C93}" type="pres">
      <dgm:prSet presAssocID="{B6FC72CB-4A03-4DC0-81D4-EB1CABDF5DBC}" presName="parentLin" presStyleCnt="0"/>
      <dgm:spPr/>
    </dgm:pt>
    <dgm:pt modelId="{DAC1BB59-297F-4C00-9DD2-CFC8B12CD2DA}" type="pres">
      <dgm:prSet presAssocID="{B6FC72CB-4A03-4DC0-81D4-EB1CABDF5DBC}" presName="parentLeftMargin" presStyleLbl="node1" presStyleIdx="0" presStyleCnt="4"/>
      <dgm:spPr/>
    </dgm:pt>
    <dgm:pt modelId="{77F03894-A3C1-4736-BCCD-A0A454E1F82B}" type="pres">
      <dgm:prSet presAssocID="{B6FC72CB-4A03-4DC0-81D4-EB1CABDF5DBC}" presName="parentText" presStyleLbl="node1" presStyleIdx="1" presStyleCnt="4" custScaleX="112633">
        <dgm:presLayoutVars>
          <dgm:chMax val="0"/>
          <dgm:bulletEnabled val="1"/>
        </dgm:presLayoutVars>
      </dgm:prSet>
      <dgm:spPr/>
    </dgm:pt>
    <dgm:pt modelId="{FC6BD444-1290-4967-8503-E2C5833C4B68}" type="pres">
      <dgm:prSet presAssocID="{B6FC72CB-4A03-4DC0-81D4-EB1CABDF5DBC}" presName="negativeSpace" presStyleCnt="0"/>
      <dgm:spPr/>
    </dgm:pt>
    <dgm:pt modelId="{6C246A55-3876-44B5-A56D-A82B1E43A007}" type="pres">
      <dgm:prSet presAssocID="{B6FC72CB-4A03-4DC0-81D4-EB1CABDF5DBC}" presName="childText" presStyleLbl="conFgAcc1" presStyleIdx="1" presStyleCnt="4">
        <dgm:presLayoutVars>
          <dgm:bulletEnabled val="1"/>
        </dgm:presLayoutVars>
      </dgm:prSet>
      <dgm:spPr/>
    </dgm:pt>
    <dgm:pt modelId="{499506F9-D53B-4201-9B0B-71F7750F23B6}" type="pres">
      <dgm:prSet presAssocID="{14690F33-183E-48F7-AA77-46C1D67CEC33}" presName="spaceBetweenRectangles" presStyleCnt="0"/>
      <dgm:spPr/>
    </dgm:pt>
    <dgm:pt modelId="{C10030CD-17BF-49E5-8157-CFB20B4D22B6}" type="pres">
      <dgm:prSet presAssocID="{55465103-9C67-46A1-9AB0-5B1147E8D7C2}" presName="parentLin" presStyleCnt="0"/>
      <dgm:spPr/>
    </dgm:pt>
    <dgm:pt modelId="{4C1D3299-B0C7-4CEF-BC52-E7DD9FA2F3F1}" type="pres">
      <dgm:prSet presAssocID="{55465103-9C67-46A1-9AB0-5B1147E8D7C2}" presName="parentLeftMargin" presStyleLbl="node1" presStyleIdx="1" presStyleCnt="4"/>
      <dgm:spPr/>
    </dgm:pt>
    <dgm:pt modelId="{4EAFA83C-703D-4BDA-876C-74AE09971DCA}" type="pres">
      <dgm:prSet presAssocID="{55465103-9C67-46A1-9AB0-5B1147E8D7C2}" presName="parentText" presStyleLbl="node1" presStyleIdx="2" presStyleCnt="4" custScaleX="113193">
        <dgm:presLayoutVars>
          <dgm:chMax val="0"/>
          <dgm:bulletEnabled val="1"/>
        </dgm:presLayoutVars>
      </dgm:prSet>
      <dgm:spPr/>
    </dgm:pt>
    <dgm:pt modelId="{AB37BA83-92F2-412B-8EBA-23AEB7B613E7}" type="pres">
      <dgm:prSet presAssocID="{55465103-9C67-46A1-9AB0-5B1147E8D7C2}" presName="negativeSpace" presStyleCnt="0"/>
      <dgm:spPr/>
    </dgm:pt>
    <dgm:pt modelId="{F23ACA81-79DE-4312-8B31-9ECDB1692F01}" type="pres">
      <dgm:prSet presAssocID="{55465103-9C67-46A1-9AB0-5B1147E8D7C2}" presName="childText" presStyleLbl="conFgAcc1" presStyleIdx="2" presStyleCnt="4">
        <dgm:presLayoutVars>
          <dgm:bulletEnabled val="1"/>
        </dgm:presLayoutVars>
      </dgm:prSet>
      <dgm:spPr/>
    </dgm:pt>
    <dgm:pt modelId="{9F979541-566E-4D8E-AF23-0B87ED793EE3}" type="pres">
      <dgm:prSet presAssocID="{D0E5C6BD-E627-49CA-8EF7-7D0880EBE53D}" presName="spaceBetweenRectangles" presStyleCnt="0"/>
      <dgm:spPr/>
    </dgm:pt>
    <dgm:pt modelId="{691C9206-E4A6-4AA8-BB23-D7B75FDFC51B}" type="pres">
      <dgm:prSet presAssocID="{366C1718-8A6C-493A-A888-1DE7A768063B}" presName="parentLin" presStyleCnt="0"/>
      <dgm:spPr/>
    </dgm:pt>
    <dgm:pt modelId="{22A48B17-CB2D-435E-B8C6-F43D13AAE9DD}" type="pres">
      <dgm:prSet presAssocID="{366C1718-8A6C-493A-A888-1DE7A768063B}" presName="parentLeftMargin" presStyleLbl="node1" presStyleIdx="2" presStyleCnt="4"/>
      <dgm:spPr/>
    </dgm:pt>
    <dgm:pt modelId="{F11FF249-1EE6-49D6-BCA0-642CB1E859CC}" type="pres">
      <dgm:prSet presAssocID="{366C1718-8A6C-493A-A888-1DE7A768063B}" presName="parentText" presStyleLbl="node1" presStyleIdx="3" presStyleCnt="4" custScaleX="107844">
        <dgm:presLayoutVars>
          <dgm:chMax val="0"/>
          <dgm:bulletEnabled val="1"/>
        </dgm:presLayoutVars>
      </dgm:prSet>
      <dgm:spPr/>
    </dgm:pt>
    <dgm:pt modelId="{26E82304-68FB-46A3-9D77-08A10C08AD83}" type="pres">
      <dgm:prSet presAssocID="{366C1718-8A6C-493A-A888-1DE7A768063B}" presName="negativeSpace" presStyleCnt="0"/>
      <dgm:spPr/>
    </dgm:pt>
    <dgm:pt modelId="{9641287C-4022-47C7-8D33-9976BBD47947}" type="pres">
      <dgm:prSet presAssocID="{366C1718-8A6C-493A-A888-1DE7A768063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7E4D024-6E0E-43DC-BAB2-CB97AC63BEEE}" srcId="{E6D4CE7A-4331-4BEA-826F-D503D2C0167B}" destId="{61077BA6-8901-46AE-9C2D-EAA7F6716E49}" srcOrd="0" destOrd="0" parTransId="{2A2FC035-9839-490C-8228-6C62BB2D0E64}" sibTransId="{F35D8305-326B-40B7-A2E5-F7BF1C56400B}"/>
    <dgm:cxn modelId="{8DF60428-AD85-4F92-B544-89179C13EF6A}" type="presOf" srcId="{E6D4CE7A-4331-4BEA-826F-D503D2C0167B}" destId="{5CD47749-A54D-40C0-BAAF-A21AFE5FA768}" srcOrd="0" destOrd="0" presId="urn:microsoft.com/office/officeart/2005/8/layout/list1"/>
    <dgm:cxn modelId="{B125825E-18F0-45E7-80EC-FC7E3118E8C3}" srcId="{E6D4CE7A-4331-4BEA-826F-D503D2C0167B}" destId="{B6FC72CB-4A03-4DC0-81D4-EB1CABDF5DBC}" srcOrd="1" destOrd="0" parTransId="{0A4437E4-F5D5-46E6-B72E-CEA417A76A0C}" sibTransId="{14690F33-183E-48F7-AA77-46C1D67CEC33}"/>
    <dgm:cxn modelId="{0313F84A-0924-4CC0-9255-E0C65C1C4CEC}" type="presOf" srcId="{366C1718-8A6C-493A-A888-1DE7A768063B}" destId="{F11FF249-1EE6-49D6-BCA0-642CB1E859CC}" srcOrd="1" destOrd="0" presId="urn:microsoft.com/office/officeart/2005/8/layout/list1"/>
    <dgm:cxn modelId="{A57F4053-DA93-43B3-989A-E0DBE2BDB558}" type="presOf" srcId="{55465103-9C67-46A1-9AB0-5B1147E8D7C2}" destId="{4C1D3299-B0C7-4CEF-BC52-E7DD9FA2F3F1}" srcOrd="0" destOrd="0" presId="urn:microsoft.com/office/officeart/2005/8/layout/list1"/>
    <dgm:cxn modelId="{1657D87D-25D0-45AC-B2B3-547F958493BD}" srcId="{E6D4CE7A-4331-4BEA-826F-D503D2C0167B}" destId="{55465103-9C67-46A1-9AB0-5B1147E8D7C2}" srcOrd="2" destOrd="0" parTransId="{E02CAAD1-1158-43BA-8258-0FDA6CE9FAB7}" sibTransId="{D0E5C6BD-E627-49CA-8EF7-7D0880EBE53D}"/>
    <dgm:cxn modelId="{1FAF9895-5B7D-47E6-8B69-CA40659CB647}" type="presOf" srcId="{366C1718-8A6C-493A-A888-1DE7A768063B}" destId="{22A48B17-CB2D-435E-B8C6-F43D13AAE9DD}" srcOrd="0" destOrd="0" presId="urn:microsoft.com/office/officeart/2005/8/layout/list1"/>
    <dgm:cxn modelId="{8503A498-7351-489A-AE82-EFFB6087D553}" type="presOf" srcId="{61077BA6-8901-46AE-9C2D-EAA7F6716E49}" destId="{AB4FC497-B972-45D3-8E4F-FFDCA0EB23BD}" srcOrd="1" destOrd="0" presId="urn:microsoft.com/office/officeart/2005/8/layout/list1"/>
    <dgm:cxn modelId="{4BE60DCB-48C3-48DF-ACE8-11E467735437}" srcId="{E6D4CE7A-4331-4BEA-826F-D503D2C0167B}" destId="{366C1718-8A6C-493A-A888-1DE7A768063B}" srcOrd="3" destOrd="0" parTransId="{A05630B5-5D9E-429F-8168-E055CF03EB59}" sibTransId="{49875E6C-6ACD-477C-AB80-3E4DB82B8B2D}"/>
    <dgm:cxn modelId="{633FE3E3-D1C8-4488-9377-E109F3FF0F18}" type="presOf" srcId="{B6FC72CB-4A03-4DC0-81D4-EB1CABDF5DBC}" destId="{DAC1BB59-297F-4C00-9DD2-CFC8B12CD2DA}" srcOrd="0" destOrd="0" presId="urn:microsoft.com/office/officeart/2005/8/layout/list1"/>
    <dgm:cxn modelId="{F6B941E5-5728-4844-B633-A1E48628587F}" type="presOf" srcId="{61077BA6-8901-46AE-9C2D-EAA7F6716E49}" destId="{96561826-6727-4717-A30C-F069FAFBFA8D}" srcOrd="0" destOrd="0" presId="urn:microsoft.com/office/officeart/2005/8/layout/list1"/>
    <dgm:cxn modelId="{6872EEEF-74EA-4D1C-ADC1-355633760803}" type="presOf" srcId="{55465103-9C67-46A1-9AB0-5B1147E8D7C2}" destId="{4EAFA83C-703D-4BDA-876C-74AE09971DCA}" srcOrd="1" destOrd="0" presId="urn:microsoft.com/office/officeart/2005/8/layout/list1"/>
    <dgm:cxn modelId="{8E5044F6-8C67-4310-9342-BFD14648A1A3}" type="presOf" srcId="{B6FC72CB-4A03-4DC0-81D4-EB1CABDF5DBC}" destId="{77F03894-A3C1-4736-BCCD-A0A454E1F82B}" srcOrd="1" destOrd="0" presId="urn:microsoft.com/office/officeart/2005/8/layout/list1"/>
    <dgm:cxn modelId="{2DBC68C1-A3BB-4335-A09A-CC2311BA4C30}" type="presParOf" srcId="{5CD47749-A54D-40C0-BAAF-A21AFE5FA768}" destId="{F1202708-39EB-4AFA-87E4-C270950EE6C1}" srcOrd="0" destOrd="0" presId="urn:microsoft.com/office/officeart/2005/8/layout/list1"/>
    <dgm:cxn modelId="{17F5B6DC-1FA3-4B90-A939-3ACCA63B9C56}" type="presParOf" srcId="{F1202708-39EB-4AFA-87E4-C270950EE6C1}" destId="{96561826-6727-4717-A30C-F069FAFBFA8D}" srcOrd="0" destOrd="0" presId="urn:microsoft.com/office/officeart/2005/8/layout/list1"/>
    <dgm:cxn modelId="{802AD722-90C1-498E-867A-3F251096178F}" type="presParOf" srcId="{F1202708-39EB-4AFA-87E4-C270950EE6C1}" destId="{AB4FC497-B972-45D3-8E4F-FFDCA0EB23BD}" srcOrd="1" destOrd="0" presId="urn:microsoft.com/office/officeart/2005/8/layout/list1"/>
    <dgm:cxn modelId="{7F07EB3E-F7DC-426B-8819-90389AC75173}" type="presParOf" srcId="{5CD47749-A54D-40C0-BAAF-A21AFE5FA768}" destId="{E6956A67-8624-4F41-A183-D238A90F4CC0}" srcOrd="1" destOrd="0" presId="urn:microsoft.com/office/officeart/2005/8/layout/list1"/>
    <dgm:cxn modelId="{0DB8D04E-7F96-4767-8A58-47CAD9EDD608}" type="presParOf" srcId="{5CD47749-A54D-40C0-BAAF-A21AFE5FA768}" destId="{C3FF8582-15EE-47E7-AEFA-89ECD4DA940B}" srcOrd="2" destOrd="0" presId="urn:microsoft.com/office/officeart/2005/8/layout/list1"/>
    <dgm:cxn modelId="{664FCD89-3F89-4D8A-929D-8AD473EB387E}" type="presParOf" srcId="{5CD47749-A54D-40C0-BAAF-A21AFE5FA768}" destId="{77F27133-96B2-4DB6-AF02-107602F751DC}" srcOrd="3" destOrd="0" presId="urn:microsoft.com/office/officeart/2005/8/layout/list1"/>
    <dgm:cxn modelId="{EE217C3A-2E1D-42A9-BF5A-5AB25EE75EA3}" type="presParOf" srcId="{5CD47749-A54D-40C0-BAAF-A21AFE5FA768}" destId="{06A7F6AC-D66A-4561-ADC5-B85027ED9C93}" srcOrd="4" destOrd="0" presId="urn:microsoft.com/office/officeart/2005/8/layout/list1"/>
    <dgm:cxn modelId="{FD6797A9-DE76-4C49-BA05-4EE88B182C5D}" type="presParOf" srcId="{06A7F6AC-D66A-4561-ADC5-B85027ED9C93}" destId="{DAC1BB59-297F-4C00-9DD2-CFC8B12CD2DA}" srcOrd="0" destOrd="0" presId="urn:microsoft.com/office/officeart/2005/8/layout/list1"/>
    <dgm:cxn modelId="{8FD400BF-C5A0-4884-92B6-D18A17D41627}" type="presParOf" srcId="{06A7F6AC-D66A-4561-ADC5-B85027ED9C93}" destId="{77F03894-A3C1-4736-BCCD-A0A454E1F82B}" srcOrd="1" destOrd="0" presId="urn:microsoft.com/office/officeart/2005/8/layout/list1"/>
    <dgm:cxn modelId="{0519D53A-0469-4509-BBF8-CCADFE83852E}" type="presParOf" srcId="{5CD47749-A54D-40C0-BAAF-A21AFE5FA768}" destId="{FC6BD444-1290-4967-8503-E2C5833C4B68}" srcOrd="5" destOrd="0" presId="urn:microsoft.com/office/officeart/2005/8/layout/list1"/>
    <dgm:cxn modelId="{A02E83BB-7364-4FCF-9ECF-84DA52B26FE5}" type="presParOf" srcId="{5CD47749-A54D-40C0-BAAF-A21AFE5FA768}" destId="{6C246A55-3876-44B5-A56D-A82B1E43A007}" srcOrd="6" destOrd="0" presId="urn:microsoft.com/office/officeart/2005/8/layout/list1"/>
    <dgm:cxn modelId="{2528BBDC-D2E0-4333-B57D-1232435EC39A}" type="presParOf" srcId="{5CD47749-A54D-40C0-BAAF-A21AFE5FA768}" destId="{499506F9-D53B-4201-9B0B-71F7750F23B6}" srcOrd="7" destOrd="0" presId="urn:microsoft.com/office/officeart/2005/8/layout/list1"/>
    <dgm:cxn modelId="{712F57EF-5B56-4618-BC84-391E4AB0D037}" type="presParOf" srcId="{5CD47749-A54D-40C0-BAAF-A21AFE5FA768}" destId="{C10030CD-17BF-49E5-8157-CFB20B4D22B6}" srcOrd="8" destOrd="0" presId="urn:microsoft.com/office/officeart/2005/8/layout/list1"/>
    <dgm:cxn modelId="{25A351C2-16B1-437B-AE0E-71DD9A19D8B5}" type="presParOf" srcId="{C10030CD-17BF-49E5-8157-CFB20B4D22B6}" destId="{4C1D3299-B0C7-4CEF-BC52-E7DD9FA2F3F1}" srcOrd="0" destOrd="0" presId="urn:microsoft.com/office/officeart/2005/8/layout/list1"/>
    <dgm:cxn modelId="{679F84FF-FDE6-42B9-A57C-88941CFD5079}" type="presParOf" srcId="{C10030CD-17BF-49E5-8157-CFB20B4D22B6}" destId="{4EAFA83C-703D-4BDA-876C-74AE09971DCA}" srcOrd="1" destOrd="0" presId="urn:microsoft.com/office/officeart/2005/8/layout/list1"/>
    <dgm:cxn modelId="{37A2598D-C804-477B-8624-5BCDC1BD6AAA}" type="presParOf" srcId="{5CD47749-A54D-40C0-BAAF-A21AFE5FA768}" destId="{AB37BA83-92F2-412B-8EBA-23AEB7B613E7}" srcOrd="9" destOrd="0" presId="urn:microsoft.com/office/officeart/2005/8/layout/list1"/>
    <dgm:cxn modelId="{F66E0325-C8FC-4495-8C1F-E900F8DEAEE9}" type="presParOf" srcId="{5CD47749-A54D-40C0-BAAF-A21AFE5FA768}" destId="{F23ACA81-79DE-4312-8B31-9ECDB1692F01}" srcOrd="10" destOrd="0" presId="urn:microsoft.com/office/officeart/2005/8/layout/list1"/>
    <dgm:cxn modelId="{E4D5786E-228A-49A3-8C5E-6970D53DFD93}" type="presParOf" srcId="{5CD47749-A54D-40C0-BAAF-A21AFE5FA768}" destId="{9F979541-566E-4D8E-AF23-0B87ED793EE3}" srcOrd="11" destOrd="0" presId="urn:microsoft.com/office/officeart/2005/8/layout/list1"/>
    <dgm:cxn modelId="{31214825-CF0F-40B0-99C1-490AA1BB7109}" type="presParOf" srcId="{5CD47749-A54D-40C0-BAAF-A21AFE5FA768}" destId="{691C9206-E4A6-4AA8-BB23-D7B75FDFC51B}" srcOrd="12" destOrd="0" presId="urn:microsoft.com/office/officeart/2005/8/layout/list1"/>
    <dgm:cxn modelId="{BF7AD778-1490-402D-8169-0CB9D56F3EEA}" type="presParOf" srcId="{691C9206-E4A6-4AA8-BB23-D7B75FDFC51B}" destId="{22A48B17-CB2D-435E-B8C6-F43D13AAE9DD}" srcOrd="0" destOrd="0" presId="urn:microsoft.com/office/officeart/2005/8/layout/list1"/>
    <dgm:cxn modelId="{A56DF856-9B7D-4616-BB22-32882883E6A2}" type="presParOf" srcId="{691C9206-E4A6-4AA8-BB23-D7B75FDFC51B}" destId="{F11FF249-1EE6-49D6-BCA0-642CB1E859CC}" srcOrd="1" destOrd="0" presId="urn:microsoft.com/office/officeart/2005/8/layout/list1"/>
    <dgm:cxn modelId="{B50D59AD-D7A1-4AFD-823B-16CEDFBF465B}" type="presParOf" srcId="{5CD47749-A54D-40C0-BAAF-A21AFE5FA768}" destId="{26E82304-68FB-46A3-9D77-08A10C08AD83}" srcOrd="13" destOrd="0" presId="urn:microsoft.com/office/officeart/2005/8/layout/list1"/>
    <dgm:cxn modelId="{DB8DC40E-DDDA-41D4-AC92-EF0D3BA3980C}" type="presParOf" srcId="{5CD47749-A54D-40C0-BAAF-A21AFE5FA768}" destId="{9641287C-4022-47C7-8D33-9976BBD4794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6F4D2B-9FA6-4A0F-A33A-98828808A2CE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65A7706-9AEF-47A4-B1FC-B42588422B37}">
      <dgm:prSet phldrT="[Texte]" custT="1"/>
      <dgm:spPr>
        <a:solidFill>
          <a:srgbClr val="009793"/>
        </a:solidFill>
        <a:ln>
          <a:solidFill>
            <a:srgbClr val="009793"/>
          </a:solidFill>
        </a:ln>
      </dgm:spPr>
      <dgm:t>
        <a:bodyPr/>
        <a:lstStyle/>
        <a:p>
          <a:r>
            <a:rPr lang="fr-FR" sz="1600" b="1" dirty="0"/>
            <a:t>Actions passées</a:t>
          </a:r>
        </a:p>
      </dgm:t>
    </dgm:pt>
    <dgm:pt modelId="{62A82B81-61E2-4FE4-89AA-05BFEAE86F39}" type="parTrans" cxnId="{D79DBFCF-CD59-4CA1-823C-AC3CFF5485B9}">
      <dgm:prSet/>
      <dgm:spPr/>
      <dgm:t>
        <a:bodyPr/>
        <a:lstStyle/>
        <a:p>
          <a:endParaRPr lang="fr-FR" sz="1600"/>
        </a:p>
      </dgm:t>
    </dgm:pt>
    <dgm:pt modelId="{CD82684D-5192-4133-9202-C722F12A2E36}" type="sibTrans" cxnId="{D79DBFCF-CD59-4CA1-823C-AC3CFF5485B9}">
      <dgm:prSet/>
      <dgm:spPr/>
      <dgm:t>
        <a:bodyPr/>
        <a:lstStyle/>
        <a:p>
          <a:endParaRPr lang="fr-FR" sz="1600"/>
        </a:p>
      </dgm:t>
    </dgm:pt>
    <dgm:pt modelId="{8C7E2455-A121-4987-9CC7-54E5E9D2F9FE}">
      <dgm:prSet phldrT="[Texte]" custT="1"/>
      <dgm:spPr>
        <a:solidFill>
          <a:srgbClr val="67B14A"/>
        </a:solidFill>
      </dgm:spPr>
      <dgm:t>
        <a:bodyPr/>
        <a:lstStyle/>
        <a:p>
          <a:r>
            <a:rPr lang="fr-FR" sz="1600" b="1" dirty="0"/>
            <a:t>Actions en cours et futures</a:t>
          </a:r>
        </a:p>
      </dgm:t>
    </dgm:pt>
    <dgm:pt modelId="{235E267F-2FD0-4455-90A7-8CE505B1FA24}" type="parTrans" cxnId="{60C11E84-CCF5-4E3C-9917-AD87AAB31A82}">
      <dgm:prSet/>
      <dgm:spPr/>
      <dgm:t>
        <a:bodyPr/>
        <a:lstStyle/>
        <a:p>
          <a:endParaRPr lang="fr-FR" sz="1600"/>
        </a:p>
      </dgm:t>
    </dgm:pt>
    <dgm:pt modelId="{B794C851-C2F4-4AC9-9470-70ABD1A05BB5}" type="sibTrans" cxnId="{60C11E84-CCF5-4E3C-9917-AD87AAB31A82}">
      <dgm:prSet/>
      <dgm:spPr/>
      <dgm:t>
        <a:bodyPr/>
        <a:lstStyle/>
        <a:p>
          <a:endParaRPr lang="fr-FR" sz="1600"/>
        </a:p>
      </dgm:t>
    </dgm:pt>
    <dgm:pt modelId="{850DC133-E4E0-430A-B1D9-014382AAFAC4}">
      <dgm:prSet phldrT="[Texte]" custT="1"/>
      <dgm:spPr>
        <a:ln>
          <a:solidFill>
            <a:srgbClr val="92D050"/>
          </a:solidFill>
        </a:ln>
      </dgm:spPr>
      <dgm:t>
        <a:bodyPr/>
        <a:lstStyle/>
        <a:p>
          <a:r>
            <a:rPr lang="fr-FR" sz="1400" dirty="0">
              <a:latin typeface="Arial"/>
              <a:cs typeface="Arial"/>
            </a:rPr>
            <a:t>Tenue d’un atelier du CCSPG qui a eu lieu le 08/11/2022 avec une thématique sur la réhabilitation des bâtiments  -</a:t>
          </a:r>
          <a:r>
            <a:rPr lang="fr-FR" sz="1400" i="1" dirty="0">
              <a:latin typeface="Arial"/>
              <a:cs typeface="Arial"/>
            </a:rPr>
            <a:t>8 Copropriétés se sont déjà engagées sur la Ville dans de telles démarches)</a:t>
          </a:r>
          <a:endParaRPr lang="fr-FR" sz="1400" dirty="0"/>
        </a:p>
      </dgm:t>
    </dgm:pt>
    <dgm:pt modelId="{20B30AE2-5D2E-41BF-ADDC-D40FD6510B1E}" type="parTrans" cxnId="{0D8F894C-366F-438A-8243-FCE536B22AA2}">
      <dgm:prSet/>
      <dgm:spPr/>
      <dgm:t>
        <a:bodyPr/>
        <a:lstStyle/>
        <a:p>
          <a:endParaRPr lang="fr-FR" sz="1600"/>
        </a:p>
      </dgm:t>
    </dgm:pt>
    <dgm:pt modelId="{E71287E3-FA1E-4DA2-81A5-2CC33160DE8A}" type="sibTrans" cxnId="{0D8F894C-366F-438A-8243-FCE536B22AA2}">
      <dgm:prSet/>
      <dgm:spPr/>
      <dgm:t>
        <a:bodyPr/>
        <a:lstStyle/>
        <a:p>
          <a:endParaRPr lang="fr-FR" sz="1600"/>
        </a:p>
      </dgm:t>
    </dgm:pt>
    <dgm:pt modelId="{9956143E-36A7-492E-B51E-607DAF0CCAEA}">
      <dgm:prSet custT="1"/>
      <dgm:spPr>
        <a:ln>
          <a:solidFill>
            <a:srgbClr val="009793"/>
          </a:solidFill>
        </a:ln>
      </dgm:spPr>
      <dgm:t>
        <a:bodyPr/>
        <a:lstStyle/>
        <a:p>
          <a:r>
            <a:rPr lang="fr-FR" sz="1400" dirty="0">
              <a:cs typeface="Arial"/>
            </a:rPr>
            <a:t>Toit et Joie</a:t>
          </a:r>
        </a:p>
      </dgm:t>
    </dgm:pt>
    <dgm:pt modelId="{CEA498F3-BA50-42DF-978B-4203793432CF}" type="parTrans" cxnId="{18046838-A7B8-4D7A-A25A-468E7210C625}">
      <dgm:prSet/>
      <dgm:spPr/>
      <dgm:t>
        <a:bodyPr/>
        <a:lstStyle/>
        <a:p>
          <a:endParaRPr lang="fr-FR" sz="1600"/>
        </a:p>
      </dgm:t>
    </dgm:pt>
    <dgm:pt modelId="{0F1557E7-DCDE-4687-97DE-9BA7FB479A7A}" type="sibTrans" cxnId="{18046838-A7B8-4D7A-A25A-468E7210C625}">
      <dgm:prSet/>
      <dgm:spPr/>
      <dgm:t>
        <a:bodyPr/>
        <a:lstStyle/>
        <a:p>
          <a:endParaRPr lang="fr-FR" sz="1600"/>
        </a:p>
      </dgm:t>
    </dgm:pt>
    <dgm:pt modelId="{5241CE8B-DC01-4FBA-BBD5-450C8182022B}">
      <dgm:prSet custT="1"/>
      <dgm:spPr>
        <a:ln>
          <a:solidFill>
            <a:srgbClr val="009793"/>
          </a:solidFill>
        </a:ln>
      </dgm:spPr>
      <dgm:t>
        <a:bodyPr/>
        <a:lstStyle/>
        <a:p>
          <a:r>
            <a:rPr lang="fr-FR" sz="1400" dirty="0">
              <a:cs typeface="Arial"/>
            </a:rPr>
            <a:t>Clos-de-la-Garenne               (rénovation partielle)</a:t>
          </a:r>
        </a:p>
      </dgm:t>
    </dgm:pt>
    <dgm:pt modelId="{9C5BA381-0BE9-4ED4-AB7E-13749859270C}" type="parTrans" cxnId="{C7BBD8EC-4B56-4D2D-8D9F-F0D20E6A6EBA}">
      <dgm:prSet/>
      <dgm:spPr/>
      <dgm:t>
        <a:bodyPr/>
        <a:lstStyle/>
        <a:p>
          <a:endParaRPr lang="fr-FR" sz="1600"/>
        </a:p>
      </dgm:t>
    </dgm:pt>
    <dgm:pt modelId="{278B1227-FA96-4334-A56D-AEAF4BA57D02}" type="sibTrans" cxnId="{C7BBD8EC-4B56-4D2D-8D9F-F0D20E6A6EBA}">
      <dgm:prSet/>
      <dgm:spPr/>
      <dgm:t>
        <a:bodyPr/>
        <a:lstStyle/>
        <a:p>
          <a:endParaRPr lang="fr-FR" sz="1600"/>
        </a:p>
      </dgm:t>
    </dgm:pt>
    <dgm:pt modelId="{90800086-2B43-4E8C-85BE-811EF9E1E16B}">
      <dgm:prSet custT="1"/>
      <dgm:spPr>
        <a:ln>
          <a:solidFill>
            <a:srgbClr val="009793"/>
          </a:solidFill>
        </a:ln>
      </dgm:spPr>
      <dgm:t>
        <a:bodyPr/>
        <a:lstStyle/>
        <a:p>
          <a:r>
            <a:rPr lang="fr-FR" sz="1400" dirty="0">
              <a:cs typeface="Arial"/>
            </a:rPr>
            <a:t>Les Hauts de Fresnes</a:t>
          </a:r>
          <a:endParaRPr lang="fr-FR" sz="1400" dirty="0"/>
        </a:p>
      </dgm:t>
    </dgm:pt>
    <dgm:pt modelId="{D62496EA-15B8-49BB-9AA7-61FE2290FDCA}" type="parTrans" cxnId="{2C072987-16CC-4620-B185-1D8F85FA425F}">
      <dgm:prSet/>
      <dgm:spPr/>
      <dgm:t>
        <a:bodyPr/>
        <a:lstStyle/>
        <a:p>
          <a:endParaRPr lang="fr-FR" sz="1600"/>
        </a:p>
      </dgm:t>
    </dgm:pt>
    <dgm:pt modelId="{9681D349-DDFE-42FD-A2E3-4F0F535F7248}" type="sibTrans" cxnId="{2C072987-16CC-4620-B185-1D8F85FA425F}">
      <dgm:prSet/>
      <dgm:spPr/>
      <dgm:t>
        <a:bodyPr/>
        <a:lstStyle/>
        <a:p>
          <a:endParaRPr lang="fr-FR" sz="1600"/>
        </a:p>
      </dgm:t>
    </dgm:pt>
    <dgm:pt modelId="{FE58D73B-695C-408E-B50C-41AE0D190D40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fr-FR" sz="1400" dirty="0">
              <a:latin typeface="Arial"/>
              <a:cs typeface="Arial"/>
            </a:rPr>
            <a:t>Travail sur le décret tertiaire</a:t>
          </a:r>
        </a:p>
      </dgm:t>
    </dgm:pt>
    <dgm:pt modelId="{7C643F6F-A615-4775-AB46-33DB9E2BDD3E}" type="parTrans" cxnId="{4E5499A6-AAF3-4F6B-8483-0C9D7DD176C7}">
      <dgm:prSet/>
      <dgm:spPr/>
      <dgm:t>
        <a:bodyPr/>
        <a:lstStyle/>
        <a:p>
          <a:endParaRPr lang="fr-FR" sz="1600"/>
        </a:p>
      </dgm:t>
    </dgm:pt>
    <dgm:pt modelId="{F75878A6-3541-4881-87EC-F7B7A07ADDA6}" type="sibTrans" cxnId="{4E5499A6-AAF3-4F6B-8483-0C9D7DD176C7}">
      <dgm:prSet/>
      <dgm:spPr/>
      <dgm:t>
        <a:bodyPr/>
        <a:lstStyle/>
        <a:p>
          <a:endParaRPr lang="fr-FR" sz="1600"/>
        </a:p>
      </dgm:t>
    </dgm:pt>
    <dgm:pt modelId="{8CC95B66-E3AD-4834-A0BC-466235062D49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fr-FR" sz="1400" dirty="0">
              <a:latin typeface="Arial"/>
              <a:cs typeface="Arial"/>
            </a:rPr>
            <a:t>Accompagnement de la résidence de la Peupleraie</a:t>
          </a:r>
          <a:endParaRPr lang="fr-FR" sz="1400" dirty="0"/>
        </a:p>
      </dgm:t>
    </dgm:pt>
    <dgm:pt modelId="{08AC5012-847D-4570-909D-2019ADB2F704}" type="parTrans" cxnId="{C8A8EAA3-592E-4C8C-B471-66F20ED00D0D}">
      <dgm:prSet/>
      <dgm:spPr/>
      <dgm:t>
        <a:bodyPr/>
        <a:lstStyle/>
        <a:p>
          <a:endParaRPr lang="fr-FR" sz="1600"/>
        </a:p>
      </dgm:t>
    </dgm:pt>
    <dgm:pt modelId="{EE26D6B6-8C66-41E8-A3F7-64B74C9CBB93}" type="sibTrans" cxnId="{C8A8EAA3-592E-4C8C-B471-66F20ED00D0D}">
      <dgm:prSet/>
      <dgm:spPr/>
      <dgm:t>
        <a:bodyPr/>
        <a:lstStyle/>
        <a:p>
          <a:endParaRPr lang="fr-FR" sz="1600"/>
        </a:p>
      </dgm:t>
    </dgm:pt>
    <dgm:pt modelId="{483424AC-758A-414F-8E65-61B40FD45508}">
      <dgm:prSet custT="1"/>
      <dgm:spPr>
        <a:ln>
          <a:solidFill>
            <a:srgbClr val="009793"/>
          </a:solidFill>
        </a:ln>
      </dgm:spPr>
      <dgm:t>
        <a:bodyPr/>
        <a:lstStyle/>
        <a:p>
          <a:r>
            <a:rPr lang="fr-FR" sz="1400" dirty="0"/>
            <a:t>Val de Bièvre</a:t>
          </a:r>
        </a:p>
      </dgm:t>
    </dgm:pt>
    <dgm:pt modelId="{47AF9D02-3682-4615-A860-B7D644C8DC49}" type="parTrans" cxnId="{B21FC1E9-1356-4232-B028-F980FE97A952}">
      <dgm:prSet/>
      <dgm:spPr/>
      <dgm:t>
        <a:bodyPr/>
        <a:lstStyle/>
        <a:p>
          <a:endParaRPr lang="fr-FR" sz="1600"/>
        </a:p>
      </dgm:t>
    </dgm:pt>
    <dgm:pt modelId="{DE3F30DB-E4B1-4322-86EA-0C51C59173FD}" type="sibTrans" cxnId="{B21FC1E9-1356-4232-B028-F980FE97A952}">
      <dgm:prSet/>
      <dgm:spPr/>
      <dgm:t>
        <a:bodyPr/>
        <a:lstStyle/>
        <a:p>
          <a:endParaRPr lang="fr-FR" sz="1600"/>
        </a:p>
      </dgm:t>
    </dgm:pt>
    <dgm:pt modelId="{2586E892-6AA9-4894-87F4-1839EA965561}" type="pres">
      <dgm:prSet presAssocID="{226F4D2B-9FA6-4A0F-A33A-98828808A2CE}" presName="diagram" presStyleCnt="0">
        <dgm:presLayoutVars>
          <dgm:dir/>
          <dgm:animLvl val="lvl"/>
          <dgm:resizeHandles val="exact"/>
        </dgm:presLayoutVars>
      </dgm:prSet>
      <dgm:spPr/>
    </dgm:pt>
    <dgm:pt modelId="{ED7C0230-3637-4F03-91EE-70EB789862D5}" type="pres">
      <dgm:prSet presAssocID="{F65A7706-9AEF-47A4-B1FC-B42588422B37}" presName="compNode" presStyleCnt="0"/>
      <dgm:spPr/>
    </dgm:pt>
    <dgm:pt modelId="{03E389E1-E568-4C99-BE55-9AC4A6E79976}" type="pres">
      <dgm:prSet presAssocID="{F65A7706-9AEF-47A4-B1FC-B42588422B37}" presName="childRect" presStyleLbl="bgAcc1" presStyleIdx="0" presStyleCnt="2" custScaleX="75409" custScaleY="124947">
        <dgm:presLayoutVars>
          <dgm:bulletEnabled val="1"/>
        </dgm:presLayoutVars>
      </dgm:prSet>
      <dgm:spPr/>
    </dgm:pt>
    <dgm:pt modelId="{756136D0-ED33-4170-83F0-3C827C999A02}" type="pres">
      <dgm:prSet presAssocID="{F65A7706-9AEF-47A4-B1FC-B42588422B3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F3283A2-FE1A-4A8D-A26C-EB842A36CDF9}" type="pres">
      <dgm:prSet presAssocID="{F65A7706-9AEF-47A4-B1FC-B42588422B37}" presName="parentRect" presStyleLbl="alignNode1" presStyleIdx="0" presStyleCnt="2" custScaleX="77313"/>
      <dgm:spPr/>
    </dgm:pt>
    <dgm:pt modelId="{80392923-4BCF-4E57-B0A4-DFEB63FAC6B8}" type="pres">
      <dgm:prSet presAssocID="{F65A7706-9AEF-47A4-B1FC-B42588422B37}" presName="adorn" presStyleLbl="fgAccFollowNode1" presStyleIdx="0" presStyleCnt="2" custLinFactNeighborX="-10689" custLinFactNeighborY="-890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stoire avec un remplissage uni"/>
        </a:ext>
      </dgm:extLst>
    </dgm:pt>
    <dgm:pt modelId="{8FC11CF5-45F3-4C90-92D6-22B4AA3C10FC}" type="pres">
      <dgm:prSet presAssocID="{CD82684D-5192-4133-9202-C722F12A2E36}" presName="sibTrans" presStyleLbl="sibTrans2D1" presStyleIdx="0" presStyleCnt="0"/>
      <dgm:spPr/>
    </dgm:pt>
    <dgm:pt modelId="{854479FC-7C91-4D4F-85AB-974EC6198C76}" type="pres">
      <dgm:prSet presAssocID="{8C7E2455-A121-4987-9CC7-54E5E9D2F9FE}" presName="compNode" presStyleCnt="0"/>
      <dgm:spPr/>
    </dgm:pt>
    <dgm:pt modelId="{21C5DB9C-39C7-4EEB-87F7-8B83F1B12BF7}" type="pres">
      <dgm:prSet presAssocID="{8C7E2455-A121-4987-9CC7-54E5E9D2F9FE}" presName="childRect" presStyleLbl="bgAcc1" presStyleIdx="1" presStyleCnt="2" custScaleY="131722" custLinFactNeighborX="-11223" custLinFactNeighborY="-418">
        <dgm:presLayoutVars>
          <dgm:bulletEnabled val="1"/>
        </dgm:presLayoutVars>
      </dgm:prSet>
      <dgm:spPr/>
    </dgm:pt>
    <dgm:pt modelId="{9FF38097-3918-4CD2-A607-1193AFE5C5C2}" type="pres">
      <dgm:prSet presAssocID="{8C7E2455-A121-4987-9CC7-54E5E9D2F9F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8CA6318-0433-447D-BF7F-C0AADB7EF5E1}" type="pres">
      <dgm:prSet presAssocID="{8C7E2455-A121-4987-9CC7-54E5E9D2F9FE}" presName="parentRect" presStyleLbl="alignNode1" presStyleIdx="1" presStyleCnt="2" custLinFactNeighborX="-10911" custLinFactNeighborY="-971"/>
      <dgm:spPr/>
    </dgm:pt>
    <dgm:pt modelId="{CF340B59-318D-4FC3-8207-64FD8303DFFB}" type="pres">
      <dgm:prSet presAssocID="{8C7E2455-A121-4987-9CC7-54E5E9D2F9FE}" presName="adorn" presStyleLbl="fgAccFollowNode1" presStyleIdx="1" presStyleCnt="2" custAng="10800000" custFlipVert="1" custLinFactNeighborX="-23272" custLinFactNeighborY="-178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stoire avec un remplissage uni"/>
        </a:ext>
      </dgm:extLst>
    </dgm:pt>
  </dgm:ptLst>
  <dgm:cxnLst>
    <dgm:cxn modelId="{6BE26513-78F7-4ED9-A7F1-95153198C095}" type="presOf" srcId="{8CC95B66-E3AD-4834-A0BC-466235062D49}" destId="{21C5DB9C-39C7-4EEB-87F7-8B83F1B12BF7}" srcOrd="0" destOrd="2" presId="urn:microsoft.com/office/officeart/2005/8/layout/bList2"/>
    <dgm:cxn modelId="{5531D130-A389-4261-B514-4A03A51BC4E8}" type="presOf" srcId="{9956143E-36A7-492E-B51E-607DAF0CCAEA}" destId="{03E389E1-E568-4C99-BE55-9AC4A6E79976}" srcOrd="0" destOrd="0" presId="urn:microsoft.com/office/officeart/2005/8/layout/bList2"/>
    <dgm:cxn modelId="{18046838-A7B8-4D7A-A25A-468E7210C625}" srcId="{F65A7706-9AEF-47A4-B1FC-B42588422B37}" destId="{9956143E-36A7-492E-B51E-607DAF0CCAEA}" srcOrd="0" destOrd="0" parTransId="{CEA498F3-BA50-42DF-978B-4203793432CF}" sibTransId="{0F1557E7-DCDE-4687-97DE-9BA7FB479A7A}"/>
    <dgm:cxn modelId="{43FCE749-5BAE-42D8-9245-D8A75DBCA8E7}" type="presOf" srcId="{850DC133-E4E0-430A-B1D9-014382AAFAC4}" destId="{21C5DB9C-39C7-4EEB-87F7-8B83F1B12BF7}" srcOrd="0" destOrd="0" presId="urn:microsoft.com/office/officeart/2005/8/layout/bList2"/>
    <dgm:cxn modelId="{0D8F894C-366F-438A-8243-FCE536B22AA2}" srcId="{8C7E2455-A121-4987-9CC7-54E5E9D2F9FE}" destId="{850DC133-E4E0-430A-B1D9-014382AAFAC4}" srcOrd="0" destOrd="0" parTransId="{20B30AE2-5D2E-41BF-ADDC-D40FD6510B1E}" sibTransId="{E71287E3-FA1E-4DA2-81A5-2CC33160DE8A}"/>
    <dgm:cxn modelId="{171C4351-3470-4A88-9753-C03EBB5C3772}" type="presOf" srcId="{90800086-2B43-4E8C-85BE-811EF9E1E16B}" destId="{03E389E1-E568-4C99-BE55-9AC4A6E79976}" srcOrd="0" destOrd="2" presId="urn:microsoft.com/office/officeart/2005/8/layout/bList2"/>
    <dgm:cxn modelId="{96A50C75-4C58-4101-9F7E-F25B3411BF10}" type="presOf" srcId="{CD82684D-5192-4133-9202-C722F12A2E36}" destId="{8FC11CF5-45F3-4C90-92D6-22B4AA3C10FC}" srcOrd="0" destOrd="0" presId="urn:microsoft.com/office/officeart/2005/8/layout/bList2"/>
    <dgm:cxn modelId="{DA1C4C77-BEEF-43E2-BE42-4EDDFC1EFA21}" type="presOf" srcId="{F65A7706-9AEF-47A4-B1FC-B42588422B37}" destId="{756136D0-ED33-4170-83F0-3C827C999A02}" srcOrd="0" destOrd="0" presId="urn:microsoft.com/office/officeart/2005/8/layout/bList2"/>
    <dgm:cxn modelId="{2AD7157B-33AC-45F3-BA5D-410AF802A9FE}" type="presOf" srcId="{483424AC-758A-414F-8E65-61B40FD45508}" destId="{03E389E1-E568-4C99-BE55-9AC4A6E79976}" srcOrd="0" destOrd="3" presId="urn:microsoft.com/office/officeart/2005/8/layout/bList2"/>
    <dgm:cxn modelId="{60C11E84-CCF5-4E3C-9917-AD87AAB31A82}" srcId="{226F4D2B-9FA6-4A0F-A33A-98828808A2CE}" destId="{8C7E2455-A121-4987-9CC7-54E5E9D2F9FE}" srcOrd="1" destOrd="0" parTransId="{235E267F-2FD0-4455-90A7-8CE505B1FA24}" sibTransId="{B794C851-C2F4-4AC9-9470-70ABD1A05BB5}"/>
    <dgm:cxn modelId="{2C072987-16CC-4620-B185-1D8F85FA425F}" srcId="{F65A7706-9AEF-47A4-B1FC-B42588422B37}" destId="{90800086-2B43-4E8C-85BE-811EF9E1E16B}" srcOrd="2" destOrd="0" parTransId="{D62496EA-15B8-49BB-9AA7-61FE2290FDCA}" sibTransId="{9681D349-DDFE-42FD-A2E3-4F0F535F7248}"/>
    <dgm:cxn modelId="{D1E3E18B-36DA-436B-BEDD-C937711774EE}" type="presOf" srcId="{8C7E2455-A121-4987-9CC7-54E5E9D2F9FE}" destId="{9FF38097-3918-4CD2-A607-1193AFE5C5C2}" srcOrd="0" destOrd="0" presId="urn:microsoft.com/office/officeart/2005/8/layout/bList2"/>
    <dgm:cxn modelId="{C8A8EAA3-592E-4C8C-B471-66F20ED00D0D}" srcId="{8C7E2455-A121-4987-9CC7-54E5E9D2F9FE}" destId="{8CC95B66-E3AD-4834-A0BC-466235062D49}" srcOrd="2" destOrd="0" parTransId="{08AC5012-847D-4570-909D-2019ADB2F704}" sibTransId="{EE26D6B6-8C66-41E8-A3F7-64B74C9CBB93}"/>
    <dgm:cxn modelId="{4E5499A6-AAF3-4F6B-8483-0C9D7DD176C7}" srcId="{8C7E2455-A121-4987-9CC7-54E5E9D2F9FE}" destId="{FE58D73B-695C-408E-B50C-41AE0D190D40}" srcOrd="1" destOrd="0" parTransId="{7C643F6F-A615-4775-AB46-33DB9E2BDD3E}" sibTransId="{F75878A6-3541-4881-87EC-F7B7A07ADDA6}"/>
    <dgm:cxn modelId="{18D86FAB-2053-4145-BCF3-FDA20B6A0282}" type="presOf" srcId="{8C7E2455-A121-4987-9CC7-54E5E9D2F9FE}" destId="{08CA6318-0433-447D-BF7F-C0AADB7EF5E1}" srcOrd="1" destOrd="0" presId="urn:microsoft.com/office/officeart/2005/8/layout/bList2"/>
    <dgm:cxn modelId="{6BCD87B9-DD05-40E2-8E94-043100D7A525}" type="presOf" srcId="{F65A7706-9AEF-47A4-B1FC-B42588422B37}" destId="{3F3283A2-FE1A-4A8D-A26C-EB842A36CDF9}" srcOrd="1" destOrd="0" presId="urn:microsoft.com/office/officeart/2005/8/layout/bList2"/>
    <dgm:cxn modelId="{CBB710BF-770B-40B7-86C1-EB8B26319D77}" type="presOf" srcId="{FE58D73B-695C-408E-B50C-41AE0D190D40}" destId="{21C5DB9C-39C7-4EEB-87F7-8B83F1B12BF7}" srcOrd="0" destOrd="1" presId="urn:microsoft.com/office/officeart/2005/8/layout/bList2"/>
    <dgm:cxn modelId="{D79DBFCF-CD59-4CA1-823C-AC3CFF5485B9}" srcId="{226F4D2B-9FA6-4A0F-A33A-98828808A2CE}" destId="{F65A7706-9AEF-47A4-B1FC-B42588422B37}" srcOrd="0" destOrd="0" parTransId="{62A82B81-61E2-4FE4-89AA-05BFEAE86F39}" sibTransId="{CD82684D-5192-4133-9202-C722F12A2E36}"/>
    <dgm:cxn modelId="{E1B775DD-7E23-4BC5-BC48-A3ABAA72A5DD}" type="presOf" srcId="{226F4D2B-9FA6-4A0F-A33A-98828808A2CE}" destId="{2586E892-6AA9-4894-87F4-1839EA965561}" srcOrd="0" destOrd="0" presId="urn:microsoft.com/office/officeart/2005/8/layout/bList2"/>
    <dgm:cxn modelId="{35C037E3-BB56-410C-9B2D-5EC27E1CDDA0}" type="presOf" srcId="{5241CE8B-DC01-4FBA-BBD5-450C8182022B}" destId="{03E389E1-E568-4C99-BE55-9AC4A6E79976}" srcOrd="0" destOrd="1" presId="urn:microsoft.com/office/officeart/2005/8/layout/bList2"/>
    <dgm:cxn modelId="{B21FC1E9-1356-4232-B028-F980FE97A952}" srcId="{F65A7706-9AEF-47A4-B1FC-B42588422B37}" destId="{483424AC-758A-414F-8E65-61B40FD45508}" srcOrd="3" destOrd="0" parTransId="{47AF9D02-3682-4615-A860-B7D644C8DC49}" sibTransId="{DE3F30DB-E4B1-4322-86EA-0C51C59173FD}"/>
    <dgm:cxn modelId="{C7BBD8EC-4B56-4D2D-8D9F-F0D20E6A6EBA}" srcId="{F65A7706-9AEF-47A4-B1FC-B42588422B37}" destId="{5241CE8B-DC01-4FBA-BBD5-450C8182022B}" srcOrd="1" destOrd="0" parTransId="{9C5BA381-0BE9-4ED4-AB7E-13749859270C}" sibTransId="{278B1227-FA96-4334-A56D-AEAF4BA57D02}"/>
    <dgm:cxn modelId="{DDDE73A0-9754-43F1-BA4A-CCE0DB21E140}" type="presParOf" srcId="{2586E892-6AA9-4894-87F4-1839EA965561}" destId="{ED7C0230-3637-4F03-91EE-70EB789862D5}" srcOrd="0" destOrd="0" presId="urn:microsoft.com/office/officeart/2005/8/layout/bList2"/>
    <dgm:cxn modelId="{B52E0EA6-FC32-4329-B44B-458CFDE82145}" type="presParOf" srcId="{ED7C0230-3637-4F03-91EE-70EB789862D5}" destId="{03E389E1-E568-4C99-BE55-9AC4A6E79976}" srcOrd="0" destOrd="0" presId="urn:microsoft.com/office/officeart/2005/8/layout/bList2"/>
    <dgm:cxn modelId="{19F0E190-1E0E-466F-A2AF-3FE7279CA914}" type="presParOf" srcId="{ED7C0230-3637-4F03-91EE-70EB789862D5}" destId="{756136D0-ED33-4170-83F0-3C827C999A02}" srcOrd="1" destOrd="0" presId="urn:microsoft.com/office/officeart/2005/8/layout/bList2"/>
    <dgm:cxn modelId="{583FE5D1-7D94-4DC8-8FFF-092398DC74BC}" type="presParOf" srcId="{ED7C0230-3637-4F03-91EE-70EB789862D5}" destId="{3F3283A2-FE1A-4A8D-A26C-EB842A36CDF9}" srcOrd="2" destOrd="0" presId="urn:microsoft.com/office/officeart/2005/8/layout/bList2"/>
    <dgm:cxn modelId="{DDE0981B-0A0C-49DF-88FE-7090E6BCEDDD}" type="presParOf" srcId="{ED7C0230-3637-4F03-91EE-70EB789862D5}" destId="{80392923-4BCF-4E57-B0A4-DFEB63FAC6B8}" srcOrd="3" destOrd="0" presId="urn:microsoft.com/office/officeart/2005/8/layout/bList2"/>
    <dgm:cxn modelId="{74F01D6B-430D-495B-91FF-4F49FE614BF8}" type="presParOf" srcId="{2586E892-6AA9-4894-87F4-1839EA965561}" destId="{8FC11CF5-45F3-4C90-92D6-22B4AA3C10FC}" srcOrd="1" destOrd="0" presId="urn:microsoft.com/office/officeart/2005/8/layout/bList2"/>
    <dgm:cxn modelId="{AD58B307-C66C-449A-A73C-FBAA024AFA6C}" type="presParOf" srcId="{2586E892-6AA9-4894-87F4-1839EA965561}" destId="{854479FC-7C91-4D4F-85AB-974EC6198C76}" srcOrd="2" destOrd="0" presId="urn:microsoft.com/office/officeart/2005/8/layout/bList2"/>
    <dgm:cxn modelId="{22884C67-6572-4DBC-8A35-F3A421512306}" type="presParOf" srcId="{854479FC-7C91-4D4F-85AB-974EC6198C76}" destId="{21C5DB9C-39C7-4EEB-87F7-8B83F1B12BF7}" srcOrd="0" destOrd="0" presId="urn:microsoft.com/office/officeart/2005/8/layout/bList2"/>
    <dgm:cxn modelId="{536EFC1D-6145-4D19-AE4F-028E30D2F674}" type="presParOf" srcId="{854479FC-7C91-4D4F-85AB-974EC6198C76}" destId="{9FF38097-3918-4CD2-A607-1193AFE5C5C2}" srcOrd="1" destOrd="0" presId="urn:microsoft.com/office/officeart/2005/8/layout/bList2"/>
    <dgm:cxn modelId="{D3FDCEE3-7A44-41A8-AC97-EAD36C051DF4}" type="presParOf" srcId="{854479FC-7C91-4D4F-85AB-974EC6198C76}" destId="{08CA6318-0433-447D-BF7F-C0AADB7EF5E1}" srcOrd="2" destOrd="0" presId="urn:microsoft.com/office/officeart/2005/8/layout/bList2"/>
    <dgm:cxn modelId="{6E0629F9-D9CC-4962-A196-077056D73130}" type="presParOf" srcId="{854479FC-7C91-4D4F-85AB-974EC6198C76}" destId="{CF340B59-318D-4FC3-8207-64FD8303DFF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CAC328-F379-4DA9-8A64-1F71A6B3B4D3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D5C1761E-46E6-4047-BE7C-7AC5DCD813FA}">
      <dgm:prSet phldrT="[Texte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600" dirty="0"/>
            <a:t>Cogénération en base intégrée sur la saison de chauffe 23/24 et suivant les opportunités de marché à partir de la saison 24/25</a:t>
          </a:r>
        </a:p>
      </dgm:t>
    </dgm:pt>
    <dgm:pt modelId="{3F07A875-36A2-4FFB-A53C-BD4451607A74}" type="parTrans" cxnId="{5C1F1F22-C05E-40CC-B375-2D3F59DB1451}">
      <dgm:prSet/>
      <dgm:spPr/>
      <dgm:t>
        <a:bodyPr/>
        <a:lstStyle/>
        <a:p>
          <a:endParaRPr lang="fr-FR" sz="1800"/>
        </a:p>
      </dgm:t>
    </dgm:pt>
    <dgm:pt modelId="{C4B9310D-64ED-4A2B-A5C3-BF3A2ECFA0A0}" type="sibTrans" cxnId="{5C1F1F22-C05E-40CC-B375-2D3F59DB1451}">
      <dgm:prSet/>
      <dgm:spPr/>
      <dgm:t>
        <a:bodyPr/>
        <a:lstStyle/>
        <a:p>
          <a:endParaRPr lang="fr-FR" sz="1800"/>
        </a:p>
      </dgm:t>
    </dgm:pt>
    <dgm:pt modelId="{D737EE59-3349-4855-8CE1-6055CF0CDC46}" type="asst">
      <dgm:prSet phldrT="[Texte]" custT="1"/>
      <dgm:spPr/>
      <dgm:t>
        <a:bodyPr/>
        <a:lstStyle/>
        <a:p>
          <a:r>
            <a:rPr lang="fr-FR" sz="1600" dirty="0"/>
            <a:t>Recette minimum intégrée dans l’économie générale du contrat (</a:t>
          </a:r>
          <a:r>
            <a:rPr lang="fr-FR" sz="1600" b="1" dirty="0"/>
            <a:t>266 k€/an</a:t>
          </a:r>
          <a:r>
            <a:rPr lang="fr-FR" sz="1600" dirty="0"/>
            <a:t>)</a:t>
          </a:r>
        </a:p>
      </dgm:t>
    </dgm:pt>
    <dgm:pt modelId="{A4E13A9E-6C11-4974-AC7B-56B0503045FB}" type="parTrans" cxnId="{1A0FD120-7DEC-4481-AE11-9F6969122D8C}">
      <dgm:prSet/>
      <dgm:spPr/>
      <dgm:t>
        <a:bodyPr/>
        <a:lstStyle/>
        <a:p>
          <a:endParaRPr lang="fr-FR" sz="1800"/>
        </a:p>
      </dgm:t>
    </dgm:pt>
    <dgm:pt modelId="{E29B25ED-C79B-4E16-98BC-34FDD2F46F3B}" type="sibTrans" cxnId="{1A0FD120-7DEC-4481-AE11-9F6969122D8C}">
      <dgm:prSet/>
      <dgm:spPr/>
      <dgm:t>
        <a:bodyPr/>
        <a:lstStyle/>
        <a:p>
          <a:endParaRPr lang="fr-FR" sz="1800"/>
        </a:p>
      </dgm:t>
    </dgm:pt>
    <dgm:pt modelId="{873C63A6-68DB-4BFC-AC66-76B21012BF71}">
      <dgm:prSet phldrT="[Texte]" custT="1"/>
      <dgm:spPr/>
      <dgm:t>
        <a:bodyPr/>
        <a:lstStyle/>
        <a:p>
          <a:r>
            <a:rPr lang="fr-FR" sz="1800" dirty="0"/>
            <a:t>Si solde positif</a:t>
          </a:r>
        </a:p>
      </dgm:t>
    </dgm:pt>
    <dgm:pt modelId="{FA54669E-B574-4A05-9EF7-9F30AFFEE37E}" type="parTrans" cxnId="{6EE23C6D-C256-4420-9834-E5DB19FF9EA9}">
      <dgm:prSet/>
      <dgm:spPr/>
      <dgm:t>
        <a:bodyPr/>
        <a:lstStyle/>
        <a:p>
          <a:endParaRPr lang="fr-FR" sz="1800"/>
        </a:p>
      </dgm:t>
    </dgm:pt>
    <dgm:pt modelId="{7B6F424A-4C38-4931-A930-1354CEE87D74}" type="sibTrans" cxnId="{6EE23C6D-C256-4420-9834-E5DB19FF9EA9}">
      <dgm:prSet/>
      <dgm:spPr/>
      <dgm:t>
        <a:bodyPr/>
        <a:lstStyle/>
        <a:p>
          <a:endParaRPr lang="fr-FR" sz="1800"/>
        </a:p>
      </dgm:t>
    </dgm:pt>
    <dgm:pt modelId="{59D169A7-2F3E-4F59-8D71-4C7B77488184}">
      <dgm:prSet phldrT="[Texte]" custT="1"/>
      <dgm:spPr/>
      <dgm:t>
        <a:bodyPr/>
        <a:lstStyle/>
        <a:p>
          <a:r>
            <a:rPr lang="fr-FR" sz="1600" dirty="0"/>
            <a:t>Si solde négatif</a:t>
          </a:r>
        </a:p>
      </dgm:t>
    </dgm:pt>
    <dgm:pt modelId="{E6C9EFB7-EAB1-4938-93B8-788CB252B412}" type="parTrans" cxnId="{196E7A40-EFA8-4F8B-B888-EC748D32A02C}">
      <dgm:prSet/>
      <dgm:spPr/>
      <dgm:t>
        <a:bodyPr/>
        <a:lstStyle/>
        <a:p>
          <a:endParaRPr lang="fr-FR" sz="1800"/>
        </a:p>
      </dgm:t>
    </dgm:pt>
    <dgm:pt modelId="{E37C8BA2-BA5F-4515-B0E8-AD6A16D38E1C}" type="sibTrans" cxnId="{196E7A40-EFA8-4F8B-B888-EC748D32A02C}">
      <dgm:prSet/>
      <dgm:spPr/>
      <dgm:t>
        <a:bodyPr/>
        <a:lstStyle/>
        <a:p>
          <a:endParaRPr lang="fr-FR" sz="1800"/>
        </a:p>
      </dgm:t>
    </dgm:pt>
    <dgm:pt modelId="{CCA055FA-24FD-4220-B3B1-034AF3E5F138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400" dirty="0"/>
            <a:t>Partage des recettes supplémentaires </a:t>
          </a:r>
          <a:r>
            <a:rPr lang="fr-FR" sz="1400" b="1" u="sng" dirty="0"/>
            <a:t>50% pour Ville</a:t>
          </a:r>
        </a:p>
      </dgm:t>
    </dgm:pt>
    <dgm:pt modelId="{5C6147AA-85EC-4ACC-B21D-5F6272DED8E2}" type="parTrans" cxnId="{336810D0-2637-4680-9AA7-0D0E0CF5F246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fr-FR" sz="1800"/>
        </a:p>
      </dgm:t>
    </dgm:pt>
    <dgm:pt modelId="{F8C3264E-91D6-44F0-A924-F7F6C71606F9}" type="sibTrans" cxnId="{336810D0-2637-4680-9AA7-0D0E0CF5F246}">
      <dgm:prSet/>
      <dgm:spPr/>
      <dgm:t>
        <a:bodyPr/>
        <a:lstStyle/>
        <a:p>
          <a:endParaRPr lang="fr-FR" sz="1800"/>
        </a:p>
      </dgm:t>
    </dgm:pt>
    <dgm:pt modelId="{977A7177-6F67-4FCE-8007-81BC762233A4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400" dirty="0"/>
            <a:t>Déficit prise en charge par le Délégataire</a:t>
          </a:r>
        </a:p>
      </dgm:t>
    </dgm:pt>
    <dgm:pt modelId="{7DB91780-A2F4-49B6-A44E-170575CB1392}" type="parTrans" cxnId="{DC60B784-9237-4DA1-97A8-FB93DFA56BBC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fr-FR" sz="1800"/>
        </a:p>
      </dgm:t>
    </dgm:pt>
    <dgm:pt modelId="{007D0D5A-6542-41EE-84C3-9DD106227662}" type="sibTrans" cxnId="{DC60B784-9237-4DA1-97A8-FB93DFA56BBC}">
      <dgm:prSet/>
      <dgm:spPr/>
      <dgm:t>
        <a:bodyPr/>
        <a:lstStyle/>
        <a:p>
          <a:endParaRPr lang="fr-FR" sz="1800"/>
        </a:p>
      </dgm:t>
    </dgm:pt>
    <dgm:pt modelId="{6F587603-CAE9-4423-9005-F3423620D880}" type="pres">
      <dgm:prSet presAssocID="{8FCAC328-F379-4DA9-8A64-1F71A6B3B4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639D822-92C2-4ACD-AD49-3B33D00456A9}" type="pres">
      <dgm:prSet presAssocID="{D5C1761E-46E6-4047-BE7C-7AC5DCD813FA}" presName="hierRoot1" presStyleCnt="0">
        <dgm:presLayoutVars>
          <dgm:hierBranch val="init"/>
        </dgm:presLayoutVars>
      </dgm:prSet>
      <dgm:spPr/>
    </dgm:pt>
    <dgm:pt modelId="{DC65B352-922A-484A-A34B-05C4E4719E74}" type="pres">
      <dgm:prSet presAssocID="{D5C1761E-46E6-4047-BE7C-7AC5DCD813FA}" presName="rootComposite1" presStyleCnt="0"/>
      <dgm:spPr/>
    </dgm:pt>
    <dgm:pt modelId="{6F4BF8D3-7F9A-4860-BFC8-F27CD7CB0EFF}" type="pres">
      <dgm:prSet presAssocID="{D5C1761E-46E6-4047-BE7C-7AC5DCD813FA}" presName="rootText1" presStyleLbl="node0" presStyleIdx="0" presStyleCnt="1" custScaleX="287136">
        <dgm:presLayoutVars>
          <dgm:chPref val="3"/>
        </dgm:presLayoutVars>
      </dgm:prSet>
      <dgm:spPr/>
    </dgm:pt>
    <dgm:pt modelId="{B5081EE9-CB56-4153-B4A8-6C4102AE9466}" type="pres">
      <dgm:prSet presAssocID="{D5C1761E-46E6-4047-BE7C-7AC5DCD813FA}" presName="rootConnector1" presStyleLbl="node1" presStyleIdx="0" presStyleCnt="0"/>
      <dgm:spPr/>
    </dgm:pt>
    <dgm:pt modelId="{17BA7D7B-5EE7-4A95-8898-91EEC44C516C}" type="pres">
      <dgm:prSet presAssocID="{D5C1761E-46E6-4047-BE7C-7AC5DCD813FA}" presName="hierChild2" presStyleCnt="0"/>
      <dgm:spPr/>
    </dgm:pt>
    <dgm:pt modelId="{E3C5F6F2-99C6-4555-B419-2B076611DE73}" type="pres">
      <dgm:prSet presAssocID="{FA54669E-B574-4A05-9EF7-9F30AFFEE37E}" presName="Name37" presStyleLbl="parChTrans1D2" presStyleIdx="0" presStyleCnt="3"/>
      <dgm:spPr/>
    </dgm:pt>
    <dgm:pt modelId="{1A00E989-ECC1-49A6-96F1-E787B3036C70}" type="pres">
      <dgm:prSet presAssocID="{873C63A6-68DB-4BFC-AC66-76B21012BF71}" presName="hierRoot2" presStyleCnt="0">
        <dgm:presLayoutVars>
          <dgm:hierBranch val="init"/>
        </dgm:presLayoutVars>
      </dgm:prSet>
      <dgm:spPr/>
    </dgm:pt>
    <dgm:pt modelId="{7B91661B-AFA1-4263-8512-A6A131E62268}" type="pres">
      <dgm:prSet presAssocID="{873C63A6-68DB-4BFC-AC66-76B21012BF71}" presName="rootComposite" presStyleCnt="0"/>
      <dgm:spPr/>
    </dgm:pt>
    <dgm:pt modelId="{DD4B0A31-35DB-4C88-8E3C-C4B99917DFFF}" type="pres">
      <dgm:prSet presAssocID="{873C63A6-68DB-4BFC-AC66-76B21012BF71}" presName="rootText" presStyleLbl="node2" presStyleIdx="0" presStyleCnt="2">
        <dgm:presLayoutVars>
          <dgm:chPref val="3"/>
        </dgm:presLayoutVars>
      </dgm:prSet>
      <dgm:spPr/>
    </dgm:pt>
    <dgm:pt modelId="{93F6F69D-5D05-4200-9843-53B0738B6932}" type="pres">
      <dgm:prSet presAssocID="{873C63A6-68DB-4BFC-AC66-76B21012BF71}" presName="rootConnector" presStyleLbl="node2" presStyleIdx="0" presStyleCnt="2"/>
      <dgm:spPr/>
    </dgm:pt>
    <dgm:pt modelId="{7417CB60-2EDC-421D-AC95-724EB8F336A8}" type="pres">
      <dgm:prSet presAssocID="{873C63A6-68DB-4BFC-AC66-76B21012BF71}" presName="hierChild4" presStyleCnt="0"/>
      <dgm:spPr/>
    </dgm:pt>
    <dgm:pt modelId="{C7B9FCBD-A2C3-4904-BB8B-ADCF04137926}" type="pres">
      <dgm:prSet presAssocID="{5C6147AA-85EC-4ACC-B21D-5F6272DED8E2}" presName="Name37" presStyleLbl="parChTrans1D3" presStyleIdx="0" presStyleCnt="2"/>
      <dgm:spPr/>
    </dgm:pt>
    <dgm:pt modelId="{75234883-60DC-4241-BE6F-77615ED55528}" type="pres">
      <dgm:prSet presAssocID="{CCA055FA-24FD-4220-B3B1-034AF3E5F138}" presName="hierRoot2" presStyleCnt="0">
        <dgm:presLayoutVars>
          <dgm:hierBranch val="init"/>
        </dgm:presLayoutVars>
      </dgm:prSet>
      <dgm:spPr/>
    </dgm:pt>
    <dgm:pt modelId="{7AA32D1B-F866-49EE-BE08-B43008DE49E9}" type="pres">
      <dgm:prSet presAssocID="{CCA055FA-24FD-4220-B3B1-034AF3E5F138}" presName="rootComposite" presStyleCnt="0"/>
      <dgm:spPr/>
    </dgm:pt>
    <dgm:pt modelId="{ABE0738E-A2ED-499F-8D06-5E27B7B4E9DE}" type="pres">
      <dgm:prSet presAssocID="{CCA055FA-24FD-4220-B3B1-034AF3E5F138}" presName="rootText" presStyleLbl="node3" presStyleIdx="0" presStyleCnt="2" custScaleX="135795">
        <dgm:presLayoutVars>
          <dgm:chPref val="3"/>
        </dgm:presLayoutVars>
      </dgm:prSet>
      <dgm:spPr/>
    </dgm:pt>
    <dgm:pt modelId="{CD9D85C8-C729-4992-8B56-37F235135F47}" type="pres">
      <dgm:prSet presAssocID="{CCA055FA-24FD-4220-B3B1-034AF3E5F138}" presName="rootConnector" presStyleLbl="node3" presStyleIdx="0" presStyleCnt="2"/>
      <dgm:spPr/>
    </dgm:pt>
    <dgm:pt modelId="{8727CD5A-1B82-49D5-A78E-18A12ED99F72}" type="pres">
      <dgm:prSet presAssocID="{CCA055FA-24FD-4220-B3B1-034AF3E5F138}" presName="hierChild4" presStyleCnt="0"/>
      <dgm:spPr/>
    </dgm:pt>
    <dgm:pt modelId="{EDA0BB3C-B5FC-4A55-9C56-A00E1C273C61}" type="pres">
      <dgm:prSet presAssocID="{CCA055FA-24FD-4220-B3B1-034AF3E5F138}" presName="hierChild5" presStyleCnt="0"/>
      <dgm:spPr/>
    </dgm:pt>
    <dgm:pt modelId="{033A9F36-B051-4837-B829-A810FB5FE4B3}" type="pres">
      <dgm:prSet presAssocID="{873C63A6-68DB-4BFC-AC66-76B21012BF71}" presName="hierChild5" presStyleCnt="0"/>
      <dgm:spPr/>
    </dgm:pt>
    <dgm:pt modelId="{01CE0825-F1A9-4F68-94F4-176AF7C7E8B0}" type="pres">
      <dgm:prSet presAssocID="{E6C9EFB7-EAB1-4938-93B8-788CB252B412}" presName="Name37" presStyleLbl="parChTrans1D2" presStyleIdx="1" presStyleCnt="3"/>
      <dgm:spPr/>
    </dgm:pt>
    <dgm:pt modelId="{80773495-276E-4080-849E-3DB87FBE0905}" type="pres">
      <dgm:prSet presAssocID="{59D169A7-2F3E-4F59-8D71-4C7B77488184}" presName="hierRoot2" presStyleCnt="0">
        <dgm:presLayoutVars>
          <dgm:hierBranch val="init"/>
        </dgm:presLayoutVars>
      </dgm:prSet>
      <dgm:spPr/>
    </dgm:pt>
    <dgm:pt modelId="{8ABF6118-9D4F-4DB6-878C-4054886EBC44}" type="pres">
      <dgm:prSet presAssocID="{59D169A7-2F3E-4F59-8D71-4C7B77488184}" presName="rootComposite" presStyleCnt="0"/>
      <dgm:spPr/>
    </dgm:pt>
    <dgm:pt modelId="{E6173074-E7FD-48F1-9A85-A7D5EBBA3D51}" type="pres">
      <dgm:prSet presAssocID="{59D169A7-2F3E-4F59-8D71-4C7B77488184}" presName="rootText" presStyleLbl="node2" presStyleIdx="1" presStyleCnt="2">
        <dgm:presLayoutVars>
          <dgm:chPref val="3"/>
        </dgm:presLayoutVars>
      </dgm:prSet>
      <dgm:spPr/>
    </dgm:pt>
    <dgm:pt modelId="{CE13651E-1368-4F20-8AE5-E28BB7B157C3}" type="pres">
      <dgm:prSet presAssocID="{59D169A7-2F3E-4F59-8D71-4C7B77488184}" presName="rootConnector" presStyleLbl="node2" presStyleIdx="1" presStyleCnt="2"/>
      <dgm:spPr/>
    </dgm:pt>
    <dgm:pt modelId="{6A532EAF-BB88-4140-9CCE-F598C7DB7BDF}" type="pres">
      <dgm:prSet presAssocID="{59D169A7-2F3E-4F59-8D71-4C7B77488184}" presName="hierChild4" presStyleCnt="0"/>
      <dgm:spPr/>
    </dgm:pt>
    <dgm:pt modelId="{BD3A0789-A865-4E03-8A17-BB701AFBCF7C}" type="pres">
      <dgm:prSet presAssocID="{7DB91780-A2F4-49B6-A44E-170575CB1392}" presName="Name37" presStyleLbl="parChTrans1D3" presStyleIdx="1" presStyleCnt="2"/>
      <dgm:spPr/>
    </dgm:pt>
    <dgm:pt modelId="{672BA3AC-E191-484B-B2F6-33B7D78C0C51}" type="pres">
      <dgm:prSet presAssocID="{977A7177-6F67-4FCE-8007-81BC762233A4}" presName="hierRoot2" presStyleCnt="0">
        <dgm:presLayoutVars>
          <dgm:hierBranch val="init"/>
        </dgm:presLayoutVars>
      </dgm:prSet>
      <dgm:spPr/>
    </dgm:pt>
    <dgm:pt modelId="{2490DC0B-6C49-4BCF-96A4-58D2A9B0399E}" type="pres">
      <dgm:prSet presAssocID="{977A7177-6F67-4FCE-8007-81BC762233A4}" presName="rootComposite" presStyleCnt="0"/>
      <dgm:spPr/>
    </dgm:pt>
    <dgm:pt modelId="{0F3EEFA2-92B8-4B97-8560-0837E7E045F2}" type="pres">
      <dgm:prSet presAssocID="{977A7177-6F67-4FCE-8007-81BC762233A4}" presName="rootText" presStyleLbl="node3" presStyleIdx="1" presStyleCnt="2" custScaleX="124100">
        <dgm:presLayoutVars>
          <dgm:chPref val="3"/>
        </dgm:presLayoutVars>
      </dgm:prSet>
      <dgm:spPr/>
    </dgm:pt>
    <dgm:pt modelId="{4723E56A-7FF4-43C6-AA25-F1B942B1A36F}" type="pres">
      <dgm:prSet presAssocID="{977A7177-6F67-4FCE-8007-81BC762233A4}" presName="rootConnector" presStyleLbl="node3" presStyleIdx="1" presStyleCnt="2"/>
      <dgm:spPr/>
    </dgm:pt>
    <dgm:pt modelId="{7DE6756F-2220-4D24-9706-872FAF80F7CB}" type="pres">
      <dgm:prSet presAssocID="{977A7177-6F67-4FCE-8007-81BC762233A4}" presName="hierChild4" presStyleCnt="0"/>
      <dgm:spPr/>
    </dgm:pt>
    <dgm:pt modelId="{8A6FB0CD-4F45-43B5-A31B-0EA681B10764}" type="pres">
      <dgm:prSet presAssocID="{977A7177-6F67-4FCE-8007-81BC762233A4}" presName="hierChild5" presStyleCnt="0"/>
      <dgm:spPr/>
    </dgm:pt>
    <dgm:pt modelId="{74670F9E-E889-4FC6-8538-38ED73E7B7CC}" type="pres">
      <dgm:prSet presAssocID="{59D169A7-2F3E-4F59-8D71-4C7B77488184}" presName="hierChild5" presStyleCnt="0"/>
      <dgm:spPr/>
    </dgm:pt>
    <dgm:pt modelId="{699A673F-51A9-4F56-8AFF-A2AD5E2D674C}" type="pres">
      <dgm:prSet presAssocID="{D5C1761E-46E6-4047-BE7C-7AC5DCD813FA}" presName="hierChild3" presStyleCnt="0"/>
      <dgm:spPr/>
    </dgm:pt>
    <dgm:pt modelId="{D0D672D7-1D28-42F9-8F37-E9321E6B91DC}" type="pres">
      <dgm:prSet presAssocID="{A4E13A9E-6C11-4974-AC7B-56B0503045FB}" presName="Name111" presStyleLbl="parChTrans1D2" presStyleIdx="2" presStyleCnt="3"/>
      <dgm:spPr/>
    </dgm:pt>
    <dgm:pt modelId="{6450A3C3-2816-483F-9F1F-C6B665A853DB}" type="pres">
      <dgm:prSet presAssocID="{D737EE59-3349-4855-8CE1-6055CF0CDC46}" presName="hierRoot3" presStyleCnt="0">
        <dgm:presLayoutVars>
          <dgm:hierBranch val="init"/>
        </dgm:presLayoutVars>
      </dgm:prSet>
      <dgm:spPr/>
    </dgm:pt>
    <dgm:pt modelId="{54682532-FC6E-4FE5-9241-73E442216265}" type="pres">
      <dgm:prSet presAssocID="{D737EE59-3349-4855-8CE1-6055CF0CDC46}" presName="rootComposite3" presStyleCnt="0"/>
      <dgm:spPr/>
    </dgm:pt>
    <dgm:pt modelId="{B530E5EB-8894-4BCF-8213-2AF31F8B7BCB}" type="pres">
      <dgm:prSet presAssocID="{D737EE59-3349-4855-8CE1-6055CF0CDC46}" presName="rootText3" presStyleLbl="asst1" presStyleIdx="0" presStyleCnt="1" custScaleX="203630">
        <dgm:presLayoutVars>
          <dgm:chPref val="3"/>
        </dgm:presLayoutVars>
      </dgm:prSet>
      <dgm:spPr/>
    </dgm:pt>
    <dgm:pt modelId="{253FEADE-D086-4F74-A5E9-72AF3C82C80F}" type="pres">
      <dgm:prSet presAssocID="{D737EE59-3349-4855-8CE1-6055CF0CDC46}" presName="rootConnector3" presStyleLbl="asst1" presStyleIdx="0" presStyleCnt="1"/>
      <dgm:spPr/>
    </dgm:pt>
    <dgm:pt modelId="{7E40408D-91DC-4FD0-9D64-F2C287BB1DD9}" type="pres">
      <dgm:prSet presAssocID="{D737EE59-3349-4855-8CE1-6055CF0CDC46}" presName="hierChild6" presStyleCnt="0"/>
      <dgm:spPr/>
    </dgm:pt>
    <dgm:pt modelId="{DCDF0D6C-2657-4503-8D3A-19398B28DE4E}" type="pres">
      <dgm:prSet presAssocID="{D737EE59-3349-4855-8CE1-6055CF0CDC46}" presName="hierChild7" presStyleCnt="0"/>
      <dgm:spPr/>
    </dgm:pt>
  </dgm:ptLst>
  <dgm:cxnLst>
    <dgm:cxn modelId="{0F22F202-3A79-4281-8472-2F348532ED99}" type="presOf" srcId="{873C63A6-68DB-4BFC-AC66-76B21012BF71}" destId="{93F6F69D-5D05-4200-9843-53B0738B6932}" srcOrd="1" destOrd="0" presId="urn:microsoft.com/office/officeart/2005/8/layout/orgChart1"/>
    <dgm:cxn modelId="{BD858A1B-B154-4DCA-87C1-58597C06BDA3}" type="presOf" srcId="{CCA055FA-24FD-4220-B3B1-034AF3E5F138}" destId="{ABE0738E-A2ED-499F-8D06-5E27B7B4E9DE}" srcOrd="0" destOrd="0" presId="urn:microsoft.com/office/officeart/2005/8/layout/orgChart1"/>
    <dgm:cxn modelId="{1A0FD120-7DEC-4481-AE11-9F6969122D8C}" srcId="{D5C1761E-46E6-4047-BE7C-7AC5DCD813FA}" destId="{D737EE59-3349-4855-8CE1-6055CF0CDC46}" srcOrd="0" destOrd="0" parTransId="{A4E13A9E-6C11-4974-AC7B-56B0503045FB}" sibTransId="{E29B25ED-C79B-4E16-98BC-34FDD2F46F3B}"/>
    <dgm:cxn modelId="{5C1F1F22-C05E-40CC-B375-2D3F59DB1451}" srcId="{8FCAC328-F379-4DA9-8A64-1F71A6B3B4D3}" destId="{D5C1761E-46E6-4047-BE7C-7AC5DCD813FA}" srcOrd="0" destOrd="0" parTransId="{3F07A875-36A2-4FFB-A53C-BD4451607A74}" sibTransId="{C4B9310D-64ED-4A2B-A5C3-BF3A2ECFA0A0}"/>
    <dgm:cxn modelId="{20BD6225-2328-40AF-9D86-ECCF9BD016D5}" type="presOf" srcId="{873C63A6-68DB-4BFC-AC66-76B21012BF71}" destId="{DD4B0A31-35DB-4C88-8E3C-C4B99917DFFF}" srcOrd="0" destOrd="0" presId="urn:microsoft.com/office/officeart/2005/8/layout/orgChart1"/>
    <dgm:cxn modelId="{1D477832-3375-4266-849C-3196751BAFC6}" type="presOf" srcId="{E6C9EFB7-EAB1-4938-93B8-788CB252B412}" destId="{01CE0825-F1A9-4F68-94F4-176AF7C7E8B0}" srcOrd="0" destOrd="0" presId="urn:microsoft.com/office/officeart/2005/8/layout/orgChart1"/>
    <dgm:cxn modelId="{D06A7534-63FD-43C2-A276-F4CC13E46F98}" type="presOf" srcId="{977A7177-6F67-4FCE-8007-81BC762233A4}" destId="{4723E56A-7FF4-43C6-AA25-F1B942B1A36F}" srcOrd="1" destOrd="0" presId="urn:microsoft.com/office/officeart/2005/8/layout/orgChart1"/>
    <dgm:cxn modelId="{41DDD538-0CB5-4D54-B2D1-80B0A9D69C42}" type="presOf" srcId="{7DB91780-A2F4-49B6-A44E-170575CB1392}" destId="{BD3A0789-A865-4E03-8A17-BB701AFBCF7C}" srcOrd="0" destOrd="0" presId="urn:microsoft.com/office/officeart/2005/8/layout/orgChart1"/>
    <dgm:cxn modelId="{7459CD39-D64F-4B68-A57D-E6F1E2BA73E0}" type="presOf" srcId="{5C6147AA-85EC-4ACC-B21D-5F6272DED8E2}" destId="{C7B9FCBD-A2C3-4904-BB8B-ADCF04137926}" srcOrd="0" destOrd="0" presId="urn:microsoft.com/office/officeart/2005/8/layout/orgChart1"/>
    <dgm:cxn modelId="{196E7A40-EFA8-4F8B-B888-EC748D32A02C}" srcId="{D5C1761E-46E6-4047-BE7C-7AC5DCD813FA}" destId="{59D169A7-2F3E-4F59-8D71-4C7B77488184}" srcOrd="2" destOrd="0" parTransId="{E6C9EFB7-EAB1-4938-93B8-788CB252B412}" sibTransId="{E37C8BA2-BA5F-4515-B0E8-AD6A16D38E1C}"/>
    <dgm:cxn modelId="{4DCAF644-C368-4F87-BDA0-230CEF4D794A}" type="presOf" srcId="{FA54669E-B574-4A05-9EF7-9F30AFFEE37E}" destId="{E3C5F6F2-99C6-4555-B419-2B076611DE73}" srcOrd="0" destOrd="0" presId="urn:microsoft.com/office/officeart/2005/8/layout/orgChart1"/>
    <dgm:cxn modelId="{B3672245-6FAF-4FD1-BDE3-26B439CFDD23}" type="presOf" srcId="{59D169A7-2F3E-4F59-8D71-4C7B77488184}" destId="{CE13651E-1368-4F20-8AE5-E28BB7B157C3}" srcOrd="1" destOrd="0" presId="urn:microsoft.com/office/officeart/2005/8/layout/orgChart1"/>
    <dgm:cxn modelId="{6EE23C6D-C256-4420-9834-E5DB19FF9EA9}" srcId="{D5C1761E-46E6-4047-BE7C-7AC5DCD813FA}" destId="{873C63A6-68DB-4BFC-AC66-76B21012BF71}" srcOrd="1" destOrd="0" parTransId="{FA54669E-B574-4A05-9EF7-9F30AFFEE37E}" sibTransId="{7B6F424A-4C38-4931-A930-1354CEE87D74}"/>
    <dgm:cxn modelId="{179EBE73-EB50-4C46-AC77-623B4F9F8E2E}" type="presOf" srcId="{D5C1761E-46E6-4047-BE7C-7AC5DCD813FA}" destId="{6F4BF8D3-7F9A-4860-BFC8-F27CD7CB0EFF}" srcOrd="0" destOrd="0" presId="urn:microsoft.com/office/officeart/2005/8/layout/orgChart1"/>
    <dgm:cxn modelId="{27DD6D82-EE3D-47C0-9179-C0155158626F}" type="presOf" srcId="{D737EE59-3349-4855-8CE1-6055CF0CDC46}" destId="{253FEADE-D086-4F74-A5E9-72AF3C82C80F}" srcOrd="1" destOrd="0" presId="urn:microsoft.com/office/officeart/2005/8/layout/orgChart1"/>
    <dgm:cxn modelId="{DC60B784-9237-4DA1-97A8-FB93DFA56BBC}" srcId="{59D169A7-2F3E-4F59-8D71-4C7B77488184}" destId="{977A7177-6F67-4FCE-8007-81BC762233A4}" srcOrd="0" destOrd="0" parTransId="{7DB91780-A2F4-49B6-A44E-170575CB1392}" sibTransId="{007D0D5A-6542-41EE-84C3-9DD106227662}"/>
    <dgm:cxn modelId="{31B10A8B-5CEB-4A77-8AF9-CBBB92FB3893}" type="presOf" srcId="{8FCAC328-F379-4DA9-8A64-1F71A6B3B4D3}" destId="{6F587603-CAE9-4423-9005-F3423620D880}" srcOrd="0" destOrd="0" presId="urn:microsoft.com/office/officeart/2005/8/layout/orgChart1"/>
    <dgm:cxn modelId="{BF46DE8E-5795-4541-BF0B-A1798787E7F4}" type="presOf" srcId="{D5C1761E-46E6-4047-BE7C-7AC5DCD813FA}" destId="{B5081EE9-CB56-4153-B4A8-6C4102AE9466}" srcOrd="1" destOrd="0" presId="urn:microsoft.com/office/officeart/2005/8/layout/orgChart1"/>
    <dgm:cxn modelId="{336810D0-2637-4680-9AA7-0D0E0CF5F246}" srcId="{873C63A6-68DB-4BFC-AC66-76B21012BF71}" destId="{CCA055FA-24FD-4220-B3B1-034AF3E5F138}" srcOrd="0" destOrd="0" parTransId="{5C6147AA-85EC-4ACC-B21D-5F6272DED8E2}" sibTransId="{F8C3264E-91D6-44F0-A924-F7F6C71606F9}"/>
    <dgm:cxn modelId="{8172E0D3-7656-4EE0-8299-8C8DEC96CA11}" type="presOf" srcId="{CCA055FA-24FD-4220-B3B1-034AF3E5F138}" destId="{CD9D85C8-C729-4992-8B56-37F235135F47}" srcOrd="1" destOrd="0" presId="urn:microsoft.com/office/officeart/2005/8/layout/orgChart1"/>
    <dgm:cxn modelId="{54082EDB-67B9-45C8-8B6B-B1638C74D4EF}" type="presOf" srcId="{59D169A7-2F3E-4F59-8D71-4C7B77488184}" destId="{E6173074-E7FD-48F1-9A85-A7D5EBBA3D51}" srcOrd="0" destOrd="0" presId="urn:microsoft.com/office/officeart/2005/8/layout/orgChart1"/>
    <dgm:cxn modelId="{ED11CDDB-90AE-42D3-96BB-67515D60C26A}" type="presOf" srcId="{977A7177-6F67-4FCE-8007-81BC762233A4}" destId="{0F3EEFA2-92B8-4B97-8560-0837E7E045F2}" srcOrd="0" destOrd="0" presId="urn:microsoft.com/office/officeart/2005/8/layout/orgChart1"/>
    <dgm:cxn modelId="{80A9ECF5-F298-48D2-A1F2-B50E3832C3C9}" type="presOf" srcId="{D737EE59-3349-4855-8CE1-6055CF0CDC46}" destId="{B530E5EB-8894-4BCF-8213-2AF31F8B7BCB}" srcOrd="0" destOrd="0" presId="urn:microsoft.com/office/officeart/2005/8/layout/orgChart1"/>
    <dgm:cxn modelId="{E4F0A2F7-436C-4DFC-9690-DDEC39F91C8D}" type="presOf" srcId="{A4E13A9E-6C11-4974-AC7B-56B0503045FB}" destId="{D0D672D7-1D28-42F9-8F37-E9321E6B91DC}" srcOrd="0" destOrd="0" presId="urn:microsoft.com/office/officeart/2005/8/layout/orgChart1"/>
    <dgm:cxn modelId="{55E2888D-E6A1-48D4-83D2-94433AAB36CD}" type="presParOf" srcId="{6F587603-CAE9-4423-9005-F3423620D880}" destId="{6639D822-92C2-4ACD-AD49-3B33D00456A9}" srcOrd="0" destOrd="0" presId="urn:microsoft.com/office/officeart/2005/8/layout/orgChart1"/>
    <dgm:cxn modelId="{07C62CFC-1F0C-405F-AABF-23DEB123346E}" type="presParOf" srcId="{6639D822-92C2-4ACD-AD49-3B33D00456A9}" destId="{DC65B352-922A-484A-A34B-05C4E4719E74}" srcOrd="0" destOrd="0" presId="urn:microsoft.com/office/officeart/2005/8/layout/orgChart1"/>
    <dgm:cxn modelId="{209480AA-FDB7-42C3-8CE1-08120D268B34}" type="presParOf" srcId="{DC65B352-922A-484A-A34B-05C4E4719E74}" destId="{6F4BF8D3-7F9A-4860-BFC8-F27CD7CB0EFF}" srcOrd="0" destOrd="0" presId="urn:microsoft.com/office/officeart/2005/8/layout/orgChart1"/>
    <dgm:cxn modelId="{36155C9F-6294-4EC5-8666-61421D765B09}" type="presParOf" srcId="{DC65B352-922A-484A-A34B-05C4E4719E74}" destId="{B5081EE9-CB56-4153-B4A8-6C4102AE9466}" srcOrd="1" destOrd="0" presId="urn:microsoft.com/office/officeart/2005/8/layout/orgChart1"/>
    <dgm:cxn modelId="{FAF2008C-2A76-46B7-9D42-E414C6BD6C06}" type="presParOf" srcId="{6639D822-92C2-4ACD-AD49-3B33D00456A9}" destId="{17BA7D7B-5EE7-4A95-8898-91EEC44C516C}" srcOrd="1" destOrd="0" presId="urn:microsoft.com/office/officeart/2005/8/layout/orgChart1"/>
    <dgm:cxn modelId="{1F9BA06E-E028-4AE8-92DF-1659FC85FC9D}" type="presParOf" srcId="{17BA7D7B-5EE7-4A95-8898-91EEC44C516C}" destId="{E3C5F6F2-99C6-4555-B419-2B076611DE73}" srcOrd="0" destOrd="0" presId="urn:microsoft.com/office/officeart/2005/8/layout/orgChart1"/>
    <dgm:cxn modelId="{91BE19D2-6EB4-47AC-9025-1230D645EC91}" type="presParOf" srcId="{17BA7D7B-5EE7-4A95-8898-91EEC44C516C}" destId="{1A00E989-ECC1-49A6-96F1-E787B3036C70}" srcOrd="1" destOrd="0" presId="urn:microsoft.com/office/officeart/2005/8/layout/orgChart1"/>
    <dgm:cxn modelId="{47B74848-BE71-4EC2-8AB6-A04D0724E2E5}" type="presParOf" srcId="{1A00E989-ECC1-49A6-96F1-E787B3036C70}" destId="{7B91661B-AFA1-4263-8512-A6A131E62268}" srcOrd="0" destOrd="0" presId="urn:microsoft.com/office/officeart/2005/8/layout/orgChart1"/>
    <dgm:cxn modelId="{89D5B368-8566-4ADD-9167-E8478673B015}" type="presParOf" srcId="{7B91661B-AFA1-4263-8512-A6A131E62268}" destId="{DD4B0A31-35DB-4C88-8E3C-C4B99917DFFF}" srcOrd="0" destOrd="0" presId="urn:microsoft.com/office/officeart/2005/8/layout/orgChart1"/>
    <dgm:cxn modelId="{7715E178-C07E-4F0E-8E12-A7A3A27C4E39}" type="presParOf" srcId="{7B91661B-AFA1-4263-8512-A6A131E62268}" destId="{93F6F69D-5D05-4200-9843-53B0738B6932}" srcOrd="1" destOrd="0" presId="urn:microsoft.com/office/officeart/2005/8/layout/orgChart1"/>
    <dgm:cxn modelId="{7343B7E0-3CCB-424D-BD60-6001B2CC87A6}" type="presParOf" srcId="{1A00E989-ECC1-49A6-96F1-E787B3036C70}" destId="{7417CB60-2EDC-421D-AC95-724EB8F336A8}" srcOrd="1" destOrd="0" presId="urn:microsoft.com/office/officeart/2005/8/layout/orgChart1"/>
    <dgm:cxn modelId="{B7D88FAD-7366-4D20-96ED-07A06E27B255}" type="presParOf" srcId="{7417CB60-2EDC-421D-AC95-724EB8F336A8}" destId="{C7B9FCBD-A2C3-4904-BB8B-ADCF04137926}" srcOrd="0" destOrd="0" presId="urn:microsoft.com/office/officeart/2005/8/layout/orgChart1"/>
    <dgm:cxn modelId="{5D0E0ED7-2554-4272-819B-FC66D349E26A}" type="presParOf" srcId="{7417CB60-2EDC-421D-AC95-724EB8F336A8}" destId="{75234883-60DC-4241-BE6F-77615ED55528}" srcOrd="1" destOrd="0" presId="urn:microsoft.com/office/officeart/2005/8/layout/orgChart1"/>
    <dgm:cxn modelId="{54B94F38-0D62-4F82-A57E-0141B868601F}" type="presParOf" srcId="{75234883-60DC-4241-BE6F-77615ED55528}" destId="{7AA32D1B-F866-49EE-BE08-B43008DE49E9}" srcOrd="0" destOrd="0" presId="urn:microsoft.com/office/officeart/2005/8/layout/orgChart1"/>
    <dgm:cxn modelId="{1F8BC044-7D2A-44A6-B040-E63B5CC6CDE2}" type="presParOf" srcId="{7AA32D1B-F866-49EE-BE08-B43008DE49E9}" destId="{ABE0738E-A2ED-499F-8D06-5E27B7B4E9DE}" srcOrd="0" destOrd="0" presId="urn:microsoft.com/office/officeart/2005/8/layout/orgChart1"/>
    <dgm:cxn modelId="{FF6FF22E-910B-4418-957C-3421E0B17A6B}" type="presParOf" srcId="{7AA32D1B-F866-49EE-BE08-B43008DE49E9}" destId="{CD9D85C8-C729-4992-8B56-37F235135F47}" srcOrd="1" destOrd="0" presId="urn:microsoft.com/office/officeart/2005/8/layout/orgChart1"/>
    <dgm:cxn modelId="{13567C2B-57B8-436D-BE7B-C08082A3F469}" type="presParOf" srcId="{75234883-60DC-4241-BE6F-77615ED55528}" destId="{8727CD5A-1B82-49D5-A78E-18A12ED99F72}" srcOrd="1" destOrd="0" presId="urn:microsoft.com/office/officeart/2005/8/layout/orgChart1"/>
    <dgm:cxn modelId="{1717C7A1-6F3F-4514-94CF-A707CFD5A1F8}" type="presParOf" srcId="{75234883-60DC-4241-BE6F-77615ED55528}" destId="{EDA0BB3C-B5FC-4A55-9C56-A00E1C273C61}" srcOrd="2" destOrd="0" presId="urn:microsoft.com/office/officeart/2005/8/layout/orgChart1"/>
    <dgm:cxn modelId="{52097F6A-F30F-4ACB-8007-76FB94EBCFC8}" type="presParOf" srcId="{1A00E989-ECC1-49A6-96F1-E787B3036C70}" destId="{033A9F36-B051-4837-B829-A810FB5FE4B3}" srcOrd="2" destOrd="0" presId="urn:microsoft.com/office/officeart/2005/8/layout/orgChart1"/>
    <dgm:cxn modelId="{62515EE2-E237-4005-A827-A52E1088C060}" type="presParOf" srcId="{17BA7D7B-5EE7-4A95-8898-91EEC44C516C}" destId="{01CE0825-F1A9-4F68-94F4-176AF7C7E8B0}" srcOrd="2" destOrd="0" presId="urn:microsoft.com/office/officeart/2005/8/layout/orgChart1"/>
    <dgm:cxn modelId="{23CEC546-0F24-4F5E-85E3-1BDD37954EAA}" type="presParOf" srcId="{17BA7D7B-5EE7-4A95-8898-91EEC44C516C}" destId="{80773495-276E-4080-849E-3DB87FBE0905}" srcOrd="3" destOrd="0" presId="urn:microsoft.com/office/officeart/2005/8/layout/orgChart1"/>
    <dgm:cxn modelId="{751BDB13-3A91-44BC-86FF-C37122E2FCB3}" type="presParOf" srcId="{80773495-276E-4080-849E-3DB87FBE0905}" destId="{8ABF6118-9D4F-4DB6-878C-4054886EBC44}" srcOrd="0" destOrd="0" presId="urn:microsoft.com/office/officeart/2005/8/layout/orgChart1"/>
    <dgm:cxn modelId="{471EB87A-6CF2-41B8-8DCD-7201C0BC7BFF}" type="presParOf" srcId="{8ABF6118-9D4F-4DB6-878C-4054886EBC44}" destId="{E6173074-E7FD-48F1-9A85-A7D5EBBA3D51}" srcOrd="0" destOrd="0" presId="urn:microsoft.com/office/officeart/2005/8/layout/orgChart1"/>
    <dgm:cxn modelId="{8271BA3D-8998-45E0-8799-AC7469BDB881}" type="presParOf" srcId="{8ABF6118-9D4F-4DB6-878C-4054886EBC44}" destId="{CE13651E-1368-4F20-8AE5-E28BB7B157C3}" srcOrd="1" destOrd="0" presId="urn:microsoft.com/office/officeart/2005/8/layout/orgChart1"/>
    <dgm:cxn modelId="{947743C6-7B88-421B-A0A7-75D3DEE09941}" type="presParOf" srcId="{80773495-276E-4080-849E-3DB87FBE0905}" destId="{6A532EAF-BB88-4140-9CCE-F598C7DB7BDF}" srcOrd="1" destOrd="0" presId="urn:microsoft.com/office/officeart/2005/8/layout/orgChart1"/>
    <dgm:cxn modelId="{6588D2FF-5DE7-4C3F-A537-78E2A749F48F}" type="presParOf" srcId="{6A532EAF-BB88-4140-9CCE-F598C7DB7BDF}" destId="{BD3A0789-A865-4E03-8A17-BB701AFBCF7C}" srcOrd="0" destOrd="0" presId="urn:microsoft.com/office/officeart/2005/8/layout/orgChart1"/>
    <dgm:cxn modelId="{1F82C618-6AC2-4CFA-AF22-3E4556A42EAC}" type="presParOf" srcId="{6A532EAF-BB88-4140-9CCE-F598C7DB7BDF}" destId="{672BA3AC-E191-484B-B2F6-33B7D78C0C51}" srcOrd="1" destOrd="0" presId="urn:microsoft.com/office/officeart/2005/8/layout/orgChart1"/>
    <dgm:cxn modelId="{9D3DDA75-2596-4788-9C05-431963F50005}" type="presParOf" srcId="{672BA3AC-E191-484B-B2F6-33B7D78C0C51}" destId="{2490DC0B-6C49-4BCF-96A4-58D2A9B0399E}" srcOrd="0" destOrd="0" presId="urn:microsoft.com/office/officeart/2005/8/layout/orgChart1"/>
    <dgm:cxn modelId="{FBF10430-9153-46A6-9A1F-1022852F8C25}" type="presParOf" srcId="{2490DC0B-6C49-4BCF-96A4-58D2A9B0399E}" destId="{0F3EEFA2-92B8-4B97-8560-0837E7E045F2}" srcOrd="0" destOrd="0" presId="urn:microsoft.com/office/officeart/2005/8/layout/orgChart1"/>
    <dgm:cxn modelId="{95D8CF08-739F-4CD7-9636-18C4BD7FAE9C}" type="presParOf" srcId="{2490DC0B-6C49-4BCF-96A4-58D2A9B0399E}" destId="{4723E56A-7FF4-43C6-AA25-F1B942B1A36F}" srcOrd="1" destOrd="0" presId="urn:microsoft.com/office/officeart/2005/8/layout/orgChart1"/>
    <dgm:cxn modelId="{C3571B6B-17E1-42C0-9434-C9DADAA783A3}" type="presParOf" srcId="{672BA3AC-E191-484B-B2F6-33B7D78C0C51}" destId="{7DE6756F-2220-4D24-9706-872FAF80F7CB}" srcOrd="1" destOrd="0" presId="urn:microsoft.com/office/officeart/2005/8/layout/orgChart1"/>
    <dgm:cxn modelId="{8A3BF368-EA0D-4BD3-8CDB-795CCA2E0FA9}" type="presParOf" srcId="{672BA3AC-E191-484B-B2F6-33B7D78C0C51}" destId="{8A6FB0CD-4F45-43B5-A31B-0EA681B10764}" srcOrd="2" destOrd="0" presId="urn:microsoft.com/office/officeart/2005/8/layout/orgChart1"/>
    <dgm:cxn modelId="{63FB5E9D-6E24-4013-8622-8818250AB6A3}" type="presParOf" srcId="{80773495-276E-4080-849E-3DB87FBE0905}" destId="{74670F9E-E889-4FC6-8538-38ED73E7B7CC}" srcOrd="2" destOrd="0" presId="urn:microsoft.com/office/officeart/2005/8/layout/orgChart1"/>
    <dgm:cxn modelId="{2B03D727-4CF8-43FA-89C4-78FCE719ADFD}" type="presParOf" srcId="{6639D822-92C2-4ACD-AD49-3B33D00456A9}" destId="{699A673F-51A9-4F56-8AFF-A2AD5E2D674C}" srcOrd="2" destOrd="0" presId="urn:microsoft.com/office/officeart/2005/8/layout/orgChart1"/>
    <dgm:cxn modelId="{CB29344C-625D-4A18-B167-E4F27214989E}" type="presParOf" srcId="{699A673F-51A9-4F56-8AFF-A2AD5E2D674C}" destId="{D0D672D7-1D28-42F9-8F37-E9321E6B91DC}" srcOrd="0" destOrd="0" presId="urn:microsoft.com/office/officeart/2005/8/layout/orgChart1"/>
    <dgm:cxn modelId="{93EE857C-6F2A-47AA-AF06-A50818156FFD}" type="presParOf" srcId="{699A673F-51A9-4F56-8AFF-A2AD5E2D674C}" destId="{6450A3C3-2816-483F-9F1F-C6B665A853DB}" srcOrd="1" destOrd="0" presId="urn:microsoft.com/office/officeart/2005/8/layout/orgChart1"/>
    <dgm:cxn modelId="{CF5DF534-6CF0-46A7-A680-A012F5C612A7}" type="presParOf" srcId="{6450A3C3-2816-483F-9F1F-C6B665A853DB}" destId="{54682532-FC6E-4FE5-9241-73E442216265}" srcOrd="0" destOrd="0" presId="urn:microsoft.com/office/officeart/2005/8/layout/orgChart1"/>
    <dgm:cxn modelId="{41BFCA2D-8E44-4809-83A0-EA6C741E4141}" type="presParOf" srcId="{54682532-FC6E-4FE5-9241-73E442216265}" destId="{B530E5EB-8894-4BCF-8213-2AF31F8B7BCB}" srcOrd="0" destOrd="0" presId="urn:microsoft.com/office/officeart/2005/8/layout/orgChart1"/>
    <dgm:cxn modelId="{A2E51C58-ACD4-422F-A1BE-1C01568323A9}" type="presParOf" srcId="{54682532-FC6E-4FE5-9241-73E442216265}" destId="{253FEADE-D086-4F74-A5E9-72AF3C82C80F}" srcOrd="1" destOrd="0" presId="urn:microsoft.com/office/officeart/2005/8/layout/orgChart1"/>
    <dgm:cxn modelId="{DA9AA7C0-8745-4A23-9CF8-58F696C31290}" type="presParOf" srcId="{6450A3C3-2816-483F-9F1F-C6B665A853DB}" destId="{7E40408D-91DC-4FD0-9D64-F2C287BB1DD9}" srcOrd="1" destOrd="0" presId="urn:microsoft.com/office/officeart/2005/8/layout/orgChart1"/>
    <dgm:cxn modelId="{5E68B68D-7D63-46DD-B21C-2CB733AE3422}" type="presParOf" srcId="{6450A3C3-2816-483F-9F1F-C6B665A853DB}" destId="{DCDF0D6C-2657-4503-8D3A-19398B28DE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BFCCC9-2A40-4A46-BA44-8CD80E982283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A9E8B2-8380-4FE8-9D4F-67440455462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800" b="1" dirty="0"/>
            <a:t>Mis en place d’un fonds de précarité énergétique </a:t>
          </a:r>
          <a:r>
            <a:rPr lang="fr-FR" sz="1800" b="1"/>
            <a:t>de 20k€/</a:t>
          </a:r>
          <a:r>
            <a:rPr lang="fr-FR" sz="1800" b="1" dirty="0"/>
            <a:t>an</a:t>
          </a:r>
          <a:endParaRPr lang="en-US" sz="1800" b="1" dirty="0"/>
        </a:p>
      </dgm:t>
    </dgm:pt>
    <dgm:pt modelId="{258C8BFF-0428-488E-962D-D0B1919D3229}" type="parTrans" cxnId="{04252D96-D66E-4235-80C9-68246EFEE665}">
      <dgm:prSet/>
      <dgm:spPr/>
      <dgm:t>
        <a:bodyPr/>
        <a:lstStyle/>
        <a:p>
          <a:endParaRPr lang="en-US" sz="1800"/>
        </a:p>
      </dgm:t>
    </dgm:pt>
    <dgm:pt modelId="{F627CF2D-2F72-4BF5-A262-E6CC80DF0527}" type="sibTrans" cxnId="{04252D96-D66E-4235-80C9-68246EFEE665}">
      <dgm:prSet/>
      <dgm:spPr/>
      <dgm:t>
        <a:bodyPr/>
        <a:lstStyle/>
        <a:p>
          <a:endParaRPr lang="en-US" sz="1800"/>
        </a:p>
      </dgm:t>
    </dgm:pt>
    <dgm:pt modelId="{B7BB47D4-4757-44DA-BB69-477059EA90C2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sz="1800" b="1" dirty="0"/>
            <a:t>Une redevance actualisée</a:t>
          </a:r>
          <a:endParaRPr lang="en-US" sz="1800" b="1" dirty="0"/>
        </a:p>
      </dgm:t>
    </dgm:pt>
    <dgm:pt modelId="{957EB522-B8B8-4E64-8D0C-4948F90B8806}" type="parTrans" cxnId="{75DAFDC9-EB9B-4E2F-A0F5-198B514E13EA}">
      <dgm:prSet/>
      <dgm:spPr/>
      <dgm:t>
        <a:bodyPr/>
        <a:lstStyle/>
        <a:p>
          <a:endParaRPr lang="en-US" sz="1800"/>
        </a:p>
      </dgm:t>
    </dgm:pt>
    <dgm:pt modelId="{471C0752-AC6F-4898-BF56-4566E1F85A06}" type="sibTrans" cxnId="{75DAFDC9-EB9B-4E2F-A0F5-198B514E13EA}">
      <dgm:prSet/>
      <dgm:spPr/>
      <dgm:t>
        <a:bodyPr/>
        <a:lstStyle/>
        <a:p>
          <a:endParaRPr lang="en-US" sz="1800"/>
        </a:p>
      </dgm:t>
    </dgm:pt>
    <dgm:pt modelId="{1B5F347E-AA89-4FB1-BB02-864398ABF348}">
      <dgm:prSet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sz="1800" b="0" dirty="0"/>
            <a:t>410 k€/an en moyenne à partir de 2026</a:t>
          </a:r>
          <a:endParaRPr lang="en-US" sz="1800" b="0" dirty="0"/>
        </a:p>
      </dgm:t>
    </dgm:pt>
    <dgm:pt modelId="{6933DC29-865A-4B1F-81BE-B70C01761EE0}" type="parTrans" cxnId="{FD9AE671-E3CA-493E-9F7B-8E21D586778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 sz="1800"/>
        </a:p>
      </dgm:t>
    </dgm:pt>
    <dgm:pt modelId="{9902578D-27E8-441A-9FDF-A9F63C7925E4}" type="sibTrans" cxnId="{FD9AE671-E3CA-493E-9F7B-8E21D586778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sz="1800"/>
        </a:p>
      </dgm:t>
    </dgm:pt>
    <dgm:pt modelId="{51EF0FB5-9209-49F7-B24A-29C523347342}">
      <dgm:prSet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fr-FR" sz="1800" dirty="0"/>
            <a:t>A utiliser pour financer des actions pour lutter contre la précarité énergétique (Chèque Chaleur géré par le CCAS)</a:t>
          </a:r>
        </a:p>
      </dgm:t>
    </dgm:pt>
    <dgm:pt modelId="{5C6E14E8-6335-4739-B1EB-7E915899A36A}" type="parTrans" cxnId="{2A099173-3A6E-46A1-856B-189D89800A5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fr-FR" sz="1800"/>
        </a:p>
      </dgm:t>
    </dgm:pt>
    <dgm:pt modelId="{E5D26415-BA10-41C3-8203-A8ADF0527BE0}" type="sibTrans" cxnId="{2A099173-3A6E-46A1-856B-189D89800A5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fr-FR" sz="1800"/>
        </a:p>
      </dgm:t>
    </dgm:pt>
    <dgm:pt modelId="{F25876B2-D8BD-4754-B10C-570165106259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fr-FR" sz="1800" dirty="0"/>
            <a:t>Souplesse sur le périmètre d’action dans la limite de destination des actions</a:t>
          </a:r>
        </a:p>
      </dgm:t>
    </dgm:pt>
    <dgm:pt modelId="{ED5AB118-895A-4786-B3BE-DA29D0F2ED16}" type="parTrans" cxnId="{85EF6B28-4F0A-403D-B27D-46823B069CD4}">
      <dgm:prSet/>
      <dgm:spPr/>
      <dgm:t>
        <a:bodyPr/>
        <a:lstStyle/>
        <a:p>
          <a:endParaRPr lang="fr-FR" sz="1800"/>
        </a:p>
      </dgm:t>
    </dgm:pt>
    <dgm:pt modelId="{A0EC221E-29E7-4AB0-BC1F-4A0CCFFD705B}" type="sibTrans" cxnId="{85EF6B28-4F0A-403D-B27D-46823B069CD4}">
      <dgm:prSet/>
      <dgm:spPr/>
      <dgm:t>
        <a:bodyPr/>
        <a:lstStyle/>
        <a:p>
          <a:endParaRPr lang="fr-FR" sz="1800"/>
        </a:p>
      </dgm:t>
    </dgm:pt>
    <dgm:pt modelId="{7AA64B14-C635-4C1F-BBB9-66440B620592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fr-FR" sz="1800" b="0" dirty="0"/>
            <a:t>Un seuil minimum élevé à 350 k€/an à compter de la mise en service de la nouvelle géothermie</a:t>
          </a:r>
          <a:endParaRPr lang="en-US" sz="1800" b="0" dirty="0"/>
        </a:p>
      </dgm:t>
    </dgm:pt>
    <dgm:pt modelId="{4A371F4A-A967-428A-975F-32C523663953}" type="parTrans" cxnId="{C807EFFE-4F11-44E4-9D27-40E0FF46AF6D}">
      <dgm:prSet/>
      <dgm:spPr/>
      <dgm:t>
        <a:bodyPr/>
        <a:lstStyle/>
        <a:p>
          <a:endParaRPr lang="fr-FR" sz="1800"/>
        </a:p>
      </dgm:t>
    </dgm:pt>
    <dgm:pt modelId="{B1587F54-2DA7-4C08-BC45-9D05074E3543}" type="sibTrans" cxnId="{C807EFFE-4F11-44E4-9D27-40E0FF46AF6D}">
      <dgm:prSet/>
      <dgm:spPr/>
      <dgm:t>
        <a:bodyPr/>
        <a:lstStyle/>
        <a:p>
          <a:endParaRPr lang="fr-FR" sz="1800"/>
        </a:p>
      </dgm:t>
    </dgm:pt>
    <dgm:pt modelId="{9E67EB46-4607-41FC-9ECC-5EB799FBC936}" type="pres">
      <dgm:prSet presAssocID="{4EBFCCC9-2A40-4A46-BA44-8CD80E982283}" presName="Name0" presStyleCnt="0">
        <dgm:presLayoutVars>
          <dgm:dir/>
          <dgm:animLvl val="lvl"/>
          <dgm:resizeHandles val="exact"/>
        </dgm:presLayoutVars>
      </dgm:prSet>
      <dgm:spPr/>
    </dgm:pt>
    <dgm:pt modelId="{D9AD8239-A9CF-4EB6-8D5B-21952F49CB6D}" type="pres">
      <dgm:prSet presAssocID="{ACA9E8B2-8380-4FE8-9D4F-67440455462E}" presName="vertFlow" presStyleCnt="0"/>
      <dgm:spPr/>
    </dgm:pt>
    <dgm:pt modelId="{C46A79B2-BE11-4C38-B205-1165B0D2B812}" type="pres">
      <dgm:prSet presAssocID="{ACA9E8B2-8380-4FE8-9D4F-67440455462E}" presName="header" presStyleLbl="node1" presStyleIdx="0" presStyleCnt="2"/>
      <dgm:spPr/>
    </dgm:pt>
    <dgm:pt modelId="{B16E06DA-8BC5-4694-8BC3-6F5D8957D901}" type="pres">
      <dgm:prSet presAssocID="{5C6E14E8-6335-4739-B1EB-7E915899A36A}" presName="parTrans" presStyleLbl="sibTrans2D1" presStyleIdx="0" presStyleCnt="4"/>
      <dgm:spPr/>
    </dgm:pt>
    <dgm:pt modelId="{C9065B2D-DBE1-44DE-A09C-FFBF6F51FDF0}" type="pres">
      <dgm:prSet presAssocID="{51EF0FB5-9209-49F7-B24A-29C523347342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AB69FEEF-1AB4-463B-83ED-883C899EE7FA}" type="pres">
      <dgm:prSet presAssocID="{E5D26415-BA10-41C3-8203-A8ADF0527BE0}" presName="sibTrans" presStyleLbl="sibTrans2D1" presStyleIdx="1" presStyleCnt="4"/>
      <dgm:spPr/>
    </dgm:pt>
    <dgm:pt modelId="{55E5D6ED-0F29-4134-B3C7-283CDE0ECBFB}" type="pres">
      <dgm:prSet presAssocID="{F25876B2-D8BD-4754-B10C-570165106259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B11673EA-9888-4A78-86E8-24390A47DF8A}" type="pres">
      <dgm:prSet presAssocID="{ACA9E8B2-8380-4FE8-9D4F-67440455462E}" presName="hSp" presStyleCnt="0"/>
      <dgm:spPr/>
    </dgm:pt>
    <dgm:pt modelId="{59398956-3E28-48B9-8F85-9B13A5AFE1A0}" type="pres">
      <dgm:prSet presAssocID="{B7BB47D4-4757-44DA-BB69-477059EA90C2}" presName="vertFlow" presStyleCnt="0"/>
      <dgm:spPr/>
    </dgm:pt>
    <dgm:pt modelId="{CE23574D-B7CE-4008-8799-9CC0E0035DFA}" type="pres">
      <dgm:prSet presAssocID="{B7BB47D4-4757-44DA-BB69-477059EA90C2}" presName="header" presStyleLbl="node1" presStyleIdx="1" presStyleCnt="2"/>
      <dgm:spPr/>
    </dgm:pt>
    <dgm:pt modelId="{F494A850-83E0-4D5A-94ED-BA100EF5F1AC}" type="pres">
      <dgm:prSet presAssocID="{6933DC29-865A-4B1F-81BE-B70C01761EE0}" presName="parTrans" presStyleLbl="sibTrans2D1" presStyleIdx="2" presStyleCnt="4"/>
      <dgm:spPr/>
    </dgm:pt>
    <dgm:pt modelId="{8143F335-0799-482C-A726-F91D1A9A3333}" type="pres">
      <dgm:prSet presAssocID="{1B5F347E-AA89-4FB1-BB02-864398ABF348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E982FC2C-76BC-4956-8092-9EA1B36E7296}" type="pres">
      <dgm:prSet presAssocID="{9902578D-27E8-441A-9FDF-A9F63C7925E4}" presName="sibTrans" presStyleLbl="sibTrans2D1" presStyleIdx="3" presStyleCnt="4"/>
      <dgm:spPr/>
    </dgm:pt>
    <dgm:pt modelId="{4C21FBB0-4C1F-4485-8344-0545A2748D38}" type="pres">
      <dgm:prSet presAssocID="{7AA64B14-C635-4C1F-BBB9-66440B620592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A21A730A-CBB0-4D0B-A534-597729E47486}" type="presOf" srcId="{51EF0FB5-9209-49F7-B24A-29C523347342}" destId="{C9065B2D-DBE1-44DE-A09C-FFBF6F51FDF0}" srcOrd="0" destOrd="0" presId="urn:microsoft.com/office/officeart/2005/8/layout/lProcess1"/>
    <dgm:cxn modelId="{85EF6B28-4F0A-403D-B27D-46823B069CD4}" srcId="{ACA9E8B2-8380-4FE8-9D4F-67440455462E}" destId="{F25876B2-D8BD-4754-B10C-570165106259}" srcOrd="1" destOrd="0" parTransId="{ED5AB118-895A-4786-B3BE-DA29D0F2ED16}" sibTransId="{A0EC221E-29E7-4AB0-BC1F-4A0CCFFD705B}"/>
    <dgm:cxn modelId="{FFD3DF5B-7DCD-4B2C-A979-E2514638B7C4}" type="presOf" srcId="{7AA64B14-C635-4C1F-BBB9-66440B620592}" destId="{4C21FBB0-4C1F-4485-8344-0545A2748D38}" srcOrd="0" destOrd="0" presId="urn:microsoft.com/office/officeart/2005/8/layout/lProcess1"/>
    <dgm:cxn modelId="{89EE4B61-3252-4DF2-8770-BB84E13BD92D}" type="presOf" srcId="{6933DC29-865A-4B1F-81BE-B70C01761EE0}" destId="{F494A850-83E0-4D5A-94ED-BA100EF5F1AC}" srcOrd="0" destOrd="0" presId="urn:microsoft.com/office/officeart/2005/8/layout/lProcess1"/>
    <dgm:cxn modelId="{FD9AE671-E3CA-493E-9F7B-8E21D5867782}" srcId="{B7BB47D4-4757-44DA-BB69-477059EA90C2}" destId="{1B5F347E-AA89-4FB1-BB02-864398ABF348}" srcOrd="0" destOrd="0" parTransId="{6933DC29-865A-4B1F-81BE-B70C01761EE0}" sibTransId="{9902578D-27E8-441A-9FDF-A9F63C7925E4}"/>
    <dgm:cxn modelId="{2A099173-3A6E-46A1-856B-189D89800A5A}" srcId="{ACA9E8B2-8380-4FE8-9D4F-67440455462E}" destId="{51EF0FB5-9209-49F7-B24A-29C523347342}" srcOrd="0" destOrd="0" parTransId="{5C6E14E8-6335-4739-B1EB-7E915899A36A}" sibTransId="{E5D26415-BA10-41C3-8203-A8ADF0527BE0}"/>
    <dgm:cxn modelId="{390BC853-081F-4F84-A9A2-249B566768F6}" type="presOf" srcId="{E5D26415-BA10-41C3-8203-A8ADF0527BE0}" destId="{AB69FEEF-1AB4-463B-83ED-883C899EE7FA}" srcOrd="0" destOrd="0" presId="urn:microsoft.com/office/officeart/2005/8/layout/lProcess1"/>
    <dgm:cxn modelId="{108DD355-EDFC-45B1-BB0B-99C6524D478E}" type="presOf" srcId="{F25876B2-D8BD-4754-B10C-570165106259}" destId="{55E5D6ED-0F29-4134-B3C7-283CDE0ECBFB}" srcOrd="0" destOrd="0" presId="urn:microsoft.com/office/officeart/2005/8/layout/lProcess1"/>
    <dgm:cxn modelId="{20642984-B13C-4CDD-B686-B0B4FC6E008E}" type="presOf" srcId="{B7BB47D4-4757-44DA-BB69-477059EA90C2}" destId="{CE23574D-B7CE-4008-8799-9CC0E0035DFA}" srcOrd="0" destOrd="0" presId="urn:microsoft.com/office/officeart/2005/8/layout/lProcess1"/>
    <dgm:cxn modelId="{04252D96-D66E-4235-80C9-68246EFEE665}" srcId="{4EBFCCC9-2A40-4A46-BA44-8CD80E982283}" destId="{ACA9E8B2-8380-4FE8-9D4F-67440455462E}" srcOrd="0" destOrd="0" parTransId="{258C8BFF-0428-488E-962D-D0B1919D3229}" sibTransId="{F627CF2D-2F72-4BF5-A262-E6CC80DF0527}"/>
    <dgm:cxn modelId="{6A187F97-D962-4840-851A-E89F145DEA94}" type="presOf" srcId="{1B5F347E-AA89-4FB1-BB02-864398ABF348}" destId="{8143F335-0799-482C-A726-F91D1A9A3333}" srcOrd="0" destOrd="0" presId="urn:microsoft.com/office/officeart/2005/8/layout/lProcess1"/>
    <dgm:cxn modelId="{05CA8BBF-91CC-4381-BBB2-F248C1D3ED79}" type="presOf" srcId="{ACA9E8B2-8380-4FE8-9D4F-67440455462E}" destId="{C46A79B2-BE11-4C38-B205-1165B0D2B812}" srcOrd="0" destOrd="0" presId="urn:microsoft.com/office/officeart/2005/8/layout/lProcess1"/>
    <dgm:cxn modelId="{75DAFDC9-EB9B-4E2F-A0F5-198B514E13EA}" srcId="{4EBFCCC9-2A40-4A46-BA44-8CD80E982283}" destId="{B7BB47D4-4757-44DA-BB69-477059EA90C2}" srcOrd="1" destOrd="0" parTransId="{957EB522-B8B8-4E64-8D0C-4948F90B8806}" sibTransId="{471C0752-AC6F-4898-BF56-4566E1F85A06}"/>
    <dgm:cxn modelId="{C1355CCB-9BE1-4B15-8740-A3D573C6E097}" type="presOf" srcId="{9902578D-27E8-441A-9FDF-A9F63C7925E4}" destId="{E982FC2C-76BC-4956-8092-9EA1B36E7296}" srcOrd="0" destOrd="0" presId="urn:microsoft.com/office/officeart/2005/8/layout/lProcess1"/>
    <dgm:cxn modelId="{3BF0B6DA-3092-4C9D-9ABA-B87B9094D755}" type="presOf" srcId="{5C6E14E8-6335-4739-B1EB-7E915899A36A}" destId="{B16E06DA-8BC5-4694-8BC3-6F5D8957D901}" srcOrd="0" destOrd="0" presId="urn:microsoft.com/office/officeart/2005/8/layout/lProcess1"/>
    <dgm:cxn modelId="{9E15C2E3-332C-4023-8815-DB98EEDC1804}" type="presOf" srcId="{4EBFCCC9-2A40-4A46-BA44-8CD80E982283}" destId="{9E67EB46-4607-41FC-9ECC-5EB799FBC936}" srcOrd="0" destOrd="0" presId="urn:microsoft.com/office/officeart/2005/8/layout/lProcess1"/>
    <dgm:cxn modelId="{C807EFFE-4F11-44E4-9D27-40E0FF46AF6D}" srcId="{B7BB47D4-4757-44DA-BB69-477059EA90C2}" destId="{7AA64B14-C635-4C1F-BBB9-66440B620592}" srcOrd="1" destOrd="0" parTransId="{4A371F4A-A967-428A-975F-32C523663953}" sibTransId="{B1587F54-2DA7-4C08-BC45-9D05074E3543}"/>
    <dgm:cxn modelId="{2259F62B-A91A-4FDA-BA06-8CFB091297DB}" type="presParOf" srcId="{9E67EB46-4607-41FC-9ECC-5EB799FBC936}" destId="{D9AD8239-A9CF-4EB6-8D5B-21952F49CB6D}" srcOrd="0" destOrd="0" presId="urn:microsoft.com/office/officeart/2005/8/layout/lProcess1"/>
    <dgm:cxn modelId="{3D99827E-E6E6-4231-92B9-C67423BB83BA}" type="presParOf" srcId="{D9AD8239-A9CF-4EB6-8D5B-21952F49CB6D}" destId="{C46A79B2-BE11-4C38-B205-1165B0D2B812}" srcOrd="0" destOrd="0" presId="urn:microsoft.com/office/officeart/2005/8/layout/lProcess1"/>
    <dgm:cxn modelId="{536D2AC2-BD0D-4C29-AC05-D1D487E8CAF3}" type="presParOf" srcId="{D9AD8239-A9CF-4EB6-8D5B-21952F49CB6D}" destId="{B16E06DA-8BC5-4694-8BC3-6F5D8957D901}" srcOrd="1" destOrd="0" presId="urn:microsoft.com/office/officeart/2005/8/layout/lProcess1"/>
    <dgm:cxn modelId="{8962C443-C953-4194-A5F0-FB7FB66BC7CC}" type="presParOf" srcId="{D9AD8239-A9CF-4EB6-8D5B-21952F49CB6D}" destId="{C9065B2D-DBE1-44DE-A09C-FFBF6F51FDF0}" srcOrd="2" destOrd="0" presId="urn:microsoft.com/office/officeart/2005/8/layout/lProcess1"/>
    <dgm:cxn modelId="{959CAC79-6985-46B9-8429-57A87CE19BA0}" type="presParOf" srcId="{D9AD8239-A9CF-4EB6-8D5B-21952F49CB6D}" destId="{AB69FEEF-1AB4-463B-83ED-883C899EE7FA}" srcOrd="3" destOrd="0" presId="urn:microsoft.com/office/officeart/2005/8/layout/lProcess1"/>
    <dgm:cxn modelId="{6DB20663-6AB2-4DFD-934A-1F3ECC4C1568}" type="presParOf" srcId="{D9AD8239-A9CF-4EB6-8D5B-21952F49CB6D}" destId="{55E5D6ED-0F29-4134-B3C7-283CDE0ECBFB}" srcOrd="4" destOrd="0" presId="urn:microsoft.com/office/officeart/2005/8/layout/lProcess1"/>
    <dgm:cxn modelId="{4B24CDCC-F6D2-41C9-93DE-D7811BD04760}" type="presParOf" srcId="{9E67EB46-4607-41FC-9ECC-5EB799FBC936}" destId="{B11673EA-9888-4A78-86E8-24390A47DF8A}" srcOrd="1" destOrd="0" presId="urn:microsoft.com/office/officeart/2005/8/layout/lProcess1"/>
    <dgm:cxn modelId="{527F839F-1D8C-4BEF-81DE-F382E4028D09}" type="presParOf" srcId="{9E67EB46-4607-41FC-9ECC-5EB799FBC936}" destId="{59398956-3E28-48B9-8F85-9B13A5AFE1A0}" srcOrd="2" destOrd="0" presId="urn:microsoft.com/office/officeart/2005/8/layout/lProcess1"/>
    <dgm:cxn modelId="{84461C9A-AA65-4CDE-852D-BA14F2DB5E53}" type="presParOf" srcId="{59398956-3E28-48B9-8F85-9B13A5AFE1A0}" destId="{CE23574D-B7CE-4008-8799-9CC0E0035DFA}" srcOrd="0" destOrd="0" presId="urn:microsoft.com/office/officeart/2005/8/layout/lProcess1"/>
    <dgm:cxn modelId="{55A74CE4-1468-4ACC-A133-60615B48671E}" type="presParOf" srcId="{59398956-3E28-48B9-8F85-9B13A5AFE1A0}" destId="{F494A850-83E0-4D5A-94ED-BA100EF5F1AC}" srcOrd="1" destOrd="0" presId="urn:microsoft.com/office/officeart/2005/8/layout/lProcess1"/>
    <dgm:cxn modelId="{1AD21621-5D2C-4634-BA60-BBEBCB89258B}" type="presParOf" srcId="{59398956-3E28-48B9-8F85-9B13A5AFE1A0}" destId="{8143F335-0799-482C-A726-F91D1A9A3333}" srcOrd="2" destOrd="0" presId="urn:microsoft.com/office/officeart/2005/8/layout/lProcess1"/>
    <dgm:cxn modelId="{8B664BDE-FF3E-461B-92D7-1A14D5E7E1D0}" type="presParOf" srcId="{59398956-3E28-48B9-8F85-9B13A5AFE1A0}" destId="{E982FC2C-76BC-4956-8092-9EA1B36E7296}" srcOrd="3" destOrd="0" presId="urn:microsoft.com/office/officeart/2005/8/layout/lProcess1"/>
    <dgm:cxn modelId="{BFCEDE12-3D50-49AF-A791-7967BCA61624}" type="presParOf" srcId="{59398956-3E28-48B9-8F85-9B13A5AFE1A0}" destId="{4C21FBB0-4C1F-4485-8344-0545A2748D38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42D3E0-3B4C-45BC-B669-2E0FF776C386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A577E8EB-2C3A-404E-8320-BD2EB4CF07F5}">
      <dgm:prSet phldrT="[Texte]" custT="1"/>
      <dgm:spPr/>
      <dgm:t>
        <a:bodyPr/>
        <a:lstStyle/>
        <a:p>
          <a:r>
            <a:rPr lang="fr-FR" sz="1600" dirty="0"/>
            <a:t>20 mars validation par CCSPG CCSPL</a:t>
          </a:r>
        </a:p>
      </dgm:t>
    </dgm:pt>
    <dgm:pt modelId="{FBF7043B-E06E-457D-AAD2-B1C4D6196DE8}" type="parTrans" cxnId="{42BF1757-2433-4800-BEE7-DEBA789382C4}">
      <dgm:prSet/>
      <dgm:spPr/>
      <dgm:t>
        <a:bodyPr/>
        <a:lstStyle/>
        <a:p>
          <a:endParaRPr lang="fr-FR" sz="1600"/>
        </a:p>
      </dgm:t>
    </dgm:pt>
    <dgm:pt modelId="{B2146507-0F09-41D7-98A2-943F09A89449}" type="sibTrans" cxnId="{42BF1757-2433-4800-BEE7-DEBA789382C4}">
      <dgm:prSet/>
      <dgm:spPr/>
      <dgm:t>
        <a:bodyPr/>
        <a:lstStyle/>
        <a:p>
          <a:endParaRPr lang="fr-FR" sz="1600"/>
        </a:p>
      </dgm:t>
    </dgm:pt>
    <dgm:pt modelId="{31335BA7-7850-48B3-8A52-D15F2BD93295}">
      <dgm:prSet phldrT="[Texte]" custT="1"/>
      <dgm:spPr/>
      <dgm:t>
        <a:bodyPr/>
        <a:lstStyle/>
        <a:p>
          <a:r>
            <a:rPr lang="fr-FR" sz="1600" dirty="0"/>
            <a:t>21 mars présentation en  Conseil de quartier</a:t>
          </a:r>
        </a:p>
      </dgm:t>
    </dgm:pt>
    <dgm:pt modelId="{1CF43E66-313F-46BD-BC2F-DE840ADA8CC9}" type="parTrans" cxnId="{06D856D0-8794-4D0F-82A4-B109271BA0AF}">
      <dgm:prSet/>
      <dgm:spPr/>
      <dgm:t>
        <a:bodyPr/>
        <a:lstStyle/>
        <a:p>
          <a:endParaRPr lang="fr-FR" sz="1600"/>
        </a:p>
      </dgm:t>
    </dgm:pt>
    <dgm:pt modelId="{14FAE6DC-B60C-4609-B5E1-F86910E72228}" type="sibTrans" cxnId="{06D856D0-8794-4D0F-82A4-B109271BA0AF}">
      <dgm:prSet/>
      <dgm:spPr/>
      <dgm:t>
        <a:bodyPr/>
        <a:lstStyle/>
        <a:p>
          <a:endParaRPr lang="fr-FR" sz="1600"/>
        </a:p>
      </dgm:t>
    </dgm:pt>
    <dgm:pt modelId="{4AF2B498-4E8E-4345-9457-10380F9CA168}">
      <dgm:prSet phldrT="[Texte]" custT="1"/>
      <dgm:spPr/>
      <dgm:t>
        <a:bodyPr/>
        <a:lstStyle/>
        <a:p>
          <a:r>
            <a:rPr lang="fr-FR" sz="1600" dirty="0"/>
            <a:t>3 avril validation en  Commission Ville durable</a:t>
          </a:r>
        </a:p>
      </dgm:t>
    </dgm:pt>
    <dgm:pt modelId="{802CD175-1289-430E-A351-3BF7BD316058}" type="parTrans" cxnId="{FA0AC202-0F71-4415-A897-8FB4BFE5818E}">
      <dgm:prSet/>
      <dgm:spPr/>
      <dgm:t>
        <a:bodyPr/>
        <a:lstStyle/>
        <a:p>
          <a:endParaRPr lang="fr-FR" sz="1600"/>
        </a:p>
      </dgm:t>
    </dgm:pt>
    <dgm:pt modelId="{BEEFBF08-DD62-4C43-9F7C-B4A8CC1EE8C0}" type="sibTrans" cxnId="{FA0AC202-0F71-4415-A897-8FB4BFE5818E}">
      <dgm:prSet/>
      <dgm:spPr/>
      <dgm:t>
        <a:bodyPr/>
        <a:lstStyle/>
        <a:p>
          <a:endParaRPr lang="fr-FR" sz="1600"/>
        </a:p>
      </dgm:t>
    </dgm:pt>
    <dgm:pt modelId="{045CC438-B2A4-4CC3-8950-775CA3F0C952}">
      <dgm:prSet phldrT="[Texte]" custT="1"/>
      <dgm:spPr/>
      <dgm:t>
        <a:bodyPr/>
        <a:lstStyle/>
        <a:p>
          <a:r>
            <a:rPr lang="fr-FR" sz="1600" dirty="0"/>
            <a:t>17 avril Réunion publique</a:t>
          </a:r>
        </a:p>
      </dgm:t>
    </dgm:pt>
    <dgm:pt modelId="{77126DD8-A759-4724-80AE-1D0A2C233071}" type="parTrans" cxnId="{DFED7F93-5114-476A-AF18-2B3F6A58241F}">
      <dgm:prSet/>
      <dgm:spPr/>
      <dgm:t>
        <a:bodyPr/>
        <a:lstStyle/>
        <a:p>
          <a:endParaRPr lang="fr-FR" sz="1600"/>
        </a:p>
      </dgm:t>
    </dgm:pt>
    <dgm:pt modelId="{50EBBBD1-BB16-4853-AD7D-124352BD1BE3}" type="sibTrans" cxnId="{DFED7F93-5114-476A-AF18-2B3F6A58241F}">
      <dgm:prSet/>
      <dgm:spPr/>
      <dgm:t>
        <a:bodyPr/>
        <a:lstStyle/>
        <a:p>
          <a:endParaRPr lang="fr-FR" sz="1600"/>
        </a:p>
      </dgm:t>
    </dgm:pt>
    <dgm:pt modelId="{FFBAD151-45F3-47E7-9CDD-8F1389B0AB65}">
      <dgm:prSet phldrT="[Texte]" custT="1"/>
      <dgm:spPr/>
      <dgm:t>
        <a:bodyPr/>
        <a:lstStyle/>
        <a:p>
          <a:r>
            <a:rPr lang="fr-FR" sz="1600" dirty="0"/>
            <a:t>20 avril Conseil municipal</a:t>
          </a:r>
        </a:p>
      </dgm:t>
    </dgm:pt>
    <dgm:pt modelId="{CF9F7BEC-5632-4C0A-BDFA-E016AEB7442D}" type="parTrans" cxnId="{5E52AA89-092A-4F5F-A425-5356DB1FF98A}">
      <dgm:prSet/>
      <dgm:spPr/>
      <dgm:t>
        <a:bodyPr/>
        <a:lstStyle/>
        <a:p>
          <a:endParaRPr lang="fr-FR" sz="1600"/>
        </a:p>
      </dgm:t>
    </dgm:pt>
    <dgm:pt modelId="{EAB204FD-98EB-4140-B02C-F5448127A87B}" type="sibTrans" cxnId="{5E52AA89-092A-4F5F-A425-5356DB1FF98A}">
      <dgm:prSet/>
      <dgm:spPr/>
      <dgm:t>
        <a:bodyPr/>
        <a:lstStyle/>
        <a:p>
          <a:endParaRPr lang="fr-FR" sz="1600"/>
        </a:p>
      </dgm:t>
    </dgm:pt>
    <dgm:pt modelId="{37267F45-CC44-4313-B8B4-EB6B0B018886}">
      <dgm:prSet phldrT="[Texte]" custT="1"/>
      <dgm:spPr/>
      <dgm:t>
        <a:bodyPr/>
        <a:lstStyle/>
        <a:p>
          <a:r>
            <a:rPr lang="fr-FR" sz="1600" dirty="0"/>
            <a:t>14 avril validation en Commission de concession</a:t>
          </a:r>
        </a:p>
      </dgm:t>
    </dgm:pt>
    <dgm:pt modelId="{2EAE99D2-E377-4369-B4CE-A96439B40F20}" type="parTrans" cxnId="{C7F35B26-11E7-46D6-8CEE-A46FE4378C5B}">
      <dgm:prSet/>
      <dgm:spPr/>
      <dgm:t>
        <a:bodyPr/>
        <a:lstStyle/>
        <a:p>
          <a:endParaRPr lang="fr-FR" sz="1600"/>
        </a:p>
      </dgm:t>
    </dgm:pt>
    <dgm:pt modelId="{BFC4E6AB-0DC4-4859-9FE5-B21E5E2536DD}" type="sibTrans" cxnId="{C7F35B26-11E7-46D6-8CEE-A46FE4378C5B}">
      <dgm:prSet/>
      <dgm:spPr/>
      <dgm:t>
        <a:bodyPr/>
        <a:lstStyle/>
        <a:p>
          <a:endParaRPr lang="fr-FR" sz="1600"/>
        </a:p>
      </dgm:t>
    </dgm:pt>
    <dgm:pt modelId="{8C66AF90-D3F3-4DFD-ABAC-B7F20F95CF72}">
      <dgm:prSet phldrT="[Texte]" custT="1"/>
      <dgm:spPr/>
      <dgm:t>
        <a:bodyPr/>
        <a:lstStyle/>
        <a:p>
          <a:r>
            <a:rPr lang="fr-FR" sz="1600" dirty="0"/>
            <a:t>Depuis 2015 travail collaboratif avec CCSPG/CCSPL et délégataire sur qualité de service</a:t>
          </a:r>
        </a:p>
      </dgm:t>
    </dgm:pt>
    <dgm:pt modelId="{ED9E327C-70E3-4B96-952F-FA8B88ADCDB7}" type="parTrans" cxnId="{39658343-CD95-4A6B-9755-842DAA0A4414}">
      <dgm:prSet/>
      <dgm:spPr/>
      <dgm:t>
        <a:bodyPr/>
        <a:lstStyle/>
        <a:p>
          <a:endParaRPr lang="fr-FR" sz="1600"/>
        </a:p>
      </dgm:t>
    </dgm:pt>
    <dgm:pt modelId="{758D92E7-1589-491C-ACA5-A7059B0842F3}" type="sibTrans" cxnId="{39658343-CD95-4A6B-9755-842DAA0A4414}">
      <dgm:prSet/>
      <dgm:spPr/>
      <dgm:t>
        <a:bodyPr/>
        <a:lstStyle/>
        <a:p>
          <a:endParaRPr lang="fr-FR" sz="1600"/>
        </a:p>
      </dgm:t>
    </dgm:pt>
    <dgm:pt modelId="{56FBE246-FFCD-41AB-9A19-E25BC8698F90}" type="pres">
      <dgm:prSet presAssocID="{7B42D3E0-3B4C-45BC-B669-2E0FF776C386}" presName="CompostProcess" presStyleCnt="0">
        <dgm:presLayoutVars>
          <dgm:dir/>
          <dgm:resizeHandles val="exact"/>
        </dgm:presLayoutVars>
      </dgm:prSet>
      <dgm:spPr/>
    </dgm:pt>
    <dgm:pt modelId="{1FBC809D-23D4-43D5-9938-25F70403715B}" type="pres">
      <dgm:prSet presAssocID="{7B42D3E0-3B4C-45BC-B669-2E0FF776C386}" presName="arrow" presStyleLbl="bgShp" presStyleIdx="0" presStyleCnt="1" custScaleX="115583"/>
      <dgm:spPr/>
    </dgm:pt>
    <dgm:pt modelId="{3CF1735E-9720-4E2C-BDC0-EB28A0530B30}" type="pres">
      <dgm:prSet presAssocID="{7B42D3E0-3B4C-45BC-B669-2E0FF776C386}" presName="linearProcess" presStyleCnt="0"/>
      <dgm:spPr/>
    </dgm:pt>
    <dgm:pt modelId="{C0365351-C6EA-4EE3-A8C9-EED4C7A62EE1}" type="pres">
      <dgm:prSet presAssocID="{8C66AF90-D3F3-4DFD-ABAC-B7F20F95CF72}" presName="textNode" presStyleLbl="node1" presStyleIdx="0" presStyleCnt="7" custScaleX="243572">
        <dgm:presLayoutVars>
          <dgm:bulletEnabled val="1"/>
        </dgm:presLayoutVars>
      </dgm:prSet>
      <dgm:spPr/>
    </dgm:pt>
    <dgm:pt modelId="{E40100EE-323D-46D6-BA58-BC6B2643291B}" type="pres">
      <dgm:prSet presAssocID="{758D92E7-1589-491C-ACA5-A7059B0842F3}" presName="sibTrans" presStyleCnt="0"/>
      <dgm:spPr/>
    </dgm:pt>
    <dgm:pt modelId="{F0E4641F-859F-4C23-A365-840BECBBAD74}" type="pres">
      <dgm:prSet presAssocID="{A577E8EB-2C3A-404E-8320-BD2EB4CF07F5}" presName="textNode" presStyleLbl="node1" presStyleIdx="1" presStyleCnt="7" custScaleX="139790">
        <dgm:presLayoutVars>
          <dgm:bulletEnabled val="1"/>
        </dgm:presLayoutVars>
      </dgm:prSet>
      <dgm:spPr/>
    </dgm:pt>
    <dgm:pt modelId="{1926595A-02C7-47A7-A8F7-022C2A2723BB}" type="pres">
      <dgm:prSet presAssocID="{B2146507-0F09-41D7-98A2-943F09A89449}" presName="sibTrans" presStyleCnt="0"/>
      <dgm:spPr/>
    </dgm:pt>
    <dgm:pt modelId="{36E6E49D-B752-4BF4-9C36-381CAD4152FD}" type="pres">
      <dgm:prSet presAssocID="{31335BA7-7850-48B3-8A52-D15F2BD93295}" presName="textNode" presStyleLbl="node1" presStyleIdx="2" presStyleCnt="7" custScaleX="169241">
        <dgm:presLayoutVars>
          <dgm:bulletEnabled val="1"/>
        </dgm:presLayoutVars>
      </dgm:prSet>
      <dgm:spPr/>
    </dgm:pt>
    <dgm:pt modelId="{2ABB8A4D-DEBA-4A05-A781-F58093B51CBC}" type="pres">
      <dgm:prSet presAssocID="{14FAE6DC-B60C-4609-B5E1-F86910E72228}" presName="sibTrans" presStyleCnt="0"/>
      <dgm:spPr/>
    </dgm:pt>
    <dgm:pt modelId="{59881A23-E5B6-4981-AD09-B333349E0D20}" type="pres">
      <dgm:prSet presAssocID="{4AF2B498-4E8E-4345-9457-10380F9CA168}" presName="textNode" presStyleLbl="node1" presStyleIdx="3" presStyleCnt="7" custScaleX="175740">
        <dgm:presLayoutVars>
          <dgm:bulletEnabled val="1"/>
        </dgm:presLayoutVars>
      </dgm:prSet>
      <dgm:spPr/>
    </dgm:pt>
    <dgm:pt modelId="{4ED11B4C-8FD4-426E-A920-B4CE3BBF7FF7}" type="pres">
      <dgm:prSet presAssocID="{BEEFBF08-DD62-4C43-9F7C-B4A8CC1EE8C0}" presName="sibTrans" presStyleCnt="0"/>
      <dgm:spPr/>
    </dgm:pt>
    <dgm:pt modelId="{3AA595E6-2EEF-460D-87F5-18B324FB47C7}" type="pres">
      <dgm:prSet presAssocID="{37267F45-CC44-4313-B8B4-EB6B0B018886}" presName="textNode" presStyleLbl="node1" presStyleIdx="4" presStyleCnt="7" custScaleX="187088">
        <dgm:presLayoutVars>
          <dgm:bulletEnabled val="1"/>
        </dgm:presLayoutVars>
      </dgm:prSet>
      <dgm:spPr/>
    </dgm:pt>
    <dgm:pt modelId="{BFA9ECF3-B4F4-4954-B7AD-7E2386890DC7}" type="pres">
      <dgm:prSet presAssocID="{BFC4E6AB-0DC4-4859-9FE5-B21E5E2536DD}" presName="sibTrans" presStyleCnt="0"/>
      <dgm:spPr/>
    </dgm:pt>
    <dgm:pt modelId="{7B95536F-DAB3-4555-90A0-D188D2337F0F}" type="pres">
      <dgm:prSet presAssocID="{045CC438-B2A4-4CC3-8950-775CA3F0C952}" presName="textNode" presStyleLbl="node1" presStyleIdx="5" presStyleCnt="7" custScaleX="130823">
        <dgm:presLayoutVars>
          <dgm:bulletEnabled val="1"/>
        </dgm:presLayoutVars>
      </dgm:prSet>
      <dgm:spPr/>
    </dgm:pt>
    <dgm:pt modelId="{6CE3D309-4394-4116-AA36-78D406833CD7}" type="pres">
      <dgm:prSet presAssocID="{50EBBBD1-BB16-4853-AD7D-124352BD1BE3}" presName="sibTrans" presStyleCnt="0"/>
      <dgm:spPr/>
    </dgm:pt>
    <dgm:pt modelId="{E998B98C-8938-4015-AAA7-B40627C96623}" type="pres">
      <dgm:prSet presAssocID="{FFBAD151-45F3-47E7-9CDD-8F1389B0AB65}" presName="textNode" presStyleLbl="node1" presStyleIdx="6" presStyleCnt="7" custScaleX="139971">
        <dgm:presLayoutVars>
          <dgm:bulletEnabled val="1"/>
        </dgm:presLayoutVars>
      </dgm:prSet>
      <dgm:spPr/>
    </dgm:pt>
  </dgm:ptLst>
  <dgm:cxnLst>
    <dgm:cxn modelId="{FA0AC202-0F71-4415-A897-8FB4BFE5818E}" srcId="{7B42D3E0-3B4C-45BC-B669-2E0FF776C386}" destId="{4AF2B498-4E8E-4345-9457-10380F9CA168}" srcOrd="3" destOrd="0" parTransId="{802CD175-1289-430E-A351-3BF7BD316058}" sibTransId="{BEEFBF08-DD62-4C43-9F7C-B4A8CC1EE8C0}"/>
    <dgm:cxn modelId="{B978C603-1109-47DE-BC54-1C852532E2A9}" type="presOf" srcId="{7B42D3E0-3B4C-45BC-B669-2E0FF776C386}" destId="{56FBE246-FFCD-41AB-9A19-E25BC8698F90}" srcOrd="0" destOrd="0" presId="urn:microsoft.com/office/officeart/2005/8/layout/hProcess9"/>
    <dgm:cxn modelId="{4634FE07-C755-4F19-871F-9551753DF5B8}" type="presOf" srcId="{37267F45-CC44-4313-B8B4-EB6B0B018886}" destId="{3AA595E6-2EEF-460D-87F5-18B324FB47C7}" srcOrd="0" destOrd="0" presId="urn:microsoft.com/office/officeart/2005/8/layout/hProcess9"/>
    <dgm:cxn modelId="{A89E8912-EDED-4EF4-8EA6-FAE3ABEF7F27}" type="presOf" srcId="{A577E8EB-2C3A-404E-8320-BD2EB4CF07F5}" destId="{F0E4641F-859F-4C23-A365-840BECBBAD74}" srcOrd="0" destOrd="0" presId="urn:microsoft.com/office/officeart/2005/8/layout/hProcess9"/>
    <dgm:cxn modelId="{A0411721-A41D-4DDB-9FD4-C82E1A6E11D8}" type="presOf" srcId="{31335BA7-7850-48B3-8A52-D15F2BD93295}" destId="{36E6E49D-B752-4BF4-9C36-381CAD4152FD}" srcOrd="0" destOrd="0" presId="urn:microsoft.com/office/officeart/2005/8/layout/hProcess9"/>
    <dgm:cxn modelId="{C7F35B26-11E7-46D6-8CEE-A46FE4378C5B}" srcId="{7B42D3E0-3B4C-45BC-B669-2E0FF776C386}" destId="{37267F45-CC44-4313-B8B4-EB6B0B018886}" srcOrd="4" destOrd="0" parTransId="{2EAE99D2-E377-4369-B4CE-A96439B40F20}" sibTransId="{BFC4E6AB-0DC4-4859-9FE5-B21E5E2536DD}"/>
    <dgm:cxn modelId="{39658343-CD95-4A6B-9755-842DAA0A4414}" srcId="{7B42D3E0-3B4C-45BC-B669-2E0FF776C386}" destId="{8C66AF90-D3F3-4DFD-ABAC-B7F20F95CF72}" srcOrd="0" destOrd="0" parTransId="{ED9E327C-70E3-4B96-952F-FA8B88ADCDB7}" sibTransId="{758D92E7-1589-491C-ACA5-A7059B0842F3}"/>
    <dgm:cxn modelId="{29EA0950-D9DC-4C4D-8226-BFCA178D0EED}" type="presOf" srcId="{045CC438-B2A4-4CC3-8950-775CA3F0C952}" destId="{7B95536F-DAB3-4555-90A0-D188D2337F0F}" srcOrd="0" destOrd="0" presId="urn:microsoft.com/office/officeart/2005/8/layout/hProcess9"/>
    <dgm:cxn modelId="{42BF1757-2433-4800-BEE7-DEBA789382C4}" srcId="{7B42D3E0-3B4C-45BC-B669-2E0FF776C386}" destId="{A577E8EB-2C3A-404E-8320-BD2EB4CF07F5}" srcOrd="1" destOrd="0" parTransId="{FBF7043B-E06E-457D-AAD2-B1C4D6196DE8}" sibTransId="{B2146507-0F09-41D7-98A2-943F09A89449}"/>
    <dgm:cxn modelId="{5E52AA89-092A-4F5F-A425-5356DB1FF98A}" srcId="{7B42D3E0-3B4C-45BC-B669-2E0FF776C386}" destId="{FFBAD151-45F3-47E7-9CDD-8F1389B0AB65}" srcOrd="6" destOrd="0" parTransId="{CF9F7BEC-5632-4C0A-BDFA-E016AEB7442D}" sibTransId="{EAB204FD-98EB-4140-B02C-F5448127A87B}"/>
    <dgm:cxn modelId="{EB84E48D-A486-4369-8E9C-3589BB066B4B}" type="presOf" srcId="{FFBAD151-45F3-47E7-9CDD-8F1389B0AB65}" destId="{E998B98C-8938-4015-AAA7-B40627C96623}" srcOrd="0" destOrd="0" presId="urn:microsoft.com/office/officeart/2005/8/layout/hProcess9"/>
    <dgm:cxn modelId="{DFED7F93-5114-476A-AF18-2B3F6A58241F}" srcId="{7B42D3E0-3B4C-45BC-B669-2E0FF776C386}" destId="{045CC438-B2A4-4CC3-8950-775CA3F0C952}" srcOrd="5" destOrd="0" parTransId="{77126DD8-A759-4724-80AE-1D0A2C233071}" sibTransId="{50EBBBD1-BB16-4853-AD7D-124352BD1BE3}"/>
    <dgm:cxn modelId="{06D856D0-8794-4D0F-82A4-B109271BA0AF}" srcId="{7B42D3E0-3B4C-45BC-B669-2E0FF776C386}" destId="{31335BA7-7850-48B3-8A52-D15F2BD93295}" srcOrd="2" destOrd="0" parTransId="{1CF43E66-313F-46BD-BC2F-DE840ADA8CC9}" sibTransId="{14FAE6DC-B60C-4609-B5E1-F86910E72228}"/>
    <dgm:cxn modelId="{7CDB19DA-B489-4ADD-AE31-548217FAFE3A}" type="presOf" srcId="{8C66AF90-D3F3-4DFD-ABAC-B7F20F95CF72}" destId="{C0365351-C6EA-4EE3-A8C9-EED4C7A62EE1}" srcOrd="0" destOrd="0" presId="urn:microsoft.com/office/officeart/2005/8/layout/hProcess9"/>
    <dgm:cxn modelId="{2D7F05F4-E093-453E-93DC-F4BFF980BD61}" type="presOf" srcId="{4AF2B498-4E8E-4345-9457-10380F9CA168}" destId="{59881A23-E5B6-4981-AD09-B333349E0D20}" srcOrd="0" destOrd="0" presId="urn:microsoft.com/office/officeart/2005/8/layout/hProcess9"/>
    <dgm:cxn modelId="{08521E4B-5B4E-40A8-9A88-342C20364A71}" type="presParOf" srcId="{56FBE246-FFCD-41AB-9A19-E25BC8698F90}" destId="{1FBC809D-23D4-43D5-9938-25F70403715B}" srcOrd="0" destOrd="0" presId="urn:microsoft.com/office/officeart/2005/8/layout/hProcess9"/>
    <dgm:cxn modelId="{09130121-F7FD-4518-A770-BC6618534C22}" type="presParOf" srcId="{56FBE246-FFCD-41AB-9A19-E25BC8698F90}" destId="{3CF1735E-9720-4E2C-BDC0-EB28A0530B30}" srcOrd="1" destOrd="0" presId="urn:microsoft.com/office/officeart/2005/8/layout/hProcess9"/>
    <dgm:cxn modelId="{82345FEB-393B-4B2B-B2FC-26A9257863DB}" type="presParOf" srcId="{3CF1735E-9720-4E2C-BDC0-EB28A0530B30}" destId="{C0365351-C6EA-4EE3-A8C9-EED4C7A62EE1}" srcOrd="0" destOrd="0" presId="urn:microsoft.com/office/officeart/2005/8/layout/hProcess9"/>
    <dgm:cxn modelId="{640BEED7-4D22-4A6C-AC4B-57152FA2C4CB}" type="presParOf" srcId="{3CF1735E-9720-4E2C-BDC0-EB28A0530B30}" destId="{E40100EE-323D-46D6-BA58-BC6B2643291B}" srcOrd="1" destOrd="0" presId="urn:microsoft.com/office/officeart/2005/8/layout/hProcess9"/>
    <dgm:cxn modelId="{F9119CA8-12C0-443D-9042-4DFFDA6D75F2}" type="presParOf" srcId="{3CF1735E-9720-4E2C-BDC0-EB28A0530B30}" destId="{F0E4641F-859F-4C23-A365-840BECBBAD74}" srcOrd="2" destOrd="0" presId="urn:microsoft.com/office/officeart/2005/8/layout/hProcess9"/>
    <dgm:cxn modelId="{62E99391-2859-40C6-A0E0-9CA0224D0F1B}" type="presParOf" srcId="{3CF1735E-9720-4E2C-BDC0-EB28A0530B30}" destId="{1926595A-02C7-47A7-A8F7-022C2A2723BB}" srcOrd="3" destOrd="0" presId="urn:microsoft.com/office/officeart/2005/8/layout/hProcess9"/>
    <dgm:cxn modelId="{6647FEE1-D778-49EC-8DB3-CD7CB0D0EF93}" type="presParOf" srcId="{3CF1735E-9720-4E2C-BDC0-EB28A0530B30}" destId="{36E6E49D-B752-4BF4-9C36-381CAD4152FD}" srcOrd="4" destOrd="0" presId="urn:microsoft.com/office/officeart/2005/8/layout/hProcess9"/>
    <dgm:cxn modelId="{33AC6DB8-45CE-48B8-900F-9D9E86502CEC}" type="presParOf" srcId="{3CF1735E-9720-4E2C-BDC0-EB28A0530B30}" destId="{2ABB8A4D-DEBA-4A05-A781-F58093B51CBC}" srcOrd="5" destOrd="0" presId="urn:microsoft.com/office/officeart/2005/8/layout/hProcess9"/>
    <dgm:cxn modelId="{C9701A08-AFF4-4542-8AD5-4E3F39B14A05}" type="presParOf" srcId="{3CF1735E-9720-4E2C-BDC0-EB28A0530B30}" destId="{59881A23-E5B6-4981-AD09-B333349E0D20}" srcOrd="6" destOrd="0" presId="urn:microsoft.com/office/officeart/2005/8/layout/hProcess9"/>
    <dgm:cxn modelId="{10AB3FB4-F42A-4DEE-BE10-79282BD38490}" type="presParOf" srcId="{3CF1735E-9720-4E2C-BDC0-EB28A0530B30}" destId="{4ED11B4C-8FD4-426E-A920-B4CE3BBF7FF7}" srcOrd="7" destOrd="0" presId="urn:microsoft.com/office/officeart/2005/8/layout/hProcess9"/>
    <dgm:cxn modelId="{84DDD38A-A320-47AE-8B3C-EABBD73D3368}" type="presParOf" srcId="{3CF1735E-9720-4E2C-BDC0-EB28A0530B30}" destId="{3AA595E6-2EEF-460D-87F5-18B324FB47C7}" srcOrd="8" destOrd="0" presId="urn:microsoft.com/office/officeart/2005/8/layout/hProcess9"/>
    <dgm:cxn modelId="{4DF60B94-3CAE-44F1-BE2F-A2E21233124E}" type="presParOf" srcId="{3CF1735E-9720-4E2C-BDC0-EB28A0530B30}" destId="{BFA9ECF3-B4F4-4954-B7AD-7E2386890DC7}" srcOrd="9" destOrd="0" presId="urn:microsoft.com/office/officeart/2005/8/layout/hProcess9"/>
    <dgm:cxn modelId="{3B4A6F43-D369-4130-A6BD-0A376B0ACFB4}" type="presParOf" srcId="{3CF1735E-9720-4E2C-BDC0-EB28A0530B30}" destId="{7B95536F-DAB3-4555-90A0-D188D2337F0F}" srcOrd="10" destOrd="0" presId="urn:microsoft.com/office/officeart/2005/8/layout/hProcess9"/>
    <dgm:cxn modelId="{AF946F11-FF02-4C53-9B69-57A9ACE4DB1C}" type="presParOf" srcId="{3CF1735E-9720-4E2C-BDC0-EB28A0530B30}" destId="{6CE3D309-4394-4116-AA36-78D406833CD7}" srcOrd="11" destOrd="0" presId="urn:microsoft.com/office/officeart/2005/8/layout/hProcess9"/>
    <dgm:cxn modelId="{F5628F99-2512-42E3-A356-3C35EC12DE98}" type="presParOf" srcId="{3CF1735E-9720-4E2C-BDC0-EB28A0530B30}" destId="{E998B98C-8938-4015-AAA7-B40627C96623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B357BA-47E0-49E5-91AE-987795FCD79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1C51FFA-A71E-4245-A78C-AF9819E910F6}">
      <dgm:prSet phldrT="[Texte]"/>
      <dgm:spPr/>
      <dgm:t>
        <a:bodyPr/>
        <a:lstStyle/>
        <a:p>
          <a:pPr>
            <a:buAutoNum type="arabicParenR"/>
          </a:pPr>
          <a:r>
            <a:rPr lang="fr-FR" b="0" dirty="0">
              <a:latin typeface="Arial"/>
              <a:cs typeface="Arial"/>
            </a:rPr>
            <a:t>Disponibilité de la ressource géothermale sur le territoire </a:t>
          </a:r>
          <a:endParaRPr lang="fr-FR" b="0" dirty="0"/>
        </a:p>
      </dgm:t>
    </dgm:pt>
    <dgm:pt modelId="{CC71F203-C413-41C3-B94A-EE8922A4C2B5}" type="parTrans" cxnId="{769CC640-EF96-461A-A1D5-F9D69F1D1F85}">
      <dgm:prSet/>
      <dgm:spPr/>
      <dgm:t>
        <a:bodyPr/>
        <a:lstStyle/>
        <a:p>
          <a:endParaRPr lang="fr-FR" b="0"/>
        </a:p>
      </dgm:t>
    </dgm:pt>
    <dgm:pt modelId="{284ADA2F-06E1-4329-81B9-BC8AB1064073}" type="sibTrans" cxnId="{769CC640-EF96-461A-A1D5-F9D69F1D1F85}">
      <dgm:prSet/>
      <dgm:spPr/>
      <dgm:t>
        <a:bodyPr/>
        <a:lstStyle/>
        <a:p>
          <a:endParaRPr lang="fr-FR" b="0"/>
        </a:p>
      </dgm:t>
    </dgm:pt>
    <dgm:pt modelId="{1274B6D8-C4D8-401B-8C55-ED6B49C0DD10}">
      <dgm:prSet phldrT="[Texte]"/>
      <dgm:spPr/>
      <dgm:t>
        <a:bodyPr/>
        <a:lstStyle/>
        <a:p>
          <a:r>
            <a:rPr lang="fr-FR" b="0" dirty="0">
              <a:latin typeface="Arial"/>
              <a:cs typeface="Arial"/>
            </a:rPr>
            <a:t>Délai d’acquisition du terrain maîtrisé</a:t>
          </a:r>
          <a:endParaRPr lang="fr-FR" b="0" dirty="0"/>
        </a:p>
      </dgm:t>
    </dgm:pt>
    <dgm:pt modelId="{B2DE0DA5-2D51-4694-8BDA-9CF38345CAB0}" type="parTrans" cxnId="{3B4878ED-D3F6-4C8A-9C7E-2FE1AD3E5A3A}">
      <dgm:prSet/>
      <dgm:spPr/>
      <dgm:t>
        <a:bodyPr/>
        <a:lstStyle/>
        <a:p>
          <a:endParaRPr lang="fr-FR" b="0"/>
        </a:p>
      </dgm:t>
    </dgm:pt>
    <dgm:pt modelId="{44987BFD-FA90-4544-8E72-1AF583A6BF6D}" type="sibTrans" cxnId="{3B4878ED-D3F6-4C8A-9C7E-2FE1AD3E5A3A}">
      <dgm:prSet/>
      <dgm:spPr/>
      <dgm:t>
        <a:bodyPr/>
        <a:lstStyle/>
        <a:p>
          <a:endParaRPr lang="fr-FR" b="0"/>
        </a:p>
      </dgm:t>
    </dgm:pt>
    <dgm:pt modelId="{6C3ACCBE-24B7-494B-A353-DC3DF1E2F109}">
      <dgm:prSet phldrT="[Texte]"/>
      <dgm:spPr/>
      <dgm:t>
        <a:bodyPr/>
        <a:lstStyle/>
        <a:p>
          <a:pPr>
            <a:buAutoNum type="arabicParenR"/>
          </a:pPr>
          <a:r>
            <a:rPr lang="fr-FR" b="0" dirty="0">
              <a:latin typeface="Arial"/>
              <a:cs typeface="Arial"/>
            </a:rPr>
            <a:t>Surface du terrain nécessaire  ≥ 4 000 m²</a:t>
          </a:r>
          <a:endParaRPr lang="fr-FR" b="0" dirty="0"/>
        </a:p>
      </dgm:t>
    </dgm:pt>
    <dgm:pt modelId="{C6111939-A373-4BE4-B20A-8496C237A2D2}" type="parTrans" cxnId="{74F9369A-E946-41FA-A812-D9E83C74CF7C}">
      <dgm:prSet/>
      <dgm:spPr/>
      <dgm:t>
        <a:bodyPr/>
        <a:lstStyle/>
        <a:p>
          <a:endParaRPr lang="fr-FR" b="0"/>
        </a:p>
      </dgm:t>
    </dgm:pt>
    <dgm:pt modelId="{142AB3A4-EA1E-4F7F-B694-F8E15417ADCD}" type="sibTrans" cxnId="{74F9369A-E946-41FA-A812-D9E83C74CF7C}">
      <dgm:prSet/>
      <dgm:spPr/>
      <dgm:t>
        <a:bodyPr/>
        <a:lstStyle/>
        <a:p>
          <a:endParaRPr lang="fr-FR" b="0"/>
        </a:p>
      </dgm:t>
    </dgm:pt>
    <dgm:pt modelId="{00531B94-D4BF-4FD8-94B5-B5B287934E1E}">
      <dgm:prSet phldrT="[Texte]"/>
      <dgm:spPr/>
      <dgm:t>
        <a:bodyPr/>
        <a:lstStyle/>
        <a:p>
          <a:r>
            <a:rPr lang="fr-FR" b="0" dirty="0">
              <a:latin typeface="Arial"/>
              <a:cs typeface="Arial"/>
            </a:rPr>
            <a:t>Equipement intégré dans son environnement et une prise en compte des objectifs environnementaux dès sa conception</a:t>
          </a:r>
          <a:endParaRPr lang="fr-FR" b="0" dirty="0"/>
        </a:p>
      </dgm:t>
    </dgm:pt>
    <dgm:pt modelId="{17AEA86B-2FEF-4E5C-874A-A024C3E03462}" type="parTrans" cxnId="{41B1241D-C2D8-4E73-81E9-C9CF53974D8C}">
      <dgm:prSet/>
      <dgm:spPr/>
      <dgm:t>
        <a:bodyPr/>
        <a:lstStyle/>
        <a:p>
          <a:endParaRPr lang="fr-FR" b="0"/>
        </a:p>
      </dgm:t>
    </dgm:pt>
    <dgm:pt modelId="{5F531111-2E11-43FF-871D-4AC22CF09C59}" type="sibTrans" cxnId="{41B1241D-C2D8-4E73-81E9-C9CF53974D8C}">
      <dgm:prSet/>
      <dgm:spPr/>
      <dgm:t>
        <a:bodyPr/>
        <a:lstStyle/>
        <a:p>
          <a:endParaRPr lang="fr-FR" b="0"/>
        </a:p>
      </dgm:t>
    </dgm:pt>
    <dgm:pt modelId="{603D7E93-7ACA-4912-80EC-A7AF53602152}">
      <dgm:prSet phldrT="[Texte]"/>
      <dgm:spPr/>
      <dgm:t>
        <a:bodyPr/>
        <a:lstStyle/>
        <a:p>
          <a:pPr>
            <a:buFont typeface="Arial" panose="020B0604020202020204" pitchFamily="34" charset="0"/>
            <a:buAutoNum type="arabicParenR"/>
          </a:pPr>
          <a:r>
            <a:rPr lang="fr-FR" b="0">
              <a:latin typeface="Arial"/>
              <a:cs typeface="Arial"/>
            </a:rPr>
            <a:t>Respect du PLU et accessibilité optimisée</a:t>
          </a:r>
          <a:endParaRPr lang="fr-FR" b="0" dirty="0"/>
        </a:p>
      </dgm:t>
    </dgm:pt>
    <dgm:pt modelId="{D054FFF7-D9F0-472B-9BC6-EB431BA5FF32}" type="parTrans" cxnId="{112B5521-5252-42D7-9A91-854B3D7D6B28}">
      <dgm:prSet/>
      <dgm:spPr/>
      <dgm:t>
        <a:bodyPr/>
        <a:lstStyle/>
        <a:p>
          <a:endParaRPr lang="fr-FR" b="0"/>
        </a:p>
      </dgm:t>
    </dgm:pt>
    <dgm:pt modelId="{39A359A4-9D25-484B-A1FB-52AD769F4D00}" type="sibTrans" cxnId="{112B5521-5252-42D7-9A91-854B3D7D6B28}">
      <dgm:prSet/>
      <dgm:spPr/>
      <dgm:t>
        <a:bodyPr/>
        <a:lstStyle/>
        <a:p>
          <a:endParaRPr lang="fr-FR" b="0"/>
        </a:p>
      </dgm:t>
    </dgm:pt>
    <dgm:pt modelId="{48781906-A0C3-4044-A848-B0EE04F869B9}">
      <dgm:prSet phldrT="[Texte]"/>
      <dgm:spPr/>
      <dgm:t>
        <a:bodyPr/>
        <a:lstStyle/>
        <a:p>
          <a:r>
            <a:rPr lang="fr-FR" b="0" dirty="0">
              <a:cs typeface="Arial"/>
            </a:rPr>
            <a:t>Implantation à proximité immédiate du réseau et compatibilité avec le fonctionnement hydraulique</a:t>
          </a:r>
          <a:endParaRPr lang="fr-FR" b="0" dirty="0"/>
        </a:p>
      </dgm:t>
    </dgm:pt>
    <dgm:pt modelId="{C65D4DA1-60C3-406C-BA4B-12978F46AF1C}" type="parTrans" cxnId="{CCDD21F7-E6D5-4F3A-9EAB-26E891C0898C}">
      <dgm:prSet/>
      <dgm:spPr/>
      <dgm:t>
        <a:bodyPr/>
        <a:lstStyle/>
        <a:p>
          <a:endParaRPr lang="fr-FR" b="0"/>
        </a:p>
      </dgm:t>
    </dgm:pt>
    <dgm:pt modelId="{DBE0B793-235E-434E-8285-2264F1F9F81C}" type="sibTrans" cxnId="{CCDD21F7-E6D5-4F3A-9EAB-26E891C0898C}">
      <dgm:prSet/>
      <dgm:spPr/>
      <dgm:t>
        <a:bodyPr/>
        <a:lstStyle/>
        <a:p>
          <a:endParaRPr lang="fr-FR" b="0"/>
        </a:p>
      </dgm:t>
    </dgm:pt>
    <dgm:pt modelId="{E6D264AD-3D97-446A-8AFD-FC340A6D14BD}" type="pres">
      <dgm:prSet presAssocID="{25B357BA-47E0-49E5-91AE-987795FCD798}" presName="linear" presStyleCnt="0">
        <dgm:presLayoutVars>
          <dgm:dir/>
          <dgm:animLvl val="lvl"/>
          <dgm:resizeHandles val="exact"/>
        </dgm:presLayoutVars>
      </dgm:prSet>
      <dgm:spPr/>
    </dgm:pt>
    <dgm:pt modelId="{851DDAAA-2666-4FCC-91EA-1C6F4A76167D}" type="pres">
      <dgm:prSet presAssocID="{61C51FFA-A71E-4245-A78C-AF9819E910F6}" presName="parentLin" presStyleCnt="0"/>
      <dgm:spPr/>
    </dgm:pt>
    <dgm:pt modelId="{7DF5DF6F-902D-4FE9-9D0A-97EEC0C977EB}" type="pres">
      <dgm:prSet presAssocID="{61C51FFA-A71E-4245-A78C-AF9819E910F6}" presName="parentLeftMargin" presStyleLbl="node1" presStyleIdx="0" presStyleCnt="6"/>
      <dgm:spPr/>
    </dgm:pt>
    <dgm:pt modelId="{045742FF-22B6-4EBC-AAE5-FC3835288F0A}" type="pres">
      <dgm:prSet presAssocID="{61C51FFA-A71E-4245-A78C-AF9819E910F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55111F6-647C-43BE-990D-485C9C067BE4}" type="pres">
      <dgm:prSet presAssocID="{61C51FFA-A71E-4245-A78C-AF9819E910F6}" presName="negativeSpace" presStyleCnt="0"/>
      <dgm:spPr/>
    </dgm:pt>
    <dgm:pt modelId="{AB81FB79-1214-4F1F-AE3A-45074DFBF952}" type="pres">
      <dgm:prSet presAssocID="{61C51FFA-A71E-4245-A78C-AF9819E910F6}" presName="childText" presStyleLbl="conFgAcc1" presStyleIdx="0" presStyleCnt="6">
        <dgm:presLayoutVars>
          <dgm:bulletEnabled val="1"/>
        </dgm:presLayoutVars>
      </dgm:prSet>
      <dgm:spPr/>
    </dgm:pt>
    <dgm:pt modelId="{0343E9EF-3D77-4AE3-A3B3-F337B2E439F8}" type="pres">
      <dgm:prSet presAssocID="{284ADA2F-06E1-4329-81B9-BC8AB1064073}" presName="spaceBetweenRectangles" presStyleCnt="0"/>
      <dgm:spPr/>
    </dgm:pt>
    <dgm:pt modelId="{63B55C89-65CD-4CCF-BFAD-8D8CB23ED377}" type="pres">
      <dgm:prSet presAssocID="{1274B6D8-C4D8-401B-8C55-ED6B49C0DD10}" presName="parentLin" presStyleCnt="0"/>
      <dgm:spPr/>
    </dgm:pt>
    <dgm:pt modelId="{A1FE268F-E395-419F-BF89-6F4D7C9B5D7D}" type="pres">
      <dgm:prSet presAssocID="{1274B6D8-C4D8-401B-8C55-ED6B49C0DD10}" presName="parentLeftMargin" presStyleLbl="node1" presStyleIdx="0" presStyleCnt="6"/>
      <dgm:spPr/>
    </dgm:pt>
    <dgm:pt modelId="{AE993620-AFD0-49C0-8906-BE55712FAC54}" type="pres">
      <dgm:prSet presAssocID="{1274B6D8-C4D8-401B-8C55-ED6B49C0DD10}" presName="parentText" presStyleLbl="node1" presStyleIdx="1" presStyleCnt="6" custLinFactNeighborX="11770">
        <dgm:presLayoutVars>
          <dgm:chMax val="0"/>
          <dgm:bulletEnabled val="1"/>
        </dgm:presLayoutVars>
      </dgm:prSet>
      <dgm:spPr/>
    </dgm:pt>
    <dgm:pt modelId="{0032A803-7BCD-41D9-BCF1-AF3916376F6A}" type="pres">
      <dgm:prSet presAssocID="{1274B6D8-C4D8-401B-8C55-ED6B49C0DD10}" presName="negativeSpace" presStyleCnt="0"/>
      <dgm:spPr/>
    </dgm:pt>
    <dgm:pt modelId="{0E4C14EE-7713-49E8-BC5F-75A7B1DDB3B5}" type="pres">
      <dgm:prSet presAssocID="{1274B6D8-C4D8-401B-8C55-ED6B49C0DD10}" presName="childText" presStyleLbl="conFgAcc1" presStyleIdx="1" presStyleCnt="6">
        <dgm:presLayoutVars>
          <dgm:bulletEnabled val="1"/>
        </dgm:presLayoutVars>
      </dgm:prSet>
      <dgm:spPr/>
    </dgm:pt>
    <dgm:pt modelId="{E20D79BD-7491-4C50-AA50-1A047E110ADA}" type="pres">
      <dgm:prSet presAssocID="{44987BFD-FA90-4544-8E72-1AF583A6BF6D}" presName="spaceBetweenRectangles" presStyleCnt="0"/>
      <dgm:spPr/>
    </dgm:pt>
    <dgm:pt modelId="{58575EF4-0C20-4701-B32A-3722917DAEE8}" type="pres">
      <dgm:prSet presAssocID="{6C3ACCBE-24B7-494B-A353-DC3DF1E2F109}" presName="parentLin" presStyleCnt="0"/>
      <dgm:spPr/>
    </dgm:pt>
    <dgm:pt modelId="{BBE23254-C8BB-4D8F-B4E8-7E928DC0A011}" type="pres">
      <dgm:prSet presAssocID="{6C3ACCBE-24B7-494B-A353-DC3DF1E2F109}" presName="parentLeftMargin" presStyleLbl="node1" presStyleIdx="1" presStyleCnt="6"/>
      <dgm:spPr/>
    </dgm:pt>
    <dgm:pt modelId="{D8F40A76-B2C1-4C02-B23B-4535F56464E7}" type="pres">
      <dgm:prSet presAssocID="{6C3ACCBE-24B7-494B-A353-DC3DF1E2F10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843BA2B-1B89-4D4D-B777-2D98B9C00D0B}" type="pres">
      <dgm:prSet presAssocID="{6C3ACCBE-24B7-494B-A353-DC3DF1E2F109}" presName="negativeSpace" presStyleCnt="0"/>
      <dgm:spPr/>
    </dgm:pt>
    <dgm:pt modelId="{055E4E83-CB74-4674-8719-AFCFED447C24}" type="pres">
      <dgm:prSet presAssocID="{6C3ACCBE-24B7-494B-A353-DC3DF1E2F109}" presName="childText" presStyleLbl="conFgAcc1" presStyleIdx="2" presStyleCnt="6">
        <dgm:presLayoutVars>
          <dgm:bulletEnabled val="1"/>
        </dgm:presLayoutVars>
      </dgm:prSet>
      <dgm:spPr/>
    </dgm:pt>
    <dgm:pt modelId="{2DCBEFFB-CFA3-41E9-8DD7-F4432FA3B91A}" type="pres">
      <dgm:prSet presAssocID="{142AB3A4-EA1E-4F7F-B694-F8E15417ADCD}" presName="spaceBetweenRectangles" presStyleCnt="0"/>
      <dgm:spPr/>
    </dgm:pt>
    <dgm:pt modelId="{1F27D9BC-82C1-49EE-877E-BFF24D410565}" type="pres">
      <dgm:prSet presAssocID="{00531B94-D4BF-4FD8-94B5-B5B287934E1E}" presName="parentLin" presStyleCnt="0"/>
      <dgm:spPr/>
    </dgm:pt>
    <dgm:pt modelId="{A364BE0B-2B9D-460B-882C-FE6EB4B6F459}" type="pres">
      <dgm:prSet presAssocID="{00531B94-D4BF-4FD8-94B5-B5B287934E1E}" presName="parentLeftMargin" presStyleLbl="node1" presStyleIdx="2" presStyleCnt="6"/>
      <dgm:spPr/>
    </dgm:pt>
    <dgm:pt modelId="{E59726F2-64CD-40BA-8E15-3C56D43BFB67}" type="pres">
      <dgm:prSet presAssocID="{00531B94-D4BF-4FD8-94B5-B5B287934E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D9E5EC6-07F2-410B-83E9-C9FA8D8DE286}" type="pres">
      <dgm:prSet presAssocID="{00531B94-D4BF-4FD8-94B5-B5B287934E1E}" presName="negativeSpace" presStyleCnt="0"/>
      <dgm:spPr/>
    </dgm:pt>
    <dgm:pt modelId="{446D85A3-4F9C-45C4-B0A8-693E6E212E3B}" type="pres">
      <dgm:prSet presAssocID="{00531B94-D4BF-4FD8-94B5-B5B287934E1E}" presName="childText" presStyleLbl="conFgAcc1" presStyleIdx="3" presStyleCnt="6">
        <dgm:presLayoutVars>
          <dgm:bulletEnabled val="1"/>
        </dgm:presLayoutVars>
      </dgm:prSet>
      <dgm:spPr/>
    </dgm:pt>
    <dgm:pt modelId="{66BF6ED2-B286-4D41-92CE-1DD9CD06D157}" type="pres">
      <dgm:prSet presAssocID="{5F531111-2E11-43FF-871D-4AC22CF09C59}" presName="spaceBetweenRectangles" presStyleCnt="0"/>
      <dgm:spPr/>
    </dgm:pt>
    <dgm:pt modelId="{C5F9E0CE-7991-402A-AB38-50751ABF8979}" type="pres">
      <dgm:prSet presAssocID="{48781906-A0C3-4044-A848-B0EE04F869B9}" presName="parentLin" presStyleCnt="0"/>
      <dgm:spPr/>
    </dgm:pt>
    <dgm:pt modelId="{A1E61DDD-F50A-4880-AE13-1A916404128F}" type="pres">
      <dgm:prSet presAssocID="{48781906-A0C3-4044-A848-B0EE04F869B9}" presName="parentLeftMargin" presStyleLbl="node1" presStyleIdx="3" presStyleCnt="6"/>
      <dgm:spPr/>
    </dgm:pt>
    <dgm:pt modelId="{65ED37B0-C759-4E27-A269-844989A9FD32}" type="pres">
      <dgm:prSet presAssocID="{48781906-A0C3-4044-A848-B0EE04F869B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BB8D593-F120-422A-9BAF-4EA4A641D236}" type="pres">
      <dgm:prSet presAssocID="{48781906-A0C3-4044-A848-B0EE04F869B9}" presName="negativeSpace" presStyleCnt="0"/>
      <dgm:spPr/>
    </dgm:pt>
    <dgm:pt modelId="{3500F479-6475-4EB2-BBDD-D79DD0B0AAF8}" type="pres">
      <dgm:prSet presAssocID="{48781906-A0C3-4044-A848-B0EE04F869B9}" presName="childText" presStyleLbl="conFgAcc1" presStyleIdx="4" presStyleCnt="6">
        <dgm:presLayoutVars>
          <dgm:bulletEnabled val="1"/>
        </dgm:presLayoutVars>
      </dgm:prSet>
      <dgm:spPr/>
    </dgm:pt>
    <dgm:pt modelId="{C674A8EE-63AF-4CD8-9FFD-CE775F77B45E}" type="pres">
      <dgm:prSet presAssocID="{DBE0B793-235E-434E-8285-2264F1F9F81C}" presName="spaceBetweenRectangles" presStyleCnt="0"/>
      <dgm:spPr/>
    </dgm:pt>
    <dgm:pt modelId="{A376A725-9967-4F7C-8DAA-8C39B6150EFD}" type="pres">
      <dgm:prSet presAssocID="{603D7E93-7ACA-4912-80EC-A7AF53602152}" presName="parentLin" presStyleCnt="0"/>
      <dgm:spPr/>
    </dgm:pt>
    <dgm:pt modelId="{E9A649B5-C60A-4F92-A4B7-90951F233B69}" type="pres">
      <dgm:prSet presAssocID="{603D7E93-7ACA-4912-80EC-A7AF53602152}" presName="parentLeftMargin" presStyleLbl="node1" presStyleIdx="4" presStyleCnt="6"/>
      <dgm:spPr/>
    </dgm:pt>
    <dgm:pt modelId="{506C8B52-806C-40F1-9DDD-EC104055B712}" type="pres">
      <dgm:prSet presAssocID="{603D7E93-7ACA-4912-80EC-A7AF53602152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76582D99-C8CD-48CD-847C-FF58636A8D1C}" type="pres">
      <dgm:prSet presAssocID="{603D7E93-7ACA-4912-80EC-A7AF53602152}" presName="negativeSpace" presStyleCnt="0"/>
      <dgm:spPr/>
    </dgm:pt>
    <dgm:pt modelId="{D1840B5A-3BE1-4823-8514-27DFDD973521}" type="pres">
      <dgm:prSet presAssocID="{603D7E93-7ACA-4912-80EC-A7AF5360215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5298FA17-B796-4A05-8FE4-5EB2BCCE7169}" type="presOf" srcId="{48781906-A0C3-4044-A848-B0EE04F869B9}" destId="{A1E61DDD-F50A-4880-AE13-1A916404128F}" srcOrd="0" destOrd="0" presId="urn:microsoft.com/office/officeart/2005/8/layout/list1"/>
    <dgm:cxn modelId="{EF3FB81C-D22A-41DD-B187-21C11DEDCCE2}" type="presOf" srcId="{603D7E93-7ACA-4912-80EC-A7AF53602152}" destId="{506C8B52-806C-40F1-9DDD-EC104055B712}" srcOrd="1" destOrd="0" presId="urn:microsoft.com/office/officeart/2005/8/layout/list1"/>
    <dgm:cxn modelId="{41B1241D-C2D8-4E73-81E9-C9CF53974D8C}" srcId="{25B357BA-47E0-49E5-91AE-987795FCD798}" destId="{00531B94-D4BF-4FD8-94B5-B5B287934E1E}" srcOrd="3" destOrd="0" parTransId="{17AEA86B-2FEF-4E5C-874A-A024C3E03462}" sibTransId="{5F531111-2E11-43FF-871D-4AC22CF09C59}"/>
    <dgm:cxn modelId="{112B5521-5252-42D7-9A91-854B3D7D6B28}" srcId="{25B357BA-47E0-49E5-91AE-987795FCD798}" destId="{603D7E93-7ACA-4912-80EC-A7AF53602152}" srcOrd="5" destOrd="0" parTransId="{D054FFF7-D9F0-472B-9BC6-EB431BA5FF32}" sibTransId="{39A359A4-9D25-484B-A1FB-52AD769F4D00}"/>
    <dgm:cxn modelId="{8C2CCA29-64BB-4FF6-8B21-3EB91C40A9E0}" type="presOf" srcId="{25B357BA-47E0-49E5-91AE-987795FCD798}" destId="{E6D264AD-3D97-446A-8AFD-FC340A6D14BD}" srcOrd="0" destOrd="0" presId="urn:microsoft.com/office/officeart/2005/8/layout/list1"/>
    <dgm:cxn modelId="{769CC640-EF96-461A-A1D5-F9D69F1D1F85}" srcId="{25B357BA-47E0-49E5-91AE-987795FCD798}" destId="{61C51FFA-A71E-4245-A78C-AF9819E910F6}" srcOrd="0" destOrd="0" parTransId="{CC71F203-C413-41C3-B94A-EE8922A4C2B5}" sibTransId="{284ADA2F-06E1-4329-81B9-BC8AB1064073}"/>
    <dgm:cxn modelId="{CD982343-0E93-4EF3-8FDA-40F9A0791533}" type="presOf" srcId="{1274B6D8-C4D8-401B-8C55-ED6B49C0DD10}" destId="{A1FE268F-E395-419F-BF89-6F4D7C9B5D7D}" srcOrd="0" destOrd="0" presId="urn:microsoft.com/office/officeart/2005/8/layout/list1"/>
    <dgm:cxn modelId="{8314F144-DC9B-45B6-9BAD-6CF48A90DAA0}" type="presOf" srcId="{61C51FFA-A71E-4245-A78C-AF9819E910F6}" destId="{7DF5DF6F-902D-4FE9-9D0A-97EEC0C977EB}" srcOrd="0" destOrd="0" presId="urn:microsoft.com/office/officeart/2005/8/layout/list1"/>
    <dgm:cxn modelId="{1FCB5F45-D6EC-494F-85B1-A44702589B7C}" type="presOf" srcId="{603D7E93-7ACA-4912-80EC-A7AF53602152}" destId="{E9A649B5-C60A-4F92-A4B7-90951F233B69}" srcOrd="0" destOrd="0" presId="urn:microsoft.com/office/officeart/2005/8/layout/list1"/>
    <dgm:cxn modelId="{5AB9C26E-FAE9-451E-A476-5468F50FA007}" type="presOf" srcId="{00531B94-D4BF-4FD8-94B5-B5B287934E1E}" destId="{A364BE0B-2B9D-460B-882C-FE6EB4B6F459}" srcOrd="0" destOrd="0" presId="urn:microsoft.com/office/officeart/2005/8/layout/list1"/>
    <dgm:cxn modelId="{E8EBA474-0B59-46F6-B052-1598A4D6FF51}" type="presOf" srcId="{61C51FFA-A71E-4245-A78C-AF9819E910F6}" destId="{045742FF-22B6-4EBC-AAE5-FC3835288F0A}" srcOrd="1" destOrd="0" presId="urn:microsoft.com/office/officeart/2005/8/layout/list1"/>
    <dgm:cxn modelId="{4D59A177-115A-401A-905A-83A3D26E460F}" type="presOf" srcId="{00531B94-D4BF-4FD8-94B5-B5B287934E1E}" destId="{E59726F2-64CD-40BA-8E15-3C56D43BFB67}" srcOrd="1" destOrd="0" presId="urn:microsoft.com/office/officeart/2005/8/layout/list1"/>
    <dgm:cxn modelId="{2184F392-6479-4006-A17A-B698B5F3A318}" type="presOf" srcId="{6C3ACCBE-24B7-494B-A353-DC3DF1E2F109}" destId="{D8F40A76-B2C1-4C02-B23B-4535F56464E7}" srcOrd="1" destOrd="0" presId="urn:microsoft.com/office/officeart/2005/8/layout/list1"/>
    <dgm:cxn modelId="{74F9369A-E946-41FA-A812-D9E83C74CF7C}" srcId="{25B357BA-47E0-49E5-91AE-987795FCD798}" destId="{6C3ACCBE-24B7-494B-A353-DC3DF1E2F109}" srcOrd="2" destOrd="0" parTransId="{C6111939-A373-4BE4-B20A-8496C237A2D2}" sibTransId="{142AB3A4-EA1E-4F7F-B694-F8E15417ADCD}"/>
    <dgm:cxn modelId="{D21F3EEC-4743-4E3D-B3F0-F5C8B70C1E6D}" type="presOf" srcId="{6C3ACCBE-24B7-494B-A353-DC3DF1E2F109}" destId="{BBE23254-C8BB-4D8F-B4E8-7E928DC0A011}" srcOrd="0" destOrd="0" presId="urn:microsoft.com/office/officeart/2005/8/layout/list1"/>
    <dgm:cxn modelId="{3B4878ED-D3F6-4C8A-9C7E-2FE1AD3E5A3A}" srcId="{25B357BA-47E0-49E5-91AE-987795FCD798}" destId="{1274B6D8-C4D8-401B-8C55-ED6B49C0DD10}" srcOrd="1" destOrd="0" parTransId="{B2DE0DA5-2D51-4694-8BDA-9CF38345CAB0}" sibTransId="{44987BFD-FA90-4544-8E72-1AF583A6BF6D}"/>
    <dgm:cxn modelId="{356AACED-9773-415B-89A3-D84A9812C9BA}" type="presOf" srcId="{1274B6D8-C4D8-401B-8C55-ED6B49C0DD10}" destId="{AE993620-AFD0-49C0-8906-BE55712FAC54}" srcOrd="1" destOrd="0" presId="urn:microsoft.com/office/officeart/2005/8/layout/list1"/>
    <dgm:cxn modelId="{CCDD21F7-E6D5-4F3A-9EAB-26E891C0898C}" srcId="{25B357BA-47E0-49E5-91AE-987795FCD798}" destId="{48781906-A0C3-4044-A848-B0EE04F869B9}" srcOrd="4" destOrd="0" parTransId="{C65D4DA1-60C3-406C-BA4B-12978F46AF1C}" sibTransId="{DBE0B793-235E-434E-8285-2264F1F9F81C}"/>
    <dgm:cxn modelId="{5345A8FE-B8C6-4797-B2EB-609B8E634DAA}" type="presOf" srcId="{48781906-A0C3-4044-A848-B0EE04F869B9}" destId="{65ED37B0-C759-4E27-A269-844989A9FD32}" srcOrd="1" destOrd="0" presId="urn:microsoft.com/office/officeart/2005/8/layout/list1"/>
    <dgm:cxn modelId="{E016D06C-5EA0-4DEA-A390-4ED8451499C3}" type="presParOf" srcId="{E6D264AD-3D97-446A-8AFD-FC340A6D14BD}" destId="{851DDAAA-2666-4FCC-91EA-1C6F4A76167D}" srcOrd="0" destOrd="0" presId="urn:microsoft.com/office/officeart/2005/8/layout/list1"/>
    <dgm:cxn modelId="{02EF2BE3-6F27-427B-8A9F-3BE10124EA32}" type="presParOf" srcId="{851DDAAA-2666-4FCC-91EA-1C6F4A76167D}" destId="{7DF5DF6F-902D-4FE9-9D0A-97EEC0C977EB}" srcOrd="0" destOrd="0" presId="urn:microsoft.com/office/officeart/2005/8/layout/list1"/>
    <dgm:cxn modelId="{E5DF03E5-AAB8-45C0-8F2B-130A2BFB898E}" type="presParOf" srcId="{851DDAAA-2666-4FCC-91EA-1C6F4A76167D}" destId="{045742FF-22B6-4EBC-AAE5-FC3835288F0A}" srcOrd="1" destOrd="0" presId="urn:microsoft.com/office/officeart/2005/8/layout/list1"/>
    <dgm:cxn modelId="{6A89A471-3A85-404E-B50F-C5CC88628989}" type="presParOf" srcId="{E6D264AD-3D97-446A-8AFD-FC340A6D14BD}" destId="{955111F6-647C-43BE-990D-485C9C067BE4}" srcOrd="1" destOrd="0" presId="urn:microsoft.com/office/officeart/2005/8/layout/list1"/>
    <dgm:cxn modelId="{7CFE591F-F056-415A-9CE4-3EE5220B3E31}" type="presParOf" srcId="{E6D264AD-3D97-446A-8AFD-FC340A6D14BD}" destId="{AB81FB79-1214-4F1F-AE3A-45074DFBF952}" srcOrd="2" destOrd="0" presId="urn:microsoft.com/office/officeart/2005/8/layout/list1"/>
    <dgm:cxn modelId="{10DF2ABE-7D89-4E65-ADE7-A8CCEE880CCD}" type="presParOf" srcId="{E6D264AD-3D97-446A-8AFD-FC340A6D14BD}" destId="{0343E9EF-3D77-4AE3-A3B3-F337B2E439F8}" srcOrd="3" destOrd="0" presId="urn:microsoft.com/office/officeart/2005/8/layout/list1"/>
    <dgm:cxn modelId="{7FB75559-9C79-4A95-BECF-28996174643A}" type="presParOf" srcId="{E6D264AD-3D97-446A-8AFD-FC340A6D14BD}" destId="{63B55C89-65CD-4CCF-BFAD-8D8CB23ED377}" srcOrd="4" destOrd="0" presId="urn:microsoft.com/office/officeart/2005/8/layout/list1"/>
    <dgm:cxn modelId="{CDD4CFC1-4C34-4B02-8506-B5D3B7663686}" type="presParOf" srcId="{63B55C89-65CD-4CCF-BFAD-8D8CB23ED377}" destId="{A1FE268F-E395-419F-BF89-6F4D7C9B5D7D}" srcOrd="0" destOrd="0" presId="urn:microsoft.com/office/officeart/2005/8/layout/list1"/>
    <dgm:cxn modelId="{2C6752D8-9439-4267-AC6E-C06EC0E06A8E}" type="presParOf" srcId="{63B55C89-65CD-4CCF-BFAD-8D8CB23ED377}" destId="{AE993620-AFD0-49C0-8906-BE55712FAC54}" srcOrd="1" destOrd="0" presId="urn:microsoft.com/office/officeart/2005/8/layout/list1"/>
    <dgm:cxn modelId="{30BB0A89-EBC8-4F56-B1DA-19D2F5192705}" type="presParOf" srcId="{E6D264AD-3D97-446A-8AFD-FC340A6D14BD}" destId="{0032A803-7BCD-41D9-BCF1-AF3916376F6A}" srcOrd="5" destOrd="0" presId="urn:microsoft.com/office/officeart/2005/8/layout/list1"/>
    <dgm:cxn modelId="{276D400C-29EF-4CDB-9B42-1F86AEAAEE90}" type="presParOf" srcId="{E6D264AD-3D97-446A-8AFD-FC340A6D14BD}" destId="{0E4C14EE-7713-49E8-BC5F-75A7B1DDB3B5}" srcOrd="6" destOrd="0" presId="urn:microsoft.com/office/officeart/2005/8/layout/list1"/>
    <dgm:cxn modelId="{75A20B10-9B3C-428A-9EE5-D36AD2BBB3FC}" type="presParOf" srcId="{E6D264AD-3D97-446A-8AFD-FC340A6D14BD}" destId="{E20D79BD-7491-4C50-AA50-1A047E110ADA}" srcOrd="7" destOrd="0" presId="urn:microsoft.com/office/officeart/2005/8/layout/list1"/>
    <dgm:cxn modelId="{2565EE6B-7DA6-4265-A841-6A933B3C8327}" type="presParOf" srcId="{E6D264AD-3D97-446A-8AFD-FC340A6D14BD}" destId="{58575EF4-0C20-4701-B32A-3722917DAEE8}" srcOrd="8" destOrd="0" presId="urn:microsoft.com/office/officeart/2005/8/layout/list1"/>
    <dgm:cxn modelId="{2BB082EA-ADE5-4109-AA19-2D1A730CD3CA}" type="presParOf" srcId="{58575EF4-0C20-4701-B32A-3722917DAEE8}" destId="{BBE23254-C8BB-4D8F-B4E8-7E928DC0A011}" srcOrd="0" destOrd="0" presId="urn:microsoft.com/office/officeart/2005/8/layout/list1"/>
    <dgm:cxn modelId="{9B8E1D7E-53B5-4458-A525-204472C6BEA4}" type="presParOf" srcId="{58575EF4-0C20-4701-B32A-3722917DAEE8}" destId="{D8F40A76-B2C1-4C02-B23B-4535F56464E7}" srcOrd="1" destOrd="0" presId="urn:microsoft.com/office/officeart/2005/8/layout/list1"/>
    <dgm:cxn modelId="{4017DDCA-0719-4CC7-84CE-B430DDF24AF2}" type="presParOf" srcId="{E6D264AD-3D97-446A-8AFD-FC340A6D14BD}" destId="{3843BA2B-1B89-4D4D-B777-2D98B9C00D0B}" srcOrd="9" destOrd="0" presId="urn:microsoft.com/office/officeart/2005/8/layout/list1"/>
    <dgm:cxn modelId="{F8905789-61C8-474C-AB25-5A04E4B9887A}" type="presParOf" srcId="{E6D264AD-3D97-446A-8AFD-FC340A6D14BD}" destId="{055E4E83-CB74-4674-8719-AFCFED447C24}" srcOrd="10" destOrd="0" presId="urn:microsoft.com/office/officeart/2005/8/layout/list1"/>
    <dgm:cxn modelId="{C9694AC5-F2C3-41D7-B978-70194A678B37}" type="presParOf" srcId="{E6D264AD-3D97-446A-8AFD-FC340A6D14BD}" destId="{2DCBEFFB-CFA3-41E9-8DD7-F4432FA3B91A}" srcOrd="11" destOrd="0" presId="urn:microsoft.com/office/officeart/2005/8/layout/list1"/>
    <dgm:cxn modelId="{04853D88-41BA-487C-8AD4-3CFC896D8788}" type="presParOf" srcId="{E6D264AD-3D97-446A-8AFD-FC340A6D14BD}" destId="{1F27D9BC-82C1-49EE-877E-BFF24D410565}" srcOrd="12" destOrd="0" presId="urn:microsoft.com/office/officeart/2005/8/layout/list1"/>
    <dgm:cxn modelId="{2B9495D0-904C-4617-8A79-3A62AF5411B3}" type="presParOf" srcId="{1F27D9BC-82C1-49EE-877E-BFF24D410565}" destId="{A364BE0B-2B9D-460B-882C-FE6EB4B6F459}" srcOrd="0" destOrd="0" presId="urn:microsoft.com/office/officeart/2005/8/layout/list1"/>
    <dgm:cxn modelId="{4A87D7F9-75B0-4D71-BC80-4FDF8F4E2896}" type="presParOf" srcId="{1F27D9BC-82C1-49EE-877E-BFF24D410565}" destId="{E59726F2-64CD-40BA-8E15-3C56D43BFB67}" srcOrd="1" destOrd="0" presId="urn:microsoft.com/office/officeart/2005/8/layout/list1"/>
    <dgm:cxn modelId="{12E877EA-49C6-4566-B86B-6B32EB114C54}" type="presParOf" srcId="{E6D264AD-3D97-446A-8AFD-FC340A6D14BD}" destId="{8D9E5EC6-07F2-410B-83E9-C9FA8D8DE286}" srcOrd="13" destOrd="0" presId="urn:microsoft.com/office/officeart/2005/8/layout/list1"/>
    <dgm:cxn modelId="{FA63B7A4-E358-4402-A82A-BDF909AE0F08}" type="presParOf" srcId="{E6D264AD-3D97-446A-8AFD-FC340A6D14BD}" destId="{446D85A3-4F9C-45C4-B0A8-693E6E212E3B}" srcOrd="14" destOrd="0" presId="urn:microsoft.com/office/officeart/2005/8/layout/list1"/>
    <dgm:cxn modelId="{34C9C4A1-3CBF-48A5-8044-9D720C62A413}" type="presParOf" srcId="{E6D264AD-3D97-446A-8AFD-FC340A6D14BD}" destId="{66BF6ED2-B286-4D41-92CE-1DD9CD06D157}" srcOrd="15" destOrd="0" presId="urn:microsoft.com/office/officeart/2005/8/layout/list1"/>
    <dgm:cxn modelId="{505D2D71-8111-4D15-97E3-B86D23984A29}" type="presParOf" srcId="{E6D264AD-3D97-446A-8AFD-FC340A6D14BD}" destId="{C5F9E0CE-7991-402A-AB38-50751ABF8979}" srcOrd="16" destOrd="0" presId="urn:microsoft.com/office/officeart/2005/8/layout/list1"/>
    <dgm:cxn modelId="{7C27AD9D-3724-4E7E-8690-8E0EB3D60021}" type="presParOf" srcId="{C5F9E0CE-7991-402A-AB38-50751ABF8979}" destId="{A1E61DDD-F50A-4880-AE13-1A916404128F}" srcOrd="0" destOrd="0" presId="urn:microsoft.com/office/officeart/2005/8/layout/list1"/>
    <dgm:cxn modelId="{1B30CB6E-AF3A-4D02-831B-C753DB8468C0}" type="presParOf" srcId="{C5F9E0CE-7991-402A-AB38-50751ABF8979}" destId="{65ED37B0-C759-4E27-A269-844989A9FD32}" srcOrd="1" destOrd="0" presId="urn:microsoft.com/office/officeart/2005/8/layout/list1"/>
    <dgm:cxn modelId="{3EBF3CE5-A81D-4108-BF0F-7C94E4130E5F}" type="presParOf" srcId="{E6D264AD-3D97-446A-8AFD-FC340A6D14BD}" destId="{7BB8D593-F120-422A-9BAF-4EA4A641D236}" srcOrd="17" destOrd="0" presId="urn:microsoft.com/office/officeart/2005/8/layout/list1"/>
    <dgm:cxn modelId="{118CD9AA-06B3-44A4-AC99-06595CF59D88}" type="presParOf" srcId="{E6D264AD-3D97-446A-8AFD-FC340A6D14BD}" destId="{3500F479-6475-4EB2-BBDD-D79DD0B0AAF8}" srcOrd="18" destOrd="0" presId="urn:microsoft.com/office/officeart/2005/8/layout/list1"/>
    <dgm:cxn modelId="{1A89A8B1-B073-40A5-8922-1E93A3F4F669}" type="presParOf" srcId="{E6D264AD-3D97-446A-8AFD-FC340A6D14BD}" destId="{C674A8EE-63AF-4CD8-9FFD-CE775F77B45E}" srcOrd="19" destOrd="0" presId="urn:microsoft.com/office/officeart/2005/8/layout/list1"/>
    <dgm:cxn modelId="{4D8836C2-B444-462F-A63B-5D50A92CDD71}" type="presParOf" srcId="{E6D264AD-3D97-446A-8AFD-FC340A6D14BD}" destId="{A376A725-9967-4F7C-8DAA-8C39B6150EFD}" srcOrd="20" destOrd="0" presId="urn:microsoft.com/office/officeart/2005/8/layout/list1"/>
    <dgm:cxn modelId="{E0E87726-D1DB-4091-804A-F53C3B3E3947}" type="presParOf" srcId="{A376A725-9967-4F7C-8DAA-8C39B6150EFD}" destId="{E9A649B5-C60A-4F92-A4B7-90951F233B69}" srcOrd="0" destOrd="0" presId="urn:microsoft.com/office/officeart/2005/8/layout/list1"/>
    <dgm:cxn modelId="{725C7D09-731F-4448-9A20-CEF7A294730F}" type="presParOf" srcId="{A376A725-9967-4F7C-8DAA-8C39B6150EFD}" destId="{506C8B52-806C-40F1-9DDD-EC104055B712}" srcOrd="1" destOrd="0" presId="urn:microsoft.com/office/officeart/2005/8/layout/list1"/>
    <dgm:cxn modelId="{AF792FDB-A45F-4AB9-B34B-6DCC0E45BC4E}" type="presParOf" srcId="{E6D264AD-3D97-446A-8AFD-FC340A6D14BD}" destId="{76582D99-C8CD-48CD-847C-FF58636A8D1C}" srcOrd="21" destOrd="0" presId="urn:microsoft.com/office/officeart/2005/8/layout/list1"/>
    <dgm:cxn modelId="{D5B5DADF-1E49-4CDC-AD96-B171874994AE}" type="presParOf" srcId="{E6D264AD-3D97-446A-8AFD-FC340A6D14BD}" destId="{D1840B5A-3BE1-4823-8514-27DFDD97352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7A9A30-C789-4990-A8DA-80DF7B427386}" type="doc">
      <dgm:prSet loTypeId="urn:microsoft.com/office/officeart/2005/8/layout/b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4FC17A0F-ACC6-43D7-8242-AA4B6C7B28EB}">
      <dgm:prSet phldrT="[Texte]" custT="1"/>
      <dgm:spPr/>
      <dgm:t>
        <a:bodyPr/>
        <a:lstStyle/>
        <a:p>
          <a:r>
            <a:rPr lang="fr-FR" sz="1400" b="1" dirty="0"/>
            <a:t>2007 </a:t>
          </a:r>
          <a:r>
            <a:rPr lang="fr-FR" sz="1400" b="0" dirty="0"/>
            <a:t>étude de faisabilité du BE  - parcelle maintenue en espace sportif </a:t>
          </a:r>
        </a:p>
      </dgm:t>
    </dgm:pt>
    <dgm:pt modelId="{0F9A8A80-8F82-4DED-8A29-DB44F0BD4A21}" type="parTrans" cxnId="{57CF576F-F1EA-4326-9D86-5FA854B0B3F6}">
      <dgm:prSet/>
      <dgm:spPr/>
      <dgm:t>
        <a:bodyPr/>
        <a:lstStyle/>
        <a:p>
          <a:endParaRPr lang="fr-FR" sz="1400"/>
        </a:p>
      </dgm:t>
    </dgm:pt>
    <dgm:pt modelId="{DBA39CBD-A2D2-49E6-974F-2D9056C4C51F}" type="sibTrans" cxnId="{57CF576F-F1EA-4326-9D86-5FA854B0B3F6}">
      <dgm:prSet custT="1"/>
      <dgm:spPr/>
      <dgm:t>
        <a:bodyPr/>
        <a:lstStyle/>
        <a:p>
          <a:endParaRPr lang="fr-FR" sz="1400"/>
        </a:p>
      </dgm:t>
    </dgm:pt>
    <dgm:pt modelId="{DF9BEE28-86ED-4F7E-A0B0-9257F23A5FF6}">
      <dgm:prSet phldrT="[Texte]" custT="1"/>
      <dgm:spPr/>
      <dgm:t>
        <a:bodyPr/>
        <a:lstStyle/>
        <a:p>
          <a:r>
            <a:rPr lang="fr-FR" sz="1400" b="1"/>
            <a:t>2012 </a:t>
          </a:r>
          <a:r>
            <a:rPr lang="fr-FR" sz="1400" b="0"/>
            <a:t>- acquisition du terrain et travaux de démolition</a:t>
          </a:r>
          <a:endParaRPr lang="fr-FR" sz="1400" b="0" dirty="0"/>
        </a:p>
      </dgm:t>
    </dgm:pt>
    <dgm:pt modelId="{42F2F636-6804-4C7B-80C2-A0FB5F3EB560}" type="parTrans" cxnId="{0EE631D5-031F-4756-B575-557DA44F3EB6}">
      <dgm:prSet/>
      <dgm:spPr/>
      <dgm:t>
        <a:bodyPr/>
        <a:lstStyle/>
        <a:p>
          <a:endParaRPr lang="fr-FR" sz="1400"/>
        </a:p>
      </dgm:t>
    </dgm:pt>
    <dgm:pt modelId="{6E209A2D-564E-4642-A92B-F67FD0D27DF9}" type="sibTrans" cxnId="{0EE631D5-031F-4756-B575-557DA44F3EB6}">
      <dgm:prSet custT="1"/>
      <dgm:spPr/>
      <dgm:t>
        <a:bodyPr/>
        <a:lstStyle/>
        <a:p>
          <a:endParaRPr lang="fr-FR" sz="1400"/>
        </a:p>
      </dgm:t>
    </dgm:pt>
    <dgm:pt modelId="{8A675C55-E5DC-44F9-AF6B-9937F50355F3}">
      <dgm:prSet phldrT="[Texte]" custT="1"/>
      <dgm:spPr/>
      <dgm:t>
        <a:bodyPr/>
        <a:lstStyle/>
        <a:p>
          <a:r>
            <a:rPr lang="fr-FR" sz="1400" b="1"/>
            <a:t>2016</a:t>
          </a:r>
          <a:r>
            <a:rPr lang="fr-FR" sz="1400" b="0"/>
            <a:t> : projet d’un nouveau groupe scolaire dans le PLU</a:t>
          </a:r>
          <a:endParaRPr lang="fr-FR" sz="1400" b="0" dirty="0"/>
        </a:p>
      </dgm:t>
    </dgm:pt>
    <dgm:pt modelId="{5AC1A497-AF12-42E9-AD12-BFD8EBFC5C32}" type="parTrans" cxnId="{E0A6A262-6A07-4057-A7C2-64755FCE049A}">
      <dgm:prSet/>
      <dgm:spPr/>
      <dgm:t>
        <a:bodyPr/>
        <a:lstStyle/>
        <a:p>
          <a:endParaRPr lang="fr-FR" sz="1400"/>
        </a:p>
      </dgm:t>
    </dgm:pt>
    <dgm:pt modelId="{FD873596-7701-477C-8E3B-CC61738BC411}" type="sibTrans" cxnId="{E0A6A262-6A07-4057-A7C2-64755FCE049A}">
      <dgm:prSet custT="1"/>
      <dgm:spPr/>
      <dgm:t>
        <a:bodyPr/>
        <a:lstStyle/>
        <a:p>
          <a:endParaRPr lang="fr-FR" sz="1400"/>
        </a:p>
      </dgm:t>
    </dgm:pt>
    <dgm:pt modelId="{B63B09DC-6F93-499D-8248-BE9D5FE91CDC}">
      <dgm:prSet phldrT="[Texte]" custT="1"/>
      <dgm:spPr/>
      <dgm:t>
        <a:bodyPr/>
        <a:lstStyle/>
        <a:p>
          <a:r>
            <a:rPr lang="fr-FR" sz="1400" b="1"/>
            <a:t>2018</a:t>
          </a:r>
          <a:r>
            <a:rPr lang="fr-FR" sz="1400" b="0"/>
            <a:t> abandon du projet du groupe scolaire  et identification au schéma directeur réseau de ce secteur dans les zones potentielles de pour le développement de la production</a:t>
          </a:r>
          <a:endParaRPr lang="fr-FR" sz="1400" b="0" dirty="0"/>
        </a:p>
      </dgm:t>
    </dgm:pt>
    <dgm:pt modelId="{8C86A10E-14C7-4972-A40C-7B0D214C5564}" type="parTrans" cxnId="{340C5248-FC05-449F-A5BB-9B3EA43749B1}">
      <dgm:prSet/>
      <dgm:spPr/>
      <dgm:t>
        <a:bodyPr/>
        <a:lstStyle/>
        <a:p>
          <a:endParaRPr lang="fr-FR" sz="1400"/>
        </a:p>
      </dgm:t>
    </dgm:pt>
    <dgm:pt modelId="{680E9E89-3E15-44D0-A1F3-E0D123FE2F0E}" type="sibTrans" cxnId="{340C5248-FC05-449F-A5BB-9B3EA43749B1}">
      <dgm:prSet/>
      <dgm:spPr/>
      <dgm:t>
        <a:bodyPr/>
        <a:lstStyle/>
        <a:p>
          <a:endParaRPr lang="fr-FR" sz="1400"/>
        </a:p>
      </dgm:t>
    </dgm:pt>
    <dgm:pt modelId="{A4AE6360-B788-40B6-9B52-8DC633672567}" type="pres">
      <dgm:prSet presAssocID="{AE7A9A30-C789-4990-A8DA-80DF7B427386}" presName="Name0" presStyleCnt="0">
        <dgm:presLayoutVars>
          <dgm:dir/>
          <dgm:resizeHandles val="exact"/>
        </dgm:presLayoutVars>
      </dgm:prSet>
      <dgm:spPr/>
    </dgm:pt>
    <dgm:pt modelId="{D97AB759-DEC2-40B3-B4C2-8CA8E481C648}" type="pres">
      <dgm:prSet presAssocID="{4FC17A0F-ACC6-43D7-8242-AA4B6C7B28EB}" presName="node" presStyleLbl="node1" presStyleIdx="0" presStyleCnt="4">
        <dgm:presLayoutVars>
          <dgm:bulletEnabled val="1"/>
        </dgm:presLayoutVars>
      </dgm:prSet>
      <dgm:spPr/>
    </dgm:pt>
    <dgm:pt modelId="{47FC58F4-19C7-4262-A302-F8543907F516}" type="pres">
      <dgm:prSet presAssocID="{DBA39CBD-A2D2-49E6-974F-2D9056C4C51F}" presName="sibTrans" presStyleLbl="sibTrans1D1" presStyleIdx="0" presStyleCnt="3"/>
      <dgm:spPr/>
    </dgm:pt>
    <dgm:pt modelId="{466E1EF1-8CB1-438E-BFEF-48864CA16D09}" type="pres">
      <dgm:prSet presAssocID="{DBA39CBD-A2D2-49E6-974F-2D9056C4C51F}" presName="connectorText" presStyleLbl="sibTrans1D1" presStyleIdx="0" presStyleCnt="3"/>
      <dgm:spPr/>
    </dgm:pt>
    <dgm:pt modelId="{D491A78A-37F1-4529-9BE3-538423231E08}" type="pres">
      <dgm:prSet presAssocID="{DF9BEE28-86ED-4F7E-A0B0-9257F23A5FF6}" presName="node" presStyleLbl="node1" presStyleIdx="1" presStyleCnt="4">
        <dgm:presLayoutVars>
          <dgm:bulletEnabled val="1"/>
        </dgm:presLayoutVars>
      </dgm:prSet>
      <dgm:spPr/>
    </dgm:pt>
    <dgm:pt modelId="{F8B60C9A-8580-449E-BA22-712E0F20C102}" type="pres">
      <dgm:prSet presAssocID="{6E209A2D-564E-4642-A92B-F67FD0D27DF9}" presName="sibTrans" presStyleLbl="sibTrans1D1" presStyleIdx="1" presStyleCnt="3"/>
      <dgm:spPr/>
    </dgm:pt>
    <dgm:pt modelId="{C782BD30-499C-4E1C-9D8D-3954148B5440}" type="pres">
      <dgm:prSet presAssocID="{6E209A2D-564E-4642-A92B-F67FD0D27DF9}" presName="connectorText" presStyleLbl="sibTrans1D1" presStyleIdx="1" presStyleCnt="3"/>
      <dgm:spPr/>
    </dgm:pt>
    <dgm:pt modelId="{143D8863-216D-401C-AF6B-A86EA2FA0EEE}" type="pres">
      <dgm:prSet presAssocID="{8A675C55-E5DC-44F9-AF6B-9937F50355F3}" presName="node" presStyleLbl="node1" presStyleIdx="2" presStyleCnt="4">
        <dgm:presLayoutVars>
          <dgm:bulletEnabled val="1"/>
        </dgm:presLayoutVars>
      </dgm:prSet>
      <dgm:spPr/>
    </dgm:pt>
    <dgm:pt modelId="{4A726CFD-C123-4851-A9F1-E053958FF172}" type="pres">
      <dgm:prSet presAssocID="{FD873596-7701-477C-8E3B-CC61738BC411}" presName="sibTrans" presStyleLbl="sibTrans1D1" presStyleIdx="2" presStyleCnt="3"/>
      <dgm:spPr/>
    </dgm:pt>
    <dgm:pt modelId="{7A2D8B82-9C00-47A6-8C8B-1E9773AB93AD}" type="pres">
      <dgm:prSet presAssocID="{FD873596-7701-477C-8E3B-CC61738BC411}" presName="connectorText" presStyleLbl="sibTrans1D1" presStyleIdx="2" presStyleCnt="3"/>
      <dgm:spPr/>
    </dgm:pt>
    <dgm:pt modelId="{95FF36AF-60FB-4AC8-9D3B-BBB383B7D8D7}" type="pres">
      <dgm:prSet presAssocID="{B63B09DC-6F93-499D-8248-BE9D5FE91CDC}" presName="node" presStyleLbl="node1" presStyleIdx="3" presStyleCnt="4" custScaleX="202216">
        <dgm:presLayoutVars>
          <dgm:bulletEnabled val="1"/>
        </dgm:presLayoutVars>
      </dgm:prSet>
      <dgm:spPr/>
    </dgm:pt>
  </dgm:ptLst>
  <dgm:cxnLst>
    <dgm:cxn modelId="{A753BD3D-9D23-4ED3-B352-E2CBA6736C7A}" type="presOf" srcId="{FD873596-7701-477C-8E3B-CC61738BC411}" destId="{4A726CFD-C123-4851-A9F1-E053958FF172}" srcOrd="0" destOrd="0" presId="urn:microsoft.com/office/officeart/2005/8/layout/bProcess3"/>
    <dgm:cxn modelId="{B8C67041-2E06-4D0C-8580-980F74E39E14}" type="presOf" srcId="{4FC17A0F-ACC6-43D7-8242-AA4B6C7B28EB}" destId="{D97AB759-DEC2-40B3-B4C2-8CA8E481C648}" srcOrd="0" destOrd="0" presId="urn:microsoft.com/office/officeart/2005/8/layout/bProcess3"/>
    <dgm:cxn modelId="{E0A6A262-6A07-4057-A7C2-64755FCE049A}" srcId="{AE7A9A30-C789-4990-A8DA-80DF7B427386}" destId="{8A675C55-E5DC-44F9-AF6B-9937F50355F3}" srcOrd="2" destOrd="0" parTransId="{5AC1A497-AF12-42E9-AD12-BFD8EBFC5C32}" sibTransId="{FD873596-7701-477C-8E3B-CC61738BC411}"/>
    <dgm:cxn modelId="{340C5248-FC05-449F-A5BB-9B3EA43749B1}" srcId="{AE7A9A30-C789-4990-A8DA-80DF7B427386}" destId="{B63B09DC-6F93-499D-8248-BE9D5FE91CDC}" srcOrd="3" destOrd="0" parTransId="{8C86A10E-14C7-4972-A40C-7B0D214C5564}" sibTransId="{680E9E89-3E15-44D0-A1F3-E0D123FE2F0E}"/>
    <dgm:cxn modelId="{6FD7BF49-70D5-4646-8CA3-316769A55893}" type="presOf" srcId="{8A675C55-E5DC-44F9-AF6B-9937F50355F3}" destId="{143D8863-216D-401C-AF6B-A86EA2FA0EEE}" srcOrd="0" destOrd="0" presId="urn:microsoft.com/office/officeart/2005/8/layout/bProcess3"/>
    <dgm:cxn modelId="{0C1A9A6B-B1FC-48F5-BBC4-36E4EBFDB4E3}" type="presOf" srcId="{6E209A2D-564E-4642-A92B-F67FD0D27DF9}" destId="{F8B60C9A-8580-449E-BA22-712E0F20C102}" srcOrd="0" destOrd="0" presId="urn:microsoft.com/office/officeart/2005/8/layout/bProcess3"/>
    <dgm:cxn modelId="{57CF576F-F1EA-4326-9D86-5FA854B0B3F6}" srcId="{AE7A9A30-C789-4990-A8DA-80DF7B427386}" destId="{4FC17A0F-ACC6-43D7-8242-AA4B6C7B28EB}" srcOrd="0" destOrd="0" parTransId="{0F9A8A80-8F82-4DED-8A29-DB44F0BD4A21}" sibTransId="{DBA39CBD-A2D2-49E6-974F-2D9056C4C51F}"/>
    <dgm:cxn modelId="{2B53A053-DC12-4680-A5FF-C02BDFEF530B}" type="presOf" srcId="{DF9BEE28-86ED-4F7E-A0B0-9257F23A5FF6}" destId="{D491A78A-37F1-4529-9BE3-538423231E08}" srcOrd="0" destOrd="0" presId="urn:microsoft.com/office/officeart/2005/8/layout/bProcess3"/>
    <dgm:cxn modelId="{7813A279-3607-4F28-BEDD-3B3CDC4B0D23}" type="presOf" srcId="{AE7A9A30-C789-4990-A8DA-80DF7B427386}" destId="{A4AE6360-B788-40B6-9B52-8DC633672567}" srcOrd="0" destOrd="0" presId="urn:microsoft.com/office/officeart/2005/8/layout/bProcess3"/>
    <dgm:cxn modelId="{AA3A3E9E-CCF9-495A-B015-9E3F25B17D45}" type="presOf" srcId="{6E209A2D-564E-4642-A92B-F67FD0D27DF9}" destId="{C782BD30-499C-4E1C-9D8D-3954148B5440}" srcOrd="1" destOrd="0" presId="urn:microsoft.com/office/officeart/2005/8/layout/bProcess3"/>
    <dgm:cxn modelId="{C5A505A4-083E-44B5-98F1-4CA5E7BDDEDB}" type="presOf" srcId="{DBA39CBD-A2D2-49E6-974F-2D9056C4C51F}" destId="{47FC58F4-19C7-4262-A302-F8543907F516}" srcOrd="0" destOrd="0" presId="urn:microsoft.com/office/officeart/2005/8/layout/bProcess3"/>
    <dgm:cxn modelId="{0EE631D5-031F-4756-B575-557DA44F3EB6}" srcId="{AE7A9A30-C789-4990-A8DA-80DF7B427386}" destId="{DF9BEE28-86ED-4F7E-A0B0-9257F23A5FF6}" srcOrd="1" destOrd="0" parTransId="{42F2F636-6804-4C7B-80C2-A0FB5F3EB560}" sibTransId="{6E209A2D-564E-4642-A92B-F67FD0D27DF9}"/>
    <dgm:cxn modelId="{255C92DA-E0B8-46A9-90DC-34C93CD0B719}" type="presOf" srcId="{DBA39CBD-A2D2-49E6-974F-2D9056C4C51F}" destId="{466E1EF1-8CB1-438E-BFEF-48864CA16D09}" srcOrd="1" destOrd="0" presId="urn:microsoft.com/office/officeart/2005/8/layout/bProcess3"/>
    <dgm:cxn modelId="{C6EB40E1-82E9-4647-8125-5E98E71F0977}" type="presOf" srcId="{FD873596-7701-477C-8E3B-CC61738BC411}" destId="{7A2D8B82-9C00-47A6-8C8B-1E9773AB93AD}" srcOrd="1" destOrd="0" presId="urn:microsoft.com/office/officeart/2005/8/layout/bProcess3"/>
    <dgm:cxn modelId="{7C9B94EE-8F44-4F4C-B3CB-78251635CCBD}" type="presOf" srcId="{B63B09DC-6F93-499D-8248-BE9D5FE91CDC}" destId="{95FF36AF-60FB-4AC8-9D3B-BBB383B7D8D7}" srcOrd="0" destOrd="0" presId="urn:microsoft.com/office/officeart/2005/8/layout/bProcess3"/>
    <dgm:cxn modelId="{9268DA07-FEDE-458B-ACBC-5E53DB68AA8F}" type="presParOf" srcId="{A4AE6360-B788-40B6-9B52-8DC633672567}" destId="{D97AB759-DEC2-40B3-B4C2-8CA8E481C648}" srcOrd="0" destOrd="0" presId="urn:microsoft.com/office/officeart/2005/8/layout/bProcess3"/>
    <dgm:cxn modelId="{9E914821-737F-4DF9-86D8-746552C5AEAD}" type="presParOf" srcId="{A4AE6360-B788-40B6-9B52-8DC633672567}" destId="{47FC58F4-19C7-4262-A302-F8543907F516}" srcOrd="1" destOrd="0" presId="urn:microsoft.com/office/officeart/2005/8/layout/bProcess3"/>
    <dgm:cxn modelId="{2E4D1918-D76E-4F40-9A14-3D6D19CD88CD}" type="presParOf" srcId="{47FC58F4-19C7-4262-A302-F8543907F516}" destId="{466E1EF1-8CB1-438E-BFEF-48864CA16D09}" srcOrd="0" destOrd="0" presId="urn:microsoft.com/office/officeart/2005/8/layout/bProcess3"/>
    <dgm:cxn modelId="{C1C7844E-769E-4497-9658-4D779605D468}" type="presParOf" srcId="{A4AE6360-B788-40B6-9B52-8DC633672567}" destId="{D491A78A-37F1-4529-9BE3-538423231E08}" srcOrd="2" destOrd="0" presId="urn:microsoft.com/office/officeart/2005/8/layout/bProcess3"/>
    <dgm:cxn modelId="{B4C61B02-E85C-4095-A94F-FB5087BACD5B}" type="presParOf" srcId="{A4AE6360-B788-40B6-9B52-8DC633672567}" destId="{F8B60C9A-8580-449E-BA22-712E0F20C102}" srcOrd="3" destOrd="0" presId="urn:microsoft.com/office/officeart/2005/8/layout/bProcess3"/>
    <dgm:cxn modelId="{B15BB9E3-A02C-45C9-8BC0-301BC0B780BE}" type="presParOf" srcId="{F8B60C9A-8580-449E-BA22-712E0F20C102}" destId="{C782BD30-499C-4E1C-9D8D-3954148B5440}" srcOrd="0" destOrd="0" presId="urn:microsoft.com/office/officeart/2005/8/layout/bProcess3"/>
    <dgm:cxn modelId="{D106B283-BCC7-495C-B5E8-D0200C031E87}" type="presParOf" srcId="{A4AE6360-B788-40B6-9B52-8DC633672567}" destId="{143D8863-216D-401C-AF6B-A86EA2FA0EEE}" srcOrd="4" destOrd="0" presId="urn:microsoft.com/office/officeart/2005/8/layout/bProcess3"/>
    <dgm:cxn modelId="{85E29F91-C31C-4751-8AFD-4A5895581AF4}" type="presParOf" srcId="{A4AE6360-B788-40B6-9B52-8DC633672567}" destId="{4A726CFD-C123-4851-A9F1-E053958FF172}" srcOrd="5" destOrd="0" presId="urn:microsoft.com/office/officeart/2005/8/layout/bProcess3"/>
    <dgm:cxn modelId="{7E393574-A336-42B5-9B29-7B9BD6A0B50E}" type="presParOf" srcId="{4A726CFD-C123-4851-A9F1-E053958FF172}" destId="{7A2D8B82-9C00-47A6-8C8B-1E9773AB93AD}" srcOrd="0" destOrd="0" presId="urn:microsoft.com/office/officeart/2005/8/layout/bProcess3"/>
    <dgm:cxn modelId="{062FDA92-D61B-420D-B433-D9512AAC4B44}" type="presParOf" srcId="{A4AE6360-B788-40B6-9B52-8DC633672567}" destId="{95FF36AF-60FB-4AC8-9D3B-BBB383B7D8D7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54764-6FE8-4532-8352-8826193E7853}">
      <dsp:nvSpPr>
        <dsp:cNvPr id="0" name=""/>
        <dsp:cNvSpPr/>
      </dsp:nvSpPr>
      <dsp:spPr>
        <a:xfrm>
          <a:off x="1286291" y="54944"/>
          <a:ext cx="1384278" cy="9228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E53D9-CAA7-4A21-8CA5-C696BDDBC1FE}">
      <dsp:nvSpPr>
        <dsp:cNvPr id="0" name=""/>
        <dsp:cNvSpPr/>
      </dsp:nvSpPr>
      <dsp:spPr>
        <a:xfrm>
          <a:off x="2728367" y="1035500"/>
          <a:ext cx="1961180" cy="121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Lutter contre la précarité énergétique</a:t>
          </a:r>
          <a:endParaRPr lang="en-US" sz="1800" kern="1200" dirty="0"/>
        </a:p>
      </dsp:txBody>
      <dsp:txXfrm>
        <a:off x="2728367" y="1035500"/>
        <a:ext cx="1961180" cy="1211386"/>
      </dsp:txXfrm>
    </dsp:sp>
    <dsp:sp modelId="{96E21936-7875-4427-A98E-187D4BCBC3AB}">
      <dsp:nvSpPr>
        <dsp:cNvPr id="0" name=""/>
        <dsp:cNvSpPr/>
      </dsp:nvSpPr>
      <dsp:spPr>
        <a:xfrm>
          <a:off x="2555332" y="862614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64E27-C4E2-4EFD-8CB5-2D1EC9F6B197}">
      <dsp:nvSpPr>
        <dsp:cNvPr id="0" name=""/>
        <dsp:cNvSpPr/>
      </dsp:nvSpPr>
      <dsp:spPr>
        <a:xfrm rot="5400000">
          <a:off x="4405164" y="862675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450570"/>
            <a:satOff val="-1161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C2440-8454-45C3-9BFE-AF7993319925}">
      <dsp:nvSpPr>
        <dsp:cNvPr id="0" name=""/>
        <dsp:cNvSpPr/>
      </dsp:nvSpPr>
      <dsp:spPr>
        <a:xfrm rot="16200000">
          <a:off x="2555271" y="1948949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901139"/>
            <a:satOff val="-2323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DDC5A-E842-4C0C-A7AF-1B6CAC9711E5}">
      <dsp:nvSpPr>
        <dsp:cNvPr id="0" name=""/>
        <dsp:cNvSpPr/>
      </dsp:nvSpPr>
      <dsp:spPr>
        <a:xfrm rot="10800000">
          <a:off x="4405225" y="1948888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4A9FF-1826-4ECC-9A34-47BCBEEAF220}">
      <dsp:nvSpPr>
        <dsp:cNvPr id="0" name=""/>
        <dsp:cNvSpPr/>
      </dsp:nvSpPr>
      <dsp:spPr>
        <a:xfrm>
          <a:off x="5339629" y="54944"/>
          <a:ext cx="1384278" cy="9228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7CECF-500F-4991-AE1F-D2E6D91082DE}">
      <dsp:nvSpPr>
        <dsp:cNvPr id="0" name=""/>
        <dsp:cNvSpPr/>
      </dsp:nvSpPr>
      <dsp:spPr>
        <a:xfrm>
          <a:off x="6781705" y="1035500"/>
          <a:ext cx="1961180" cy="121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Lutter contre la pollution en ville </a:t>
          </a:r>
          <a:r>
            <a:rPr lang="fr-FR" sz="1800" kern="1200" dirty="0"/>
            <a:t>et le dérèglement climatique</a:t>
          </a:r>
          <a:endParaRPr lang="en-US" sz="1800" kern="1200" dirty="0"/>
        </a:p>
      </dsp:txBody>
      <dsp:txXfrm>
        <a:off x="6781705" y="1035500"/>
        <a:ext cx="1961180" cy="1211386"/>
      </dsp:txXfrm>
    </dsp:sp>
    <dsp:sp modelId="{B66F0509-A086-4405-AA50-35B5C5C83B05}">
      <dsp:nvSpPr>
        <dsp:cNvPr id="0" name=""/>
        <dsp:cNvSpPr/>
      </dsp:nvSpPr>
      <dsp:spPr>
        <a:xfrm>
          <a:off x="6608670" y="862614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1802278"/>
            <a:satOff val="-4645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B00F3-27A4-4144-9DA4-81A700368A6E}">
      <dsp:nvSpPr>
        <dsp:cNvPr id="0" name=""/>
        <dsp:cNvSpPr/>
      </dsp:nvSpPr>
      <dsp:spPr>
        <a:xfrm rot="5400000">
          <a:off x="8458502" y="862675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D2564-3D5D-41B4-BD60-4A9D0887948A}">
      <dsp:nvSpPr>
        <dsp:cNvPr id="0" name=""/>
        <dsp:cNvSpPr/>
      </dsp:nvSpPr>
      <dsp:spPr>
        <a:xfrm rot="16200000">
          <a:off x="6608609" y="1948949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4E6BC-D88A-401A-B3DD-569724E77D0A}">
      <dsp:nvSpPr>
        <dsp:cNvPr id="0" name=""/>
        <dsp:cNvSpPr/>
      </dsp:nvSpPr>
      <dsp:spPr>
        <a:xfrm rot="10800000">
          <a:off x="8458563" y="1948888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3153987"/>
            <a:satOff val="-8129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7F911-42D1-4996-BCC1-CA5F58807BE0}">
      <dsp:nvSpPr>
        <dsp:cNvPr id="0" name=""/>
        <dsp:cNvSpPr/>
      </dsp:nvSpPr>
      <dsp:spPr>
        <a:xfrm>
          <a:off x="1121356" y="2786415"/>
          <a:ext cx="1384278" cy="9228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BB10F-B45A-403C-9B7C-908601D6D1B7}">
      <dsp:nvSpPr>
        <dsp:cNvPr id="0" name=""/>
        <dsp:cNvSpPr/>
      </dsp:nvSpPr>
      <dsp:spPr>
        <a:xfrm>
          <a:off x="2563433" y="3766971"/>
          <a:ext cx="1961180" cy="121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Limiter l’impact de l’activité humaine</a:t>
          </a:r>
          <a:r>
            <a:rPr lang="fr-FR" sz="1800" kern="1200" dirty="0"/>
            <a:t> sur la santé des individus</a:t>
          </a:r>
          <a:endParaRPr lang="en-US" sz="1800" kern="1200" dirty="0"/>
        </a:p>
      </dsp:txBody>
      <dsp:txXfrm>
        <a:off x="2563433" y="3766971"/>
        <a:ext cx="1961180" cy="1211386"/>
      </dsp:txXfrm>
    </dsp:sp>
    <dsp:sp modelId="{9EAB2CF8-A6CD-4C9F-A465-CA070B9F9153}">
      <dsp:nvSpPr>
        <dsp:cNvPr id="0" name=""/>
        <dsp:cNvSpPr/>
      </dsp:nvSpPr>
      <dsp:spPr>
        <a:xfrm>
          <a:off x="2390398" y="3594085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3604556"/>
            <a:satOff val="-9290"/>
            <a:lumOff val="-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1F11A-F38D-4722-9518-BBCE1449A4B0}">
      <dsp:nvSpPr>
        <dsp:cNvPr id="0" name=""/>
        <dsp:cNvSpPr/>
      </dsp:nvSpPr>
      <dsp:spPr>
        <a:xfrm rot="5400000">
          <a:off x="4240229" y="3594146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8981A-5126-4DBF-A0C8-361D5E73F43E}">
      <dsp:nvSpPr>
        <dsp:cNvPr id="0" name=""/>
        <dsp:cNvSpPr/>
      </dsp:nvSpPr>
      <dsp:spPr>
        <a:xfrm rot="16200000">
          <a:off x="2390337" y="4680420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7A352-8103-4E02-A821-7BCA064C9FEB}">
      <dsp:nvSpPr>
        <dsp:cNvPr id="0" name=""/>
        <dsp:cNvSpPr/>
      </dsp:nvSpPr>
      <dsp:spPr>
        <a:xfrm rot="10800000">
          <a:off x="4240290" y="4680359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4956265"/>
            <a:satOff val="-12774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F6905-350F-41EE-A7A9-4D26CBC480BD}">
      <dsp:nvSpPr>
        <dsp:cNvPr id="0" name=""/>
        <dsp:cNvSpPr/>
      </dsp:nvSpPr>
      <dsp:spPr>
        <a:xfrm>
          <a:off x="5174694" y="2779003"/>
          <a:ext cx="1384278" cy="9228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35659-ED65-4738-A710-07BD3902FFA6}">
      <dsp:nvSpPr>
        <dsp:cNvPr id="0" name=""/>
        <dsp:cNvSpPr/>
      </dsp:nvSpPr>
      <dsp:spPr>
        <a:xfrm>
          <a:off x="6100225" y="3571612"/>
          <a:ext cx="2994271" cy="158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Tendre au 100 % des  collectifs raccordés </a:t>
          </a:r>
          <a:r>
            <a:rPr lang="fr-FR" sz="1800" b="0" kern="1200" dirty="0"/>
            <a:t>avec un </a:t>
          </a:r>
          <a:r>
            <a:rPr lang="fr-FR" sz="1800" kern="1200" dirty="0"/>
            <a:t>taux d’énergie renouvelable de 80%</a:t>
          </a:r>
          <a:endParaRPr lang="en-US" sz="1800" kern="1200" dirty="0"/>
        </a:p>
      </dsp:txBody>
      <dsp:txXfrm>
        <a:off x="6100225" y="3571612"/>
        <a:ext cx="2994271" cy="1587279"/>
      </dsp:txXfrm>
    </dsp:sp>
    <dsp:sp modelId="{36E842A6-F8DA-4E57-8D66-A1AC18D19DC1}">
      <dsp:nvSpPr>
        <dsp:cNvPr id="0" name=""/>
        <dsp:cNvSpPr/>
      </dsp:nvSpPr>
      <dsp:spPr>
        <a:xfrm>
          <a:off x="6390984" y="3410827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09D0F-CC39-4F87-A97E-C68C62BD36FE}">
      <dsp:nvSpPr>
        <dsp:cNvPr id="0" name=""/>
        <dsp:cNvSpPr/>
      </dsp:nvSpPr>
      <dsp:spPr>
        <a:xfrm rot="5400000">
          <a:off x="8363906" y="3428470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5857404"/>
            <a:satOff val="-15096"/>
            <a:lumOff val="-10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49FB8-226F-4E53-9426-1CDD4C0CFD22}">
      <dsp:nvSpPr>
        <dsp:cNvPr id="0" name=""/>
        <dsp:cNvSpPr/>
      </dsp:nvSpPr>
      <dsp:spPr>
        <a:xfrm rot="16200000">
          <a:off x="6443675" y="4722876"/>
          <a:ext cx="471121" cy="47099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6307973"/>
            <a:satOff val="-16258"/>
            <a:lumOff val="-10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2827D-4F3D-40AC-8C63-A3390F762277}">
      <dsp:nvSpPr>
        <dsp:cNvPr id="0" name=""/>
        <dsp:cNvSpPr/>
      </dsp:nvSpPr>
      <dsp:spPr>
        <a:xfrm rot="10800000">
          <a:off x="8381550" y="4722816"/>
          <a:ext cx="470999" cy="47112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97286-0D98-447C-8EFD-AB2E67F673C1}">
      <dsp:nvSpPr>
        <dsp:cNvPr id="0" name=""/>
        <dsp:cNvSpPr/>
      </dsp:nvSpPr>
      <dsp:spPr>
        <a:xfrm>
          <a:off x="780" y="376175"/>
          <a:ext cx="3045656" cy="1827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Réunions avec les riverains aux étapes clefs du chantier et autant que besoin</a:t>
          </a:r>
        </a:p>
      </dsp:txBody>
      <dsp:txXfrm>
        <a:off x="780" y="376175"/>
        <a:ext cx="3045656" cy="1827393"/>
      </dsp:txXfrm>
    </dsp:sp>
    <dsp:sp modelId="{5E41FA29-CF57-4C12-9FCC-EC829D9E65E0}">
      <dsp:nvSpPr>
        <dsp:cNvPr id="0" name=""/>
        <dsp:cNvSpPr/>
      </dsp:nvSpPr>
      <dsp:spPr>
        <a:xfrm>
          <a:off x="3320302" y="329741"/>
          <a:ext cx="3045656" cy="1827393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N° 24/24 et 7j/7 dédié aux infos chantier</a:t>
          </a:r>
        </a:p>
      </dsp:txBody>
      <dsp:txXfrm>
        <a:off x="3320302" y="329741"/>
        <a:ext cx="3045656" cy="1827393"/>
      </dsp:txXfrm>
    </dsp:sp>
    <dsp:sp modelId="{15A6937D-AFC1-4B13-A52A-1D13EEACEAA9}">
      <dsp:nvSpPr>
        <dsp:cNvPr id="0" name=""/>
        <dsp:cNvSpPr/>
      </dsp:nvSpPr>
      <dsp:spPr>
        <a:xfrm>
          <a:off x="780" y="2508134"/>
          <a:ext cx="3045656" cy="1827393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Application smartphone de suivi des travaux accessible à toutes et tous</a:t>
          </a:r>
        </a:p>
      </dsp:txBody>
      <dsp:txXfrm>
        <a:off x="780" y="2508134"/>
        <a:ext cx="3045656" cy="1827393"/>
      </dsp:txXfrm>
    </dsp:sp>
    <dsp:sp modelId="{01ED3FFA-1F8E-45DF-B955-A2557DA63AB9}">
      <dsp:nvSpPr>
        <dsp:cNvPr id="0" name=""/>
        <dsp:cNvSpPr/>
      </dsp:nvSpPr>
      <dsp:spPr>
        <a:xfrm>
          <a:off x="3351002" y="2508134"/>
          <a:ext cx="3045656" cy="182739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Information régulières via les supports de communication notamment sur panneaux et flyers</a:t>
          </a:r>
        </a:p>
      </dsp:txBody>
      <dsp:txXfrm>
        <a:off x="3351002" y="2508134"/>
        <a:ext cx="3045656" cy="18273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1FB79-1214-4F1F-AE3A-45074DFBF952}">
      <dsp:nvSpPr>
        <dsp:cNvPr id="0" name=""/>
        <dsp:cNvSpPr/>
      </dsp:nvSpPr>
      <dsp:spPr>
        <a:xfrm>
          <a:off x="0" y="659798"/>
          <a:ext cx="909079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742FF-22B6-4EBC-AAE5-FC3835288F0A}">
      <dsp:nvSpPr>
        <dsp:cNvPr id="0" name=""/>
        <dsp:cNvSpPr/>
      </dsp:nvSpPr>
      <dsp:spPr>
        <a:xfrm>
          <a:off x="454539" y="305558"/>
          <a:ext cx="6363558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2400" kern="1200" dirty="0">
              <a:ea typeface="ＭＳ Ｐゴシック" panose="020B0600070205080204" pitchFamily="34" charset="-128"/>
            </a:rPr>
            <a:t>Chantier entièrement clos avec accès contrôlé</a:t>
          </a:r>
          <a:endParaRPr lang="fr-FR" sz="2400" b="0" kern="1200" dirty="0"/>
        </a:p>
      </dsp:txBody>
      <dsp:txXfrm>
        <a:off x="489124" y="340143"/>
        <a:ext cx="6294388" cy="639310"/>
      </dsp:txXfrm>
    </dsp:sp>
    <dsp:sp modelId="{0E4C14EE-7713-49E8-BC5F-75A7B1DDB3B5}">
      <dsp:nvSpPr>
        <dsp:cNvPr id="0" name=""/>
        <dsp:cNvSpPr/>
      </dsp:nvSpPr>
      <dsp:spPr>
        <a:xfrm>
          <a:off x="0" y="1748438"/>
          <a:ext cx="909079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93620-AFD0-49C0-8906-BE55712FAC54}">
      <dsp:nvSpPr>
        <dsp:cNvPr id="0" name=""/>
        <dsp:cNvSpPr/>
      </dsp:nvSpPr>
      <dsp:spPr>
        <a:xfrm>
          <a:off x="508039" y="1394198"/>
          <a:ext cx="6363558" cy="70848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2400" kern="1200" dirty="0">
              <a:ea typeface="ＭＳ Ｐゴシック" panose="020B0600070205080204" pitchFamily="34" charset="-128"/>
            </a:rPr>
            <a:t>Présence permanente d’au moins 1 membre de la maitrise d’œuvre</a:t>
          </a:r>
          <a:endParaRPr lang="fr-FR" sz="2400" b="0" kern="1200" dirty="0"/>
        </a:p>
      </dsp:txBody>
      <dsp:txXfrm>
        <a:off x="542624" y="1428783"/>
        <a:ext cx="6294388" cy="639310"/>
      </dsp:txXfrm>
    </dsp:sp>
    <dsp:sp modelId="{055E4E83-CB74-4674-8719-AFCFED447C24}">
      <dsp:nvSpPr>
        <dsp:cNvPr id="0" name=""/>
        <dsp:cNvSpPr/>
      </dsp:nvSpPr>
      <dsp:spPr>
        <a:xfrm>
          <a:off x="0" y="2837078"/>
          <a:ext cx="909079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40A76-B2C1-4C02-B23B-4535F56464E7}">
      <dsp:nvSpPr>
        <dsp:cNvPr id="0" name=""/>
        <dsp:cNvSpPr/>
      </dsp:nvSpPr>
      <dsp:spPr>
        <a:xfrm>
          <a:off x="454539" y="2482838"/>
          <a:ext cx="6363558" cy="70848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2400" kern="1200" dirty="0">
              <a:ea typeface="ＭＳ Ｐゴシック" panose="020B0600070205080204" pitchFamily="34" charset="-128"/>
            </a:rPr>
            <a:t>Responsable sécurité missionné par le foreur en permanence sur chantier </a:t>
          </a:r>
          <a:endParaRPr lang="fr-FR" sz="2400" b="0" kern="1200" dirty="0"/>
        </a:p>
      </dsp:txBody>
      <dsp:txXfrm>
        <a:off x="489124" y="2517423"/>
        <a:ext cx="6294388" cy="639310"/>
      </dsp:txXfrm>
    </dsp:sp>
    <dsp:sp modelId="{446D85A3-4F9C-45C4-B0A8-693E6E212E3B}">
      <dsp:nvSpPr>
        <dsp:cNvPr id="0" name=""/>
        <dsp:cNvSpPr/>
      </dsp:nvSpPr>
      <dsp:spPr>
        <a:xfrm>
          <a:off x="0" y="3925718"/>
          <a:ext cx="909079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726F2-64CD-40BA-8E15-3C56D43BFB67}">
      <dsp:nvSpPr>
        <dsp:cNvPr id="0" name=""/>
        <dsp:cNvSpPr/>
      </dsp:nvSpPr>
      <dsp:spPr>
        <a:xfrm>
          <a:off x="454539" y="3571478"/>
          <a:ext cx="6363558" cy="7084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2400" kern="1200" dirty="0">
              <a:ea typeface="ＭＳ Ｐゴシック" panose="020B0600070205080204" pitchFamily="34" charset="-128"/>
            </a:rPr>
            <a:t>Le SDIS sera tenu informé et sollicité pour s’assurer avant démarrage du chantier.</a:t>
          </a:r>
          <a:endParaRPr lang="fr-FR" sz="2400" b="0" kern="1200" dirty="0"/>
        </a:p>
      </dsp:txBody>
      <dsp:txXfrm>
        <a:off x="489124" y="3606063"/>
        <a:ext cx="6294388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208C2-A690-4C72-80DF-0C98631B1809}">
      <dsp:nvSpPr>
        <dsp:cNvPr id="0" name=""/>
        <dsp:cNvSpPr/>
      </dsp:nvSpPr>
      <dsp:spPr>
        <a:xfrm rot="10800000">
          <a:off x="1263357" y="1892"/>
          <a:ext cx="3832905" cy="119170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0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600" kern="1200" dirty="0"/>
            <a:t>Donner un avis critique sur l’exécution pour assurer la meilleure qualité de service public rendu </a:t>
          </a:r>
        </a:p>
      </dsp:txBody>
      <dsp:txXfrm rot="10800000">
        <a:off x="1561283" y="1892"/>
        <a:ext cx="3534979" cy="1191704"/>
      </dsp:txXfrm>
    </dsp:sp>
    <dsp:sp modelId="{A5D22259-4AB6-4181-AE1C-02EE89177EA6}">
      <dsp:nvSpPr>
        <dsp:cNvPr id="0" name=""/>
        <dsp:cNvSpPr/>
      </dsp:nvSpPr>
      <dsp:spPr>
        <a:xfrm>
          <a:off x="667505" y="1892"/>
          <a:ext cx="1191704" cy="11917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85F0A-A77E-46E8-BEE5-1D0DAA15AA4A}">
      <dsp:nvSpPr>
        <dsp:cNvPr id="0" name=""/>
        <dsp:cNvSpPr/>
      </dsp:nvSpPr>
      <dsp:spPr>
        <a:xfrm rot="10800000">
          <a:off x="1263357" y="1549328"/>
          <a:ext cx="3832905" cy="1191704"/>
        </a:xfrm>
        <a:prstGeom prst="homePlat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0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600" kern="1200" dirty="0"/>
            <a:t>Garantir une gouvernance partagée pour le développement du réseau</a:t>
          </a:r>
        </a:p>
      </dsp:txBody>
      <dsp:txXfrm rot="10800000">
        <a:off x="1561283" y="1549328"/>
        <a:ext cx="3534979" cy="1191704"/>
      </dsp:txXfrm>
    </dsp:sp>
    <dsp:sp modelId="{A0617324-4087-400A-998B-484548DA3292}">
      <dsp:nvSpPr>
        <dsp:cNvPr id="0" name=""/>
        <dsp:cNvSpPr/>
      </dsp:nvSpPr>
      <dsp:spPr>
        <a:xfrm>
          <a:off x="667505" y="1549328"/>
          <a:ext cx="1191704" cy="119170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F022C-C6C0-4C0E-A24A-9823C5FC56F0}">
      <dsp:nvSpPr>
        <dsp:cNvPr id="0" name=""/>
        <dsp:cNvSpPr/>
      </dsp:nvSpPr>
      <dsp:spPr>
        <a:xfrm rot="10800000">
          <a:off x="1263357" y="3096765"/>
          <a:ext cx="3832905" cy="1191704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0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600" kern="1200" dirty="0"/>
            <a:t>Être un lieu d’échanges de bonnes pratiques et d’information pour les abonnés</a:t>
          </a:r>
        </a:p>
      </dsp:txBody>
      <dsp:txXfrm rot="10800000">
        <a:off x="1561283" y="3096765"/>
        <a:ext cx="3534979" cy="1191704"/>
      </dsp:txXfrm>
    </dsp:sp>
    <dsp:sp modelId="{419FEADF-B6E6-41D4-8082-B785E466662F}">
      <dsp:nvSpPr>
        <dsp:cNvPr id="0" name=""/>
        <dsp:cNvSpPr/>
      </dsp:nvSpPr>
      <dsp:spPr>
        <a:xfrm>
          <a:off x="667505" y="3096765"/>
          <a:ext cx="1191704" cy="119170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F8582-15EE-47E7-AEFA-89ECD4DA940B}">
      <dsp:nvSpPr>
        <dsp:cNvPr id="0" name=""/>
        <dsp:cNvSpPr/>
      </dsp:nvSpPr>
      <dsp:spPr>
        <a:xfrm>
          <a:off x="0" y="417708"/>
          <a:ext cx="932632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FC497-B972-45D3-8E4F-FFDCA0EB23BD}">
      <dsp:nvSpPr>
        <dsp:cNvPr id="0" name=""/>
        <dsp:cNvSpPr/>
      </dsp:nvSpPr>
      <dsp:spPr>
        <a:xfrm>
          <a:off x="466316" y="48708"/>
          <a:ext cx="7333058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759" tIns="0" rIns="24675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u="none" strike="noStrike" kern="1200">
              <a:effectLst/>
              <a:latin typeface="Arial" panose="020B0604020202020204" pitchFamily="34" charset="0"/>
            </a:rPr>
            <a:t>Optimisation du réseau (2019-2021)</a:t>
          </a:r>
          <a:endParaRPr lang="fr-FR" sz="2000" kern="1200" dirty="0"/>
        </a:p>
      </dsp:txBody>
      <dsp:txXfrm>
        <a:off x="502342" y="84734"/>
        <a:ext cx="7261006" cy="665948"/>
      </dsp:txXfrm>
    </dsp:sp>
    <dsp:sp modelId="{6C246A55-3876-44B5-A56D-A82B1E43A007}">
      <dsp:nvSpPr>
        <dsp:cNvPr id="0" name=""/>
        <dsp:cNvSpPr/>
      </dsp:nvSpPr>
      <dsp:spPr>
        <a:xfrm>
          <a:off x="0" y="1551709"/>
          <a:ext cx="932632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03894-A3C1-4736-BCCD-A0A454E1F82B}">
      <dsp:nvSpPr>
        <dsp:cNvPr id="0" name=""/>
        <dsp:cNvSpPr/>
      </dsp:nvSpPr>
      <dsp:spPr>
        <a:xfrm>
          <a:off x="466316" y="1182709"/>
          <a:ext cx="7353166" cy="7380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759" tIns="0" rIns="24675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u="none" strike="noStrike" kern="1200">
              <a:effectLst/>
              <a:latin typeface="Arial" panose="020B0604020202020204" pitchFamily="34" charset="0"/>
            </a:rPr>
            <a:t>Etude d'un développement du réseau sur la commune d’Antony afin d'améliorer les conditions économiques </a:t>
          </a:r>
          <a:endParaRPr lang="fr-FR" sz="2000" kern="1200" dirty="0"/>
        </a:p>
      </dsp:txBody>
      <dsp:txXfrm>
        <a:off x="502342" y="1218735"/>
        <a:ext cx="7281114" cy="665948"/>
      </dsp:txXfrm>
    </dsp:sp>
    <dsp:sp modelId="{F23ACA81-79DE-4312-8B31-9ECDB1692F01}">
      <dsp:nvSpPr>
        <dsp:cNvPr id="0" name=""/>
        <dsp:cNvSpPr/>
      </dsp:nvSpPr>
      <dsp:spPr>
        <a:xfrm>
          <a:off x="0" y="2685709"/>
          <a:ext cx="932632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FA83C-703D-4BDA-876C-74AE09971DCA}">
      <dsp:nvSpPr>
        <dsp:cNvPr id="0" name=""/>
        <dsp:cNvSpPr/>
      </dsp:nvSpPr>
      <dsp:spPr>
        <a:xfrm>
          <a:off x="466316" y="2316709"/>
          <a:ext cx="7389725" cy="7380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759" tIns="0" rIns="24675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u="none" strike="noStrike" kern="1200" dirty="0">
              <a:effectLst/>
              <a:latin typeface="Arial" panose="020B0604020202020204" pitchFamily="34" charset="0"/>
            </a:rPr>
            <a:t>Etude d’import de chaleur à partir du réseau de la SEMMARIS (Rungis) (2020)</a:t>
          </a:r>
          <a:endParaRPr lang="fr-FR" sz="2000" kern="1200" dirty="0"/>
        </a:p>
      </dsp:txBody>
      <dsp:txXfrm>
        <a:off x="502342" y="2352735"/>
        <a:ext cx="7317673" cy="665948"/>
      </dsp:txXfrm>
    </dsp:sp>
    <dsp:sp modelId="{9641287C-4022-47C7-8D33-9976BBD47947}">
      <dsp:nvSpPr>
        <dsp:cNvPr id="0" name=""/>
        <dsp:cNvSpPr/>
      </dsp:nvSpPr>
      <dsp:spPr>
        <a:xfrm>
          <a:off x="0" y="3819709"/>
          <a:ext cx="932632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FF249-1EE6-49D6-BCA0-642CB1E859CC}">
      <dsp:nvSpPr>
        <dsp:cNvPr id="0" name=""/>
        <dsp:cNvSpPr/>
      </dsp:nvSpPr>
      <dsp:spPr>
        <a:xfrm>
          <a:off x="466316" y="3450709"/>
          <a:ext cx="7040519" cy="7380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759" tIns="0" rIns="24675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u="none" strike="noStrike" kern="1200" dirty="0">
              <a:effectLst/>
              <a:latin typeface="Arial" panose="020B0604020202020204" pitchFamily="34" charset="0"/>
            </a:rPr>
            <a:t>Etude d’une nouvelle source d’énergie renouvelable 2020-2023</a:t>
          </a:r>
          <a:endParaRPr lang="fr-FR" sz="2000" kern="1200" dirty="0"/>
        </a:p>
      </dsp:txBody>
      <dsp:txXfrm>
        <a:off x="502342" y="3486735"/>
        <a:ext cx="6968467" cy="665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389E1-E568-4C99-BE55-9AC4A6E79976}">
      <dsp:nvSpPr>
        <dsp:cNvPr id="0" name=""/>
        <dsp:cNvSpPr/>
      </dsp:nvSpPr>
      <dsp:spPr>
        <a:xfrm>
          <a:off x="34296" y="475797"/>
          <a:ext cx="2211802" cy="27356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79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cs typeface="Arial"/>
            </a:rPr>
            <a:t>Toit et Joie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cs typeface="Arial"/>
            </a:rPr>
            <a:t>Clos-de-la-Garenne               (rénovation partielle)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cs typeface="Arial"/>
            </a:rPr>
            <a:t>Les Hauts de Fresnes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Val de Bièvre</a:t>
          </a:r>
        </a:p>
      </dsp:txBody>
      <dsp:txXfrm>
        <a:off x="86121" y="527622"/>
        <a:ext cx="2108152" cy="2683862"/>
      </dsp:txXfrm>
    </dsp:sp>
    <dsp:sp modelId="{3F3283A2-FE1A-4A8D-A26C-EB842A36CDF9}">
      <dsp:nvSpPr>
        <dsp:cNvPr id="0" name=""/>
        <dsp:cNvSpPr/>
      </dsp:nvSpPr>
      <dsp:spPr>
        <a:xfrm>
          <a:off x="6373" y="2938379"/>
          <a:ext cx="2267647" cy="941475"/>
        </a:xfrm>
        <a:prstGeom prst="rect">
          <a:avLst/>
        </a:prstGeom>
        <a:solidFill>
          <a:srgbClr val="009793"/>
        </a:solidFill>
        <a:ln w="12700" cap="flat" cmpd="sng" algn="ctr">
          <a:solidFill>
            <a:srgbClr val="00979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Actions passées</a:t>
          </a:r>
        </a:p>
      </dsp:txBody>
      <dsp:txXfrm>
        <a:off x="6373" y="2938379"/>
        <a:ext cx="1596935" cy="941475"/>
      </dsp:txXfrm>
    </dsp:sp>
    <dsp:sp modelId="{80392923-4BCF-4E57-B0A4-DFEB63FAC6B8}">
      <dsp:nvSpPr>
        <dsp:cNvPr id="0" name=""/>
        <dsp:cNvSpPr/>
      </dsp:nvSpPr>
      <dsp:spPr>
        <a:xfrm>
          <a:off x="1712446" y="2996487"/>
          <a:ext cx="1026576" cy="10265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5DB9C-39C7-4EEB-87F7-8B83F1B12BF7}">
      <dsp:nvSpPr>
        <dsp:cNvPr id="0" name=""/>
        <dsp:cNvSpPr/>
      </dsp:nvSpPr>
      <dsp:spPr>
        <a:xfrm>
          <a:off x="2773902" y="429560"/>
          <a:ext cx="2933074" cy="288402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"/>
              <a:cs typeface="Arial"/>
            </a:rPr>
            <a:t>Tenue d’un atelier du CCSPG qui a eu lieu le 08/11/2022 avec une thématique sur la réhabilitation des bâtiments  -</a:t>
          </a:r>
          <a:r>
            <a:rPr lang="fr-FR" sz="1400" i="1" kern="1200" dirty="0">
              <a:latin typeface="Arial"/>
              <a:cs typeface="Arial"/>
            </a:rPr>
            <a:t>8 Copropriétés se sont déjà engagées sur la Ville dans de telles démarches)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"/>
              <a:cs typeface="Arial"/>
            </a:rPr>
            <a:t>Travail sur le décret tertiaire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"/>
              <a:cs typeface="Arial"/>
            </a:rPr>
            <a:t>Accompagnement de la résidence de la Peupleraie</a:t>
          </a:r>
          <a:endParaRPr lang="fr-FR" sz="1400" kern="1200" dirty="0"/>
        </a:p>
      </dsp:txBody>
      <dsp:txXfrm>
        <a:off x="2841478" y="497136"/>
        <a:ext cx="2797922" cy="2816448"/>
      </dsp:txXfrm>
    </dsp:sp>
    <dsp:sp modelId="{08CA6318-0433-447D-BF7F-C0AADB7EF5E1}">
      <dsp:nvSpPr>
        <dsp:cNvPr id="0" name=""/>
        <dsp:cNvSpPr/>
      </dsp:nvSpPr>
      <dsp:spPr>
        <a:xfrm>
          <a:off x="2783053" y="2966322"/>
          <a:ext cx="2933074" cy="941475"/>
        </a:xfrm>
        <a:prstGeom prst="rect">
          <a:avLst/>
        </a:prstGeom>
        <a:solidFill>
          <a:srgbClr val="67B14A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Actions en cours et futures</a:t>
          </a:r>
        </a:p>
      </dsp:txBody>
      <dsp:txXfrm>
        <a:off x="2783053" y="2966322"/>
        <a:ext cx="2065545" cy="941475"/>
      </dsp:txXfrm>
    </dsp:sp>
    <dsp:sp modelId="{CF340B59-318D-4FC3-8207-64FD8303DFFB}">
      <dsp:nvSpPr>
        <dsp:cNvPr id="0" name=""/>
        <dsp:cNvSpPr/>
      </dsp:nvSpPr>
      <dsp:spPr>
        <a:xfrm rot="10800000" flipV="1">
          <a:off x="5012693" y="2942124"/>
          <a:ext cx="1026576" cy="10265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672D7-1D28-42F9-8F37-E9321E6B91DC}">
      <dsp:nvSpPr>
        <dsp:cNvPr id="0" name=""/>
        <dsp:cNvSpPr/>
      </dsp:nvSpPr>
      <dsp:spPr>
        <a:xfrm>
          <a:off x="4199358" y="851252"/>
          <a:ext cx="178263" cy="780965"/>
        </a:xfrm>
        <a:custGeom>
          <a:avLst/>
          <a:gdLst/>
          <a:ahLst/>
          <a:cxnLst/>
          <a:rect l="0" t="0" r="0" b="0"/>
          <a:pathLst>
            <a:path>
              <a:moveTo>
                <a:pt x="178263" y="0"/>
              </a:moveTo>
              <a:lnTo>
                <a:pt x="178263" y="780965"/>
              </a:lnTo>
              <a:lnTo>
                <a:pt x="0" y="7809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A0789-A865-4E03-8A17-BB701AFBCF7C}">
      <dsp:nvSpPr>
        <dsp:cNvPr id="0" name=""/>
        <dsp:cNvSpPr/>
      </dsp:nvSpPr>
      <dsp:spPr>
        <a:xfrm>
          <a:off x="5029516" y="3262058"/>
          <a:ext cx="254662" cy="780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965"/>
              </a:lnTo>
              <a:lnTo>
                <a:pt x="254662" y="780965"/>
              </a:lnTo>
            </a:path>
          </a:pathLst>
        </a:custGeom>
        <a:noFill/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CE0825-F1A9-4F68-94F4-176AF7C7E8B0}">
      <dsp:nvSpPr>
        <dsp:cNvPr id="0" name=""/>
        <dsp:cNvSpPr/>
      </dsp:nvSpPr>
      <dsp:spPr>
        <a:xfrm>
          <a:off x="4377622" y="851252"/>
          <a:ext cx="1330993" cy="1561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3666"/>
              </a:lnTo>
              <a:lnTo>
                <a:pt x="1330993" y="1383666"/>
              </a:lnTo>
              <a:lnTo>
                <a:pt x="1330993" y="156193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9FCBD-A2C3-4904-BB8B-ADCF04137926}">
      <dsp:nvSpPr>
        <dsp:cNvPr id="0" name=""/>
        <dsp:cNvSpPr/>
      </dsp:nvSpPr>
      <dsp:spPr>
        <a:xfrm>
          <a:off x="2367528" y="3262058"/>
          <a:ext cx="254662" cy="780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965"/>
              </a:lnTo>
              <a:lnTo>
                <a:pt x="254662" y="780965"/>
              </a:lnTo>
            </a:path>
          </a:pathLst>
        </a:custGeom>
        <a:noFill/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5F6F2-99C6-4555-B419-2B076611DE73}">
      <dsp:nvSpPr>
        <dsp:cNvPr id="0" name=""/>
        <dsp:cNvSpPr/>
      </dsp:nvSpPr>
      <dsp:spPr>
        <a:xfrm>
          <a:off x="3046628" y="851252"/>
          <a:ext cx="1330993" cy="1561930"/>
        </a:xfrm>
        <a:custGeom>
          <a:avLst/>
          <a:gdLst/>
          <a:ahLst/>
          <a:cxnLst/>
          <a:rect l="0" t="0" r="0" b="0"/>
          <a:pathLst>
            <a:path>
              <a:moveTo>
                <a:pt x="1330993" y="0"/>
              </a:moveTo>
              <a:lnTo>
                <a:pt x="1330993" y="1383666"/>
              </a:lnTo>
              <a:lnTo>
                <a:pt x="0" y="1383666"/>
              </a:lnTo>
              <a:lnTo>
                <a:pt x="0" y="156193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BF8D3-7F9A-4860-BFC8-F27CD7CB0EFF}">
      <dsp:nvSpPr>
        <dsp:cNvPr id="0" name=""/>
        <dsp:cNvSpPr/>
      </dsp:nvSpPr>
      <dsp:spPr>
        <a:xfrm>
          <a:off x="1940196" y="2377"/>
          <a:ext cx="4874852" cy="84887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Cogénération en base intégrée sur la saison de chauffe 23/24 et suivant les opportunités de marché à partir de la saison 24/25</a:t>
          </a:r>
        </a:p>
      </dsp:txBody>
      <dsp:txXfrm>
        <a:off x="1940196" y="2377"/>
        <a:ext cx="4874852" cy="848875"/>
      </dsp:txXfrm>
    </dsp:sp>
    <dsp:sp modelId="{DD4B0A31-35DB-4C88-8E3C-C4B99917DFFF}">
      <dsp:nvSpPr>
        <dsp:cNvPr id="0" name=""/>
        <dsp:cNvSpPr/>
      </dsp:nvSpPr>
      <dsp:spPr>
        <a:xfrm>
          <a:off x="2197753" y="2413182"/>
          <a:ext cx="1697750" cy="8488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Si solde positif</a:t>
          </a:r>
        </a:p>
      </dsp:txBody>
      <dsp:txXfrm>
        <a:off x="2197753" y="2413182"/>
        <a:ext cx="1697750" cy="848875"/>
      </dsp:txXfrm>
    </dsp:sp>
    <dsp:sp modelId="{ABE0738E-A2ED-499F-8D06-5E27B7B4E9DE}">
      <dsp:nvSpPr>
        <dsp:cNvPr id="0" name=""/>
        <dsp:cNvSpPr/>
      </dsp:nvSpPr>
      <dsp:spPr>
        <a:xfrm>
          <a:off x="2622191" y="3618585"/>
          <a:ext cx="2305460" cy="84887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Partage des recettes supplémentaires </a:t>
          </a:r>
          <a:r>
            <a:rPr lang="fr-FR" sz="1400" b="1" u="sng" kern="1200" dirty="0"/>
            <a:t>50% pour Ville</a:t>
          </a:r>
        </a:p>
      </dsp:txBody>
      <dsp:txXfrm>
        <a:off x="2622191" y="3618585"/>
        <a:ext cx="2305460" cy="848875"/>
      </dsp:txXfrm>
    </dsp:sp>
    <dsp:sp modelId="{E6173074-E7FD-48F1-9A85-A7D5EBBA3D51}">
      <dsp:nvSpPr>
        <dsp:cNvPr id="0" name=""/>
        <dsp:cNvSpPr/>
      </dsp:nvSpPr>
      <dsp:spPr>
        <a:xfrm>
          <a:off x="4859741" y="2413182"/>
          <a:ext cx="1697750" cy="8488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Si solde négatif</a:t>
          </a:r>
        </a:p>
      </dsp:txBody>
      <dsp:txXfrm>
        <a:off x="4859741" y="2413182"/>
        <a:ext cx="1697750" cy="848875"/>
      </dsp:txXfrm>
    </dsp:sp>
    <dsp:sp modelId="{0F3EEFA2-92B8-4B97-8560-0837E7E045F2}">
      <dsp:nvSpPr>
        <dsp:cNvPr id="0" name=""/>
        <dsp:cNvSpPr/>
      </dsp:nvSpPr>
      <dsp:spPr>
        <a:xfrm>
          <a:off x="5284179" y="3618585"/>
          <a:ext cx="2106908" cy="84887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Déficit prise en charge par le Délégataire</a:t>
          </a:r>
        </a:p>
      </dsp:txBody>
      <dsp:txXfrm>
        <a:off x="5284179" y="3618585"/>
        <a:ext cx="2106908" cy="848875"/>
      </dsp:txXfrm>
    </dsp:sp>
    <dsp:sp modelId="{B530E5EB-8894-4BCF-8213-2AF31F8B7BCB}">
      <dsp:nvSpPr>
        <dsp:cNvPr id="0" name=""/>
        <dsp:cNvSpPr/>
      </dsp:nvSpPr>
      <dsp:spPr>
        <a:xfrm>
          <a:off x="742229" y="1207779"/>
          <a:ext cx="3457129" cy="8488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Recette minimum intégrée dans l’économie générale du contrat (</a:t>
          </a:r>
          <a:r>
            <a:rPr lang="fr-FR" sz="1600" b="1" kern="1200" dirty="0"/>
            <a:t>266 k€/an</a:t>
          </a:r>
          <a:r>
            <a:rPr lang="fr-FR" sz="1600" kern="1200" dirty="0"/>
            <a:t>)</a:t>
          </a:r>
        </a:p>
      </dsp:txBody>
      <dsp:txXfrm>
        <a:off x="742229" y="1207779"/>
        <a:ext cx="3457129" cy="848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A79B2-BE11-4C38-B205-1165B0D2B812}">
      <dsp:nvSpPr>
        <dsp:cNvPr id="0" name=""/>
        <dsp:cNvSpPr/>
      </dsp:nvSpPr>
      <dsp:spPr>
        <a:xfrm>
          <a:off x="4508" y="536304"/>
          <a:ext cx="4445368" cy="111134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Mis en place d’un fonds de précarité énergétique </a:t>
          </a:r>
          <a:r>
            <a:rPr lang="fr-FR" sz="1800" b="1" kern="1200"/>
            <a:t>de 20k€/</a:t>
          </a:r>
          <a:r>
            <a:rPr lang="fr-FR" sz="1800" b="1" kern="1200" dirty="0"/>
            <a:t>an</a:t>
          </a:r>
          <a:endParaRPr lang="en-US" sz="1800" b="1" kern="1200" dirty="0"/>
        </a:p>
      </dsp:txBody>
      <dsp:txXfrm>
        <a:off x="37058" y="568854"/>
        <a:ext cx="4380268" cy="1046242"/>
      </dsp:txXfrm>
    </dsp:sp>
    <dsp:sp modelId="{B16E06DA-8BC5-4694-8BC3-6F5D8957D901}">
      <dsp:nvSpPr>
        <dsp:cNvPr id="0" name=""/>
        <dsp:cNvSpPr/>
      </dsp:nvSpPr>
      <dsp:spPr>
        <a:xfrm rot="5400000">
          <a:off x="2129950" y="1744889"/>
          <a:ext cx="194484" cy="1944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65B2D-DBE1-44DE-A09C-FFBF6F51FDF0}">
      <dsp:nvSpPr>
        <dsp:cNvPr id="0" name=""/>
        <dsp:cNvSpPr/>
      </dsp:nvSpPr>
      <dsp:spPr>
        <a:xfrm>
          <a:off x="4508" y="2036616"/>
          <a:ext cx="4445368" cy="111134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6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 utiliser pour financer des actions pour lutter contre la précarité énergétique (Chèque Chaleur géré par le CCAS)</a:t>
          </a:r>
        </a:p>
      </dsp:txBody>
      <dsp:txXfrm>
        <a:off x="37058" y="2069166"/>
        <a:ext cx="4380268" cy="1046242"/>
      </dsp:txXfrm>
    </dsp:sp>
    <dsp:sp modelId="{AB69FEEF-1AB4-463B-83ED-883C899EE7FA}">
      <dsp:nvSpPr>
        <dsp:cNvPr id="0" name=""/>
        <dsp:cNvSpPr/>
      </dsp:nvSpPr>
      <dsp:spPr>
        <a:xfrm rot="5400000">
          <a:off x="2129950" y="3245201"/>
          <a:ext cx="194484" cy="1944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5D6ED-0F29-4134-B3C7-283CDE0ECBFB}">
      <dsp:nvSpPr>
        <dsp:cNvPr id="0" name=""/>
        <dsp:cNvSpPr/>
      </dsp:nvSpPr>
      <dsp:spPr>
        <a:xfrm>
          <a:off x="4508" y="3536928"/>
          <a:ext cx="4445368" cy="111134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Souplesse sur le périmètre d’action dans la limite de destination des actions</a:t>
          </a:r>
        </a:p>
      </dsp:txBody>
      <dsp:txXfrm>
        <a:off x="37058" y="3569478"/>
        <a:ext cx="4380268" cy="1046242"/>
      </dsp:txXfrm>
    </dsp:sp>
    <dsp:sp modelId="{CE23574D-B7CE-4008-8799-9CC0E0035DFA}">
      <dsp:nvSpPr>
        <dsp:cNvPr id="0" name=""/>
        <dsp:cNvSpPr/>
      </dsp:nvSpPr>
      <dsp:spPr>
        <a:xfrm>
          <a:off x="5072228" y="536304"/>
          <a:ext cx="4445368" cy="111134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Une redevance actualisée</a:t>
          </a:r>
          <a:endParaRPr lang="en-US" sz="1800" b="1" kern="1200" dirty="0"/>
        </a:p>
      </dsp:txBody>
      <dsp:txXfrm>
        <a:off x="5104778" y="568854"/>
        <a:ext cx="4380268" cy="1046242"/>
      </dsp:txXfrm>
    </dsp:sp>
    <dsp:sp modelId="{F494A850-83E0-4D5A-94ED-BA100EF5F1AC}">
      <dsp:nvSpPr>
        <dsp:cNvPr id="0" name=""/>
        <dsp:cNvSpPr/>
      </dsp:nvSpPr>
      <dsp:spPr>
        <a:xfrm rot="5400000">
          <a:off x="7197670" y="1744889"/>
          <a:ext cx="194484" cy="1944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3F335-0799-482C-A726-F91D1A9A3333}">
      <dsp:nvSpPr>
        <dsp:cNvPr id="0" name=""/>
        <dsp:cNvSpPr/>
      </dsp:nvSpPr>
      <dsp:spPr>
        <a:xfrm>
          <a:off x="5072228" y="2036616"/>
          <a:ext cx="4445368" cy="111134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410 k€/an en moyenne à partir de 2026</a:t>
          </a:r>
          <a:endParaRPr lang="en-US" sz="1800" b="0" kern="1200" dirty="0"/>
        </a:p>
      </dsp:txBody>
      <dsp:txXfrm>
        <a:off x="5104778" y="2069166"/>
        <a:ext cx="4380268" cy="1046242"/>
      </dsp:txXfrm>
    </dsp:sp>
    <dsp:sp modelId="{E982FC2C-76BC-4956-8092-9EA1B36E7296}">
      <dsp:nvSpPr>
        <dsp:cNvPr id="0" name=""/>
        <dsp:cNvSpPr/>
      </dsp:nvSpPr>
      <dsp:spPr>
        <a:xfrm rot="5400000">
          <a:off x="7197670" y="3245201"/>
          <a:ext cx="194484" cy="1944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1FBB0-4C1F-4485-8344-0545A2748D38}">
      <dsp:nvSpPr>
        <dsp:cNvPr id="0" name=""/>
        <dsp:cNvSpPr/>
      </dsp:nvSpPr>
      <dsp:spPr>
        <a:xfrm>
          <a:off x="5072228" y="3536928"/>
          <a:ext cx="4445368" cy="111134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Un seuil minimum élevé à 350 k€/an à compter de la mise en service de la nouvelle géothermie</a:t>
          </a:r>
          <a:endParaRPr lang="en-US" sz="1800" b="0" kern="1200" dirty="0"/>
        </a:p>
      </dsp:txBody>
      <dsp:txXfrm>
        <a:off x="5104778" y="3569478"/>
        <a:ext cx="4380268" cy="10462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C809D-23D4-43D5-9938-25F70403715B}">
      <dsp:nvSpPr>
        <dsp:cNvPr id="0" name=""/>
        <dsp:cNvSpPr/>
      </dsp:nvSpPr>
      <dsp:spPr>
        <a:xfrm>
          <a:off x="92245" y="0"/>
          <a:ext cx="10331109" cy="395446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65351-C6EA-4EE3-A8C9-EED4C7A62EE1}">
      <dsp:nvSpPr>
        <dsp:cNvPr id="0" name=""/>
        <dsp:cNvSpPr/>
      </dsp:nvSpPr>
      <dsp:spPr>
        <a:xfrm>
          <a:off x="7450" y="1186338"/>
          <a:ext cx="1988513" cy="15817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Depuis 2015 travail collaboratif avec CCSPG/CCSPL et délégataire sur qualité de service</a:t>
          </a:r>
        </a:p>
      </dsp:txBody>
      <dsp:txXfrm>
        <a:off x="84666" y="1263554"/>
        <a:ext cx="1834081" cy="1427352"/>
      </dsp:txXfrm>
    </dsp:sp>
    <dsp:sp modelId="{F0E4641F-859F-4C23-A365-840BECBBAD74}">
      <dsp:nvSpPr>
        <dsp:cNvPr id="0" name=""/>
        <dsp:cNvSpPr/>
      </dsp:nvSpPr>
      <dsp:spPr>
        <a:xfrm>
          <a:off x="2132030" y="1186338"/>
          <a:ext cx="1141240" cy="1581784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20 mars validation par CCSPG CCSPL</a:t>
          </a:r>
        </a:p>
      </dsp:txBody>
      <dsp:txXfrm>
        <a:off x="2187741" y="1242049"/>
        <a:ext cx="1029818" cy="1470362"/>
      </dsp:txXfrm>
    </dsp:sp>
    <dsp:sp modelId="{36E6E49D-B752-4BF4-9C36-381CAD4152FD}">
      <dsp:nvSpPr>
        <dsp:cNvPr id="0" name=""/>
        <dsp:cNvSpPr/>
      </dsp:nvSpPr>
      <dsp:spPr>
        <a:xfrm>
          <a:off x="3409337" y="1186338"/>
          <a:ext cx="1381677" cy="1581784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21 mars présentation en  Conseil de quartier</a:t>
          </a:r>
        </a:p>
      </dsp:txBody>
      <dsp:txXfrm>
        <a:off x="3476785" y="1253786"/>
        <a:ext cx="1246781" cy="1446888"/>
      </dsp:txXfrm>
    </dsp:sp>
    <dsp:sp modelId="{59881A23-E5B6-4981-AD09-B333349E0D20}">
      <dsp:nvSpPr>
        <dsp:cNvPr id="0" name=""/>
        <dsp:cNvSpPr/>
      </dsp:nvSpPr>
      <dsp:spPr>
        <a:xfrm>
          <a:off x="4927081" y="1186338"/>
          <a:ext cx="1434735" cy="1581784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3 avril validation en  Commission Ville durable</a:t>
          </a:r>
        </a:p>
      </dsp:txBody>
      <dsp:txXfrm>
        <a:off x="4997119" y="1256376"/>
        <a:ext cx="1294659" cy="1441708"/>
      </dsp:txXfrm>
    </dsp:sp>
    <dsp:sp modelId="{3AA595E6-2EEF-460D-87F5-18B324FB47C7}">
      <dsp:nvSpPr>
        <dsp:cNvPr id="0" name=""/>
        <dsp:cNvSpPr/>
      </dsp:nvSpPr>
      <dsp:spPr>
        <a:xfrm>
          <a:off x="6497883" y="1186338"/>
          <a:ext cx="1527380" cy="1581784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14 avril validation en Commission de concession</a:t>
          </a:r>
        </a:p>
      </dsp:txBody>
      <dsp:txXfrm>
        <a:off x="6572444" y="1260899"/>
        <a:ext cx="1378258" cy="1432662"/>
      </dsp:txXfrm>
    </dsp:sp>
    <dsp:sp modelId="{7B95536F-DAB3-4555-90A0-D188D2337F0F}">
      <dsp:nvSpPr>
        <dsp:cNvPr id="0" name=""/>
        <dsp:cNvSpPr/>
      </dsp:nvSpPr>
      <dsp:spPr>
        <a:xfrm>
          <a:off x="8161329" y="1186338"/>
          <a:ext cx="1068034" cy="1581784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17 avril Réunion publique</a:t>
          </a:r>
        </a:p>
      </dsp:txBody>
      <dsp:txXfrm>
        <a:off x="8213466" y="1238475"/>
        <a:ext cx="963760" cy="1477510"/>
      </dsp:txXfrm>
    </dsp:sp>
    <dsp:sp modelId="{E998B98C-8938-4015-AAA7-B40627C96623}">
      <dsp:nvSpPr>
        <dsp:cNvPr id="0" name=""/>
        <dsp:cNvSpPr/>
      </dsp:nvSpPr>
      <dsp:spPr>
        <a:xfrm>
          <a:off x="9365430" y="1186338"/>
          <a:ext cx="1142718" cy="1581784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20 avril Conseil municipal</a:t>
          </a:r>
        </a:p>
      </dsp:txBody>
      <dsp:txXfrm>
        <a:off x="9421213" y="1242121"/>
        <a:ext cx="1031152" cy="14702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1FB79-1214-4F1F-AE3A-45074DFBF952}">
      <dsp:nvSpPr>
        <dsp:cNvPr id="0" name=""/>
        <dsp:cNvSpPr/>
      </dsp:nvSpPr>
      <dsp:spPr>
        <a:xfrm>
          <a:off x="0" y="401498"/>
          <a:ext cx="909079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742FF-22B6-4EBC-AAE5-FC3835288F0A}">
      <dsp:nvSpPr>
        <dsp:cNvPr id="0" name=""/>
        <dsp:cNvSpPr/>
      </dsp:nvSpPr>
      <dsp:spPr>
        <a:xfrm>
          <a:off x="454539" y="150578"/>
          <a:ext cx="636355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0" kern="1200" dirty="0">
              <a:latin typeface="Arial"/>
              <a:cs typeface="Arial"/>
            </a:rPr>
            <a:t>Disponibilité de la ressource géothermale sur le territoire </a:t>
          </a:r>
          <a:endParaRPr lang="fr-FR" sz="1700" b="0" kern="1200" dirty="0"/>
        </a:p>
      </dsp:txBody>
      <dsp:txXfrm>
        <a:off x="479037" y="175076"/>
        <a:ext cx="6314562" cy="452844"/>
      </dsp:txXfrm>
    </dsp:sp>
    <dsp:sp modelId="{0E4C14EE-7713-49E8-BC5F-75A7B1DDB3B5}">
      <dsp:nvSpPr>
        <dsp:cNvPr id="0" name=""/>
        <dsp:cNvSpPr/>
      </dsp:nvSpPr>
      <dsp:spPr>
        <a:xfrm>
          <a:off x="0" y="1172618"/>
          <a:ext cx="909079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93620-AFD0-49C0-8906-BE55712FAC54}">
      <dsp:nvSpPr>
        <dsp:cNvPr id="0" name=""/>
        <dsp:cNvSpPr/>
      </dsp:nvSpPr>
      <dsp:spPr>
        <a:xfrm>
          <a:off x="508039" y="921698"/>
          <a:ext cx="6363558" cy="50184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0" kern="1200" dirty="0">
              <a:latin typeface="Arial"/>
              <a:cs typeface="Arial"/>
            </a:rPr>
            <a:t>Délai d’acquisition du terrain maîtrisé</a:t>
          </a:r>
          <a:endParaRPr lang="fr-FR" sz="1700" b="0" kern="1200" dirty="0"/>
        </a:p>
      </dsp:txBody>
      <dsp:txXfrm>
        <a:off x="532537" y="946196"/>
        <a:ext cx="6314562" cy="452844"/>
      </dsp:txXfrm>
    </dsp:sp>
    <dsp:sp modelId="{055E4E83-CB74-4674-8719-AFCFED447C24}">
      <dsp:nvSpPr>
        <dsp:cNvPr id="0" name=""/>
        <dsp:cNvSpPr/>
      </dsp:nvSpPr>
      <dsp:spPr>
        <a:xfrm>
          <a:off x="0" y="1943738"/>
          <a:ext cx="909079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40A76-B2C1-4C02-B23B-4535F56464E7}">
      <dsp:nvSpPr>
        <dsp:cNvPr id="0" name=""/>
        <dsp:cNvSpPr/>
      </dsp:nvSpPr>
      <dsp:spPr>
        <a:xfrm>
          <a:off x="454539" y="1692818"/>
          <a:ext cx="6363558" cy="50184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0" kern="1200" dirty="0">
              <a:latin typeface="Arial"/>
              <a:cs typeface="Arial"/>
            </a:rPr>
            <a:t>Surface du terrain nécessaire  ≥ 4 000 m²</a:t>
          </a:r>
          <a:endParaRPr lang="fr-FR" sz="1700" b="0" kern="1200" dirty="0"/>
        </a:p>
      </dsp:txBody>
      <dsp:txXfrm>
        <a:off x="479037" y="1717316"/>
        <a:ext cx="6314562" cy="452844"/>
      </dsp:txXfrm>
    </dsp:sp>
    <dsp:sp modelId="{446D85A3-4F9C-45C4-B0A8-693E6E212E3B}">
      <dsp:nvSpPr>
        <dsp:cNvPr id="0" name=""/>
        <dsp:cNvSpPr/>
      </dsp:nvSpPr>
      <dsp:spPr>
        <a:xfrm>
          <a:off x="0" y="2714858"/>
          <a:ext cx="909079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726F2-64CD-40BA-8E15-3C56D43BFB67}">
      <dsp:nvSpPr>
        <dsp:cNvPr id="0" name=""/>
        <dsp:cNvSpPr/>
      </dsp:nvSpPr>
      <dsp:spPr>
        <a:xfrm>
          <a:off x="454539" y="2463938"/>
          <a:ext cx="6363558" cy="50184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0" kern="1200" dirty="0">
              <a:latin typeface="Arial"/>
              <a:cs typeface="Arial"/>
            </a:rPr>
            <a:t>Equipement intégré dans son environnement et une prise en compte des objectifs environnementaux dès sa conception</a:t>
          </a:r>
          <a:endParaRPr lang="fr-FR" sz="1700" b="0" kern="1200" dirty="0"/>
        </a:p>
      </dsp:txBody>
      <dsp:txXfrm>
        <a:off x="479037" y="2488436"/>
        <a:ext cx="6314562" cy="452844"/>
      </dsp:txXfrm>
    </dsp:sp>
    <dsp:sp modelId="{3500F479-6475-4EB2-BBDD-D79DD0B0AAF8}">
      <dsp:nvSpPr>
        <dsp:cNvPr id="0" name=""/>
        <dsp:cNvSpPr/>
      </dsp:nvSpPr>
      <dsp:spPr>
        <a:xfrm>
          <a:off x="0" y="3485978"/>
          <a:ext cx="909079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D37B0-C759-4E27-A269-844989A9FD32}">
      <dsp:nvSpPr>
        <dsp:cNvPr id="0" name=""/>
        <dsp:cNvSpPr/>
      </dsp:nvSpPr>
      <dsp:spPr>
        <a:xfrm>
          <a:off x="454539" y="3235058"/>
          <a:ext cx="6363558" cy="50184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0" kern="1200" dirty="0">
              <a:cs typeface="Arial"/>
            </a:rPr>
            <a:t>Implantation à proximité immédiate du réseau et compatibilité avec le fonctionnement hydraulique</a:t>
          </a:r>
          <a:endParaRPr lang="fr-FR" sz="1700" b="0" kern="1200" dirty="0"/>
        </a:p>
      </dsp:txBody>
      <dsp:txXfrm>
        <a:off x="479037" y="3259556"/>
        <a:ext cx="6314562" cy="452844"/>
      </dsp:txXfrm>
    </dsp:sp>
    <dsp:sp modelId="{D1840B5A-3BE1-4823-8514-27DFDD973521}">
      <dsp:nvSpPr>
        <dsp:cNvPr id="0" name=""/>
        <dsp:cNvSpPr/>
      </dsp:nvSpPr>
      <dsp:spPr>
        <a:xfrm>
          <a:off x="0" y="4257098"/>
          <a:ext cx="909079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C8B52-806C-40F1-9DDD-EC104055B712}">
      <dsp:nvSpPr>
        <dsp:cNvPr id="0" name=""/>
        <dsp:cNvSpPr/>
      </dsp:nvSpPr>
      <dsp:spPr>
        <a:xfrm>
          <a:off x="454539" y="4006178"/>
          <a:ext cx="6363558" cy="5018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527" tIns="0" rIns="24052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700" b="0" kern="1200">
              <a:latin typeface="Arial"/>
              <a:cs typeface="Arial"/>
            </a:rPr>
            <a:t>Respect du PLU et accessibilité optimisée</a:t>
          </a:r>
          <a:endParaRPr lang="fr-FR" sz="1700" b="0" kern="1200" dirty="0"/>
        </a:p>
      </dsp:txBody>
      <dsp:txXfrm>
        <a:off x="479037" y="4030676"/>
        <a:ext cx="6314562" cy="4528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C58F4-19C7-4262-A302-F8543907F516}">
      <dsp:nvSpPr>
        <dsp:cNvPr id="0" name=""/>
        <dsp:cNvSpPr/>
      </dsp:nvSpPr>
      <dsp:spPr>
        <a:xfrm>
          <a:off x="2630091" y="512787"/>
          <a:ext cx="3960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603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2817444" y="556372"/>
        <a:ext cx="21331" cy="4270"/>
      </dsp:txXfrm>
    </dsp:sp>
    <dsp:sp modelId="{D97AB759-DEC2-40B3-B4C2-8CA8E481C648}">
      <dsp:nvSpPr>
        <dsp:cNvPr id="0" name=""/>
        <dsp:cNvSpPr/>
      </dsp:nvSpPr>
      <dsp:spPr>
        <a:xfrm>
          <a:off x="776943" y="2023"/>
          <a:ext cx="1854948" cy="11129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2007 </a:t>
          </a:r>
          <a:r>
            <a:rPr lang="fr-FR" sz="1400" b="0" kern="1200" dirty="0"/>
            <a:t>étude de faisabilité du BE  - parcelle maintenue en espace sportif </a:t>
          </a:r>
        </a:p>
      </dsp:txBody>
      <dsp:txXfrm>
        <a:off x="776943" y="2023"/>
        <a:ext cx="1854948" cy="1112969"/>
      </dsp:txXfrm>
    </dsp:sp>
    <dsp:sp modelId="{F8B60C9A-8580-449E-BA22-712E0F20C102}">
      <dsp:nvSpPr>
        <dsp:cNvPr id="0" name=""/>
        <dsp:cNvSpPr/>
      </dsp:nvSpPr>
      <dsp:spPr>
        <a:xfrm>
          <a:off x="4911678" y="512787"/>
          <a:ext cx="3960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6038" y="45720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5099031" y="556372"/>
        <a:ext cx="21331" cy="4270"/>
      </dsp:txXfrm>
    </dsp:sp>
    <dsp:sp modelId="{D491A78A-37F1-4529-9BE3-538423231E08}">
      <dsp:nvSpPr>
        <dsp:cNvPr id="0" name=""/>
        <dsp:cNvSpPr/>
      </dsp:nvSpPr>
      <dsp:spPr>
        <a:xfrm>
          <a:off x="3058529" y="2023"/>
          <a:ext cx="1854948" cy="1112969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2012 </a:t>
          </a:r>
          <a:r>
            <a:rPr lang="fr-FR" sz="1400" b="0" kern="1200"/>
            <a:t>- acquisition du terrain et travaux de démolition</a:t>
          </a:r>
          <a:endParaRPr lang="fr-FR" sz="1400" b="0" kern="1200" dirty="0"/>
        </a:p>
      </dsp:txBody>
      <dsp:txXfrm>
        <a:off x="3058529" y="2023"/>
        <a:ext cx="1854948" cy="1112969"/>
      </dsp:txXfrm>
    </dsp:sp>
    <dsp:sp modelId="{4A726CFD-C123-4851-A9F1-E053958FF172}">
      <dsp:nvSpPr>
        <dsp:cNvPr id="0" name=""/>
        <dsp:cNvSpPr/>
      </dsp:nvSpPr>
      <dsp:spPr>
        <a:xfrm>
          <a:off x="2652444" y="1113192"/>
          <a:ext cx="3615146" cy="396038"/>
        </a:xfrm>
        <a:custGeom>
          <a:avLst/>
          <a:gdLst/>
          <a:ahLst/>
          <a:cxnLst/>
          <a:rect l="0" t="0" r="0" b="0"/>
          <a:pathLst>
            <a:path>
              <a:moveTo>
                <a:pt x="3615146" y="0"/>
              </a:moveTo>
              <a:lnTo>
                <a:pt x="3615146" y="215119"/>
              </a:lnTo>
              <a:lnTo>
                <a:pt x="0" y="215119"/>
              </a:lnTo>
              <a:lnTo>
                <a:pt x="0" y="396038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4369011" y="1309076"/>
        <a:ext cx="182011" cy="4270"/>
      </dsp:txXfrm>
    </dsp:sp>
    <dsp:sp modelId="{143D8863-216D-401C-AF6B-A86EA2FA0EEE}">
      <dsp:nvSpPr>
        <dsp:cNvPr id="0" name=""/>
        <dsp:cNvSpPr/>
      </dsp:nvSpPr>
      <dsp:spPr>
        <a:xfrm>
          <a:off x="5340116" y="2023"/>
          <a:ext cx="1854948" cy="1112969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2016</a:t>
          </a:r>
          <a:r>
            <a:rPr lang="fr-FR" sz="1400" b="0" kern="1200"/>
            <a:t> : projet d’un nouveau groupe scolaire dans le PLU</a:t>
          </a:r>
          <a:endParaRPr lang="fr-FR" sz="1400" b="0" kern="1200" dirty="0"/>
        </a:p>
      </dsp:txBody>
      <dsp:txXfrm>
        <a:off x="5340116" y="2023"/>
        <a:ext cx="1854948" cy="1112969"/>
      </dsp:txXfrm>
    </dsp:sp>
    <dsp:sp modelId="{95FF36AF-60FB-4AC8-9D3B-BBB383B7D8D7}">
      <dsp:nvSpPr>
        <dsp:cNvPr id="0" name=""/>
        <dsp:cNvSpPr/>
      </dsp:nvSpPr>
      <dsp:spPr>
        <a:xfrm>
          <a:off x="776943" y="1541630"/>
          <a:ext cx="3751002" cy="111296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2018</a:t>
          </a:r>
          <a:r>
            <a:rPr lang="fr-FR" sz="1400" b="0" kern="1200"/>
            <a:t> abandon du projet du groupe scolaire  et identification au schéma directeur réseau de ce secteur dans les zones potentielles de pour le développement de la production</a:t>
          </a:r>
          <a:endParaRPr lang="fr-FR" sz="1400" b="0" kern="1200" dirty="0"/>
        </a:p>
      </dsp:txBody>
      <dsp:txXfrm>
        <a:off x="776943" y="1541630"/>
        <a:ext cx="3751002" cy="1112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3E5651D-7B27-49FB-BE96-F4E5723EF1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6E8CC1-F05C-4416-8DB5-3BD79112D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D1F87-6634-4A8B-8B1B-B676C0807149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566E09-DC47-451C-8092-6FD787A441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F8D9FB-818E-4DA9-A90A-58DD43EF0A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B60FB-6911-4A8A-8F34-F0887D34CE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965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0A548-25AC-45A1-B588-15B5D479567D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BD35-61E8-4665-BAA4-43DEF62C9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21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109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6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Etape 1 : En plus </a:t>
            </a:r>
          </a:p>
          <a:p>
            <a:pPr marL="285750" indent="-285750" algn="l">
              <a:buFontTx/>
              <a:buChar char="-"/>
            </a:pPr>
            <a:r>
              <a:rPr lang="fr-FR" sz="1200"/>
              <a:t>Travaux d’optimisation réalisés sur les installations primaires (centrale de production, réseau et sous-stations),</a:t>
            </a:r>
          </a:p>
          <a:p>
            <a:pPr marL="285750" indent="-285750" algn="l">
              <a:buFontTx/>
              <a:buChar char="-"/>
            </a:pPr>
            <a:r>
              <a:rPr lang="fr-FR" sz="1200"/>
              <a:t>Travail réalisé avec les abonnés pour améliorer leurs réseaux secondaires avec le soutien et les conseils de la Ville et de SOFREGE,</a:t>
            </a:r>
          </a:p>
          <a:p>
            <a:pPr marL="285750" indent="-285750" algn="l">
              <a:buFontTx/>
              <a:buChar char="-"/>
            </a:pPr>
            <a:r>
              <a:rPr lang="fr-FR" sz="1200"/>
              <a:t>Réalisation d’un espace client mise à disposition des abonnés.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95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48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Objectif du 20/04 pour dépôt dossier technique </a:t>
            </a:r>
            <a:r>
              <a:rPr lang="fr-FR" dirty="0" err="1"/>
              <a:t>géllule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9169-EC0E-4750-B023-2ACAA4BBD0F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27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projet respectueux de l’environnement dès la conception :</a:t>
            </a:r>
          </a:p>
          <a:p>
            <a:pPr lvl="1" indent="0">
              <a:spcAft>
                <a:spcPts val="175"/>
              </a:spcAft>
              <a:buNone/>
            </a:pPr>
            <a:r>
              <a:rPr lang="fr-FR" sz="1800" dirty="0">
                <a:latin typeface="Arial"/>
                <a:cs typeface="Arial" panose="020B0604020202020204" pitchFamily="34" charset="0"/>
              </a:rPr>
              <a:t>	Limitation des espaces à imperméabiliser,</a:t>
            </a:r>
          </a:p>
          <a:p>
            <a:pPr marL="285750" indent="-285750">
              <a:spcAft>
                <a:spcPts val="175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 lvl="1" indent="0">
              <a:spcAft>
                <a:spcPts val="175"/>
              </a:spcAft>
              <a:buNone/>
            </a:pPr>
            <a:r>
              <a:rPr lang="fr-FR" sz="1800" dirty="0">
                <a:latin typeface="Arial"/>
                <a:cs typeface="Arial" panose="020B0604020202020204" pitchFamily="34" charset="0"/>
              </a:rPr>
              <a:t>	Toiture à vocation environnementale (végétalisée, panneaux photovoltaïques,…),</a:t>
            </a:r>
          </a:p>
          <a:p>
            <a:pPr lvl="1" indent="0">
              <a:spcAft>
                <a:spcPts val="175"/>
              </a:spcAft>
              <a:buNone/>
            </a:pPr>
            <a:endParaRPr lang="fr-FR" sz="1800" dirty="0">
              <a:latin typeface="Arial"/>
              <a:cs typeface="Arial" panose="020B0604020202020204" pitchFamily="34" charset="0"/>
            </a:endParaRPr>
          </a:p>
          <a:p>
            <a:pPr lvl="1" indent="0">
              <a:spcAft>
                <a:spcPts val="175"/>
              </a:spcAft>
              <a:buNone/>
            </a:pPr>
            <a:r>
              <a:rPr lang="fr-FR" sz="1800" dirty="0">
                <a:latin typeface="Arial"/>
                <a:cs typeface="Arial" panose="020B0604020202020204" pitchFamily="34" charset="0"/>
              </a:rPr>
              <a:t>	Contribution à la limitation des émissions de gaz à effets de serre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96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884AB-89D6-47EC-982C-DA16BEEB0F9F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898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Revoir implantation avec Jézabel (VDF)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5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Revoir implantation avec Jézabel (VDF)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56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Revoir implantation avec Jézabel (VDF)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67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F422816-A261-485C-9B66-F6C3841937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77" y="3543300"/>
            <a:ext cx="6343651" cy="824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Cliquez et modifiez le titre 2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05968A5-3A89-4DA2-B7B0-2B66E3469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377" y="2718621"/>
            <a:ext cx="6343651" cy="82468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 1</a:t>
            </a:r>
          </a:p>
        </p:txBody>
      </p:sp>
    </p:spTree>
    <p:extLst>
      <p:ext uri="{BB962C8B-B14F-4D97-AF65-F5344CB8AC3E}">
        <p14:creationId xmlns:p14="http://schemas.microsoft.com/office/powerpoint/2010/main" val="162972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191251" y="333376"/>
            <a:ext cx="5281083" cy="16904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2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r">
              <a:buFontTx/>
              <a:buNone/>
              <a:defRPr sz="1200" b="1" i="0">
                <a:latin typeface="Arial" charset="0"/>
                <a:ea typeface="Arial" charset="0"/>
                <a:cs typeface="Arial" charset="0"/>
              </a:defRPr>
            </a:lvl2pPr>
            <a:lvl3pPr marL="914400" indent="0" algn="r">
              <a:buFontTx/>
              <a:buNone/>
              <a:defRPr sz="1200" b="1" i="0">
                <a:latin typeface="Arial" charset="0"/>
                <a:ea typeface="Arial" charset="0"/>
                <a:cs typeface="Arial" charset="0"/>
              </a:defRPr>
            </a:lvl3pPr>
            <a:lvl4pPr marL="1371600" indent="0" algn="r">
              <a:buFontTx/>
              <a:buNone/>
              <a:defRPr sz="1200" b="1" i="0">
                <a:latin typeface="Arial" charset="0"/>
                <a:ea typeface="Arial" charset="0"/>
                <a:cs typeface="Arial" charset="0"/>
              </a:defRPr>
            </a:lvl4pPr>
            <a:lvl5pPr marL="1828800" indent="0" algn="r">
              <a:buFontTx/>
              <a:buNone/>
              <a:defRPr sz="12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2734733" y="980729"/>
            <a:ext cx="8737600" cy="6480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1" i="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r">
              <a:buFontTx/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r">
              <a:buFontTx/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r">
              <a:buFontTx/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r">
              <a:buFontTx/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/>
              <a:t>CLIQUEZ POUR MODIFIER TITRE LIGNE 1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2737979" y="1322440"/>
            <a:ext cx="8737600" cy="3240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r">
              <a:buFontTx/>
              <a:buNone/>
              <a:defRPr sz="2400" b="0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r">
              <a:buFontTx/>
              <a:buNone/>
              <a:defRPr sz="2400" b="0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r">
              <a:buFontTx/>
              <a:buNone/>
              <a:defRPr sz="2400" b="0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r">
              <a:buFontTx/>
              <a:buNone/>
              <a:defRPr sz="2400" b="0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/>
              <a:t>CLIQUEZ POUR MODIFIER TITRE LIGNE 2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6" hasCustomPrompt="1"/>
          </p:nvPr>
        </p:nvSpPr>
        <p:spPr>
          <a:xfrm>
            <a:off x="2734733" y="2017454"/>
            <a:ext cx="8737600" cy="262757"/>
          </a:xfrm>
          <a:prstGeom prst="rect">
            <a:avLst/>
          </a:prstGeom>
        </p:spPr>
        <p:txBody>
          <a:bodyPr lIns="0" tIns="0" rIns="0" bIns="0"/>
          <a:lstStyle>
            <a:lvl1pPr marL="0" indent="0" algn="l" fontAlgn="auto">
              <a:spcAft>
                <a:spcPts val="0"/>
              </a:spcAft>
              <a:buFontTx/>
              <a:buNone/>
              <a:defRPr sz="2000" b="1" baseline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>
              <a:buFontTx/>
              <a:buNone/>
              <a:defRPr sz="20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>
              <a:buFontTx/>
              <a:buNone/>
              <a:defRPr sz="20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>
              <a:buFontTx/>
              <a:buNone/>
              <a:defRPr sz="20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>
              <a:buFontTx/>
              <a:buNone/>
              <a:defRPr sz="20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SUR TITRE OU CHAPITRE (MAJ + GRAS corps 20 pts)</a:t>
            </a:r>
            <a:endParaRPr lang="fr-FR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2734734" y="2313329"/>
            <a:ext cx="8737599" cy="288801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buNone/>
              <a:defRPr sz="16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1600" b="1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I. TITRE TEXTE (MAJ + GRAS corps 16 pts)</a:t>
            </a:r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8" hasCustomPrompt="1"/>
          </p:nvPr>
        </p:nvSpPr>
        <p:spPr>
          <a:xfrm>
            <a:off x="2751410" y="2659288"/>
            <a:ext cx="8720923" cy="223397"/>
          </a:xfrm>
          <a:prstGeom prst="rect">
            <a:avLst/>
          </a:prstGeom>
        </p:spPr>
        <p:txBody>
          <a:bodyPr lIns="0" tIns="0" rIns="0" bIns="0"/>
          <a:lstStyle>
            <a:lvl1pPr marL="0" indent="0" fontAlgn="auto">
              <a:spcAft>
                <a:spcPts val="0"/>
              </a:spcAft>
              <a:buFontTx/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fontAlgn="auto">
              <a:spcAft>
                <a:spcPts val="0"/>
              </a:spcAft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SOUS TITRE TEXTE niveau 1 (MAJ + corps 16pts)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2927648" y="3270632"/>
            <a:ext cx="8561363" cy="1409610"/>
          </a:xfrm>
          <a:prstGeom prst="rect">
            <a:avLst/>
          </a:prstGeom>
        </p:spPr>
        <p:txBody>
          <a:bodyPr lIns="0" tIns="0" rIns="0" bIns="0"/>
          <a:lstStyle>
            <a:lvl1pPr marL="0" indent="0" fontAlgn="auto"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Texte courant  (corps 14pts)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2" hasCustomPrompt="1"/>
          </p:nvPr>
        </p:nvSpPr>
        <p:spPr>
          <a:xfrm>
            <a:off x="1967541" y="4736467"/>
            <a:ext cx="9521469" cy="9061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 i="1" baseline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/>
              <a:t>Texte en exergue (italique gras + corps 14 pts)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2751411" y="2938010"/>
            <a:ext cx="8737600" cy="277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• Sous titre texte niveau 2 (gras + corps 16 pts)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23E86B-DA71-C61C-D1E5-C9D6D6293089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1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A81B2FC-D662-4877-8EC5-82C8A8FA00D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8897B4EC-6944-450C-8733-B6CAF617E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285E21-E526-45F4-B7C9-A5FE951964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7282" y="2817421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PREMIER NIVEAU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ACFE2B1F-D5BF-47D0-B11D-4B1B5614D3C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87282" y="3265220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67B1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DEUXIEME NIVEAU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BA449D8B-EB4E-4921-8971-E8EEB55CC03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187281" y="3713019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Troisième niveau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191E478-4DE8-47B0-A018-87F1A513E23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87281" y="4160818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Quatrième niveau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AFCAE4C9-E0E1-4E9A-ADFD-D6462188B81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187281" y="1956954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284443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BB93E-28E9-4271-A6E2-A6E2BFB4C8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138" y="836712"/>
            <a:ext cx="8585662" cy="504056"/>
          </a:xfrm>
        </p:spPr>
        <p:txBody>
          <a:bodyPr anchor="t">
            <a:normAutofit/>
          </a:bodyPr>
          <a:lstStyle>
            <a:lvl1pPr algn="l">
              <a:defRPr sz="1600"/>
            </a:lvl1pPr>
          </a:lstStyle>
          <a:p>
            <a:r>
              <a:rPr lang="fr-FR"/>
              <a:t>Titre de la diapositive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607F4A-6AA2-4F5D-8E9C-FD887233CE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32856"/>
            <a:ext cx="10515600" cy="4044107"/>
          </a:xfrm>
        </p:spPr>
        <p:txBody>
          <a:bodyPr/>
          <a:lstStyle>
            <a:lvl1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1714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  <a:defRPr sz="1200" cap="none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AD3BBFA-126A-47D9-A6A4-C10AD5D0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12777"/>
            <a:ext cx="10515600" cy="47168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Sous-titre de la diapositive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334454-9079-596A-6ADA-35EAA2182BFB}"/>
              </a:ext>
            </a:extLst>
          </p:cNvPr>
          <p:cNvSpPr txBox="1"/>
          <p:nvPr userDrawn="1"/>
        </p:nvSpPr>
        <p:spPr>
          <a:xfrm>
            <a:off x="11571317" y="6382388"/>
            <a:ext cx="756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389AFB6-EFDD-4707-836D-4B21373112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54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5470"/>
          </a:xfrm>
          <a:prstGeom prst="rect">
            <a:avLst/>
          </a:prstGeom>
        </p:spPr>
        <p:txBody>
          <a:bodyPr anchor="ctr"/>
          <a:lstStyle>
            <a:lvl1pPr>
              <a:defRPr sz="3400" u="sng">
                <a:solidFill>
                  <a:srgbClr val="E27223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214424"/>
            <a:ext cx="10972800" cy="4786345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2400"/>
            </a:lvl1pPr>
            <a:lvl2pPr marL="742950" indent="-285750">
              <a:buSzPct val="80000"/>
              <a:buFont typeface="Courier New" panose="02070309020205020404" pitchFamily="49" charset="0"/>
              <a:buChar char="o"/>
              <a:defRPr sz="2000"/>
            </a:lvl2pPr>
            <a:lvl3pPr marL="1200150" indent="-285750">
              <a:buFont typeface="Wingdings" pitchFamily="2" charset="2"/>
              <a:buChar char="§"/>
              <a:defRPr sz="1800"/>
            </a:lvl3pPr>
            <a:lvl4pPr marL="1600200" indent="-228600">
              <a:buSzPct val="80000"/>
              <a:buFont typeface="Calibri" panose="020F0502020204030204" pitchFamily="34" charset="0"/>
              <a:buChar char="□"/>
              <a:defRPr sz="1600"/>
            </a:lvl4pPr>
            <a:lvl5pPr marL="2057400" indent="-228600">
              <a:buFont typeface="Arial" panose="020B0604020202020204" pitchFamily="34" charset="0"/>
              <a:buChar char="-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5115368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4"/>
            <a:ext cx="6397440" cy="441562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4"/>
            <a:ext cx="3601583" cy="442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631A890-2FF5-4929-A16E-DD1648BA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91ACD-8229-4D4F-9DC4-7A82D558749F}"/>
              </a:ext>
            </a:extLst>
          </p:cNvPr>
          <p:cNvSpPr/>
          <p:nvPr userDrawn="1"/>
        </p:nvSpPr>
        <p:spPr>
          <a:xfrm>
            <a:off x="-5" y="0"/>
            <a:ext cx="576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6D853382-98FB-4D8F-8976-1CB6579A2A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D2FFEF-61F1-4D9C-AB70-8C35560E5EC2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34DB58FB-36B8-4FB2-80DC-D39E12FA3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42E120-F4EE-44D5-6FE4-5F0797252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60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4"/>
            <a:ext cx="6397440" cy="441562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4"/>
            <a:ext cx="3601583" cy="442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169AB44-C234-4B3F-AEC4-7EEBD6FC0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 startAt="2"/>
              <a:defRPr sz="24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40233-9D9F-4AF7-AFC0-55CA104613D9}"/>
              </a:ext>
            </a:extLst>
          </p:cNvPr>
          <p:cNvSpPr/>
          <p:nvPr userDrawn="1"/>
        </p:nvSpPr>
        <p:spPr>
          <a:xfrm>
            <a:off x="0" y="2286000"/>
            <a:ext cx="576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7B81FBB8-FF81-41FA-9FEC-9C6D6FB99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226E26-C24B-4CBF-AB80-1A5D05ABA643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5E98FB20-B8B2-42FB-8D20-E193CC731C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E6729F-24B0-A1BB-A8A9-F617EE23A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8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6"/>
            <a:ext cx="6397440" cy="44156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6"/>
            <a:ext cx="3601583" cy="4423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99692B5-1AF5-4BB1-A63F-5AE37A44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 startAt="3"/>
              <a:defRPr sz="240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5A56B-1A2D-45FA-8F74-BBD0B0C4FF14}"/>
              </a:ext>
            </a:extLst>
          </p:cNvPr>
          <p:cNvSpPr/>
          <p:nvPr userDrawn="1"/>
        </p:nvSpPr>
        <p:spPr>
          <a:xfrm>
            <a:off x="0" y="4572000"/>
            <a:ext cx="576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0AAA3480-29FB-42D1-B321-C1E5385881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98DD3A-CF09-461F-9862-BA2609D3122B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448ED87E-4A12-40D8-9CAC-ADFB527D26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2242FC-1D9B-4BBE-EB98-A4D2A7492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5470"/>
          </a:xfrm>
          <a:prstGeom prst="rect">
            <a:avLst/>
          </a:prstGeom>
        </p:spPr>
        <p:txBody>
          <a:bodyPr anchor="ctr"/>
          <a:lstStyle>
            <a:lvl1pPr>
              <a:defRPr sz="3400" u="sng">
                <a:solidFill>
                  <a:srgbClr val="E27223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214424"/>
            <a:ext cx="10972800" cy="4786345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2400"/>
            </a:lvl1pPr>
            <a:lvl2pPr marL="742950" indent="-285750">
              <a:buSzPct val="80000"/>
              <a:buFont typeface="Courier New" panose="02070309020205020404" pitchFamily="49" charset="0"/>
              <a:buChar char="o"/>
              <a:defRPr sz="2000"/>
            </a:lvl2pPr>
            <a:lvl3pPr marL="1200150" indent="-285750">
              <a:buFont typeface="Wingdings" pitchFamily="2" charset="2"/>
              <a:buChar char="§"/>
              <a:defRPr sz="1800"/>
            </a:lvl3pPr>
            <a:lvl4pPr marL="1600200" indent="-228600">
              <a:buSzPct val="80000"/>
              <a:buFont typeface="Calibri" panose="020F0502020204030204" pitchFamily="34" charset="0"/>
              <a:buChar char="□"/>
              <a:defRPr sz="1600"/>
            </a:lvl4pPr>
            <a:lvl5pPr marL="2057400" indent="-228600">
              <a:buFont typeface="Arial" panose="020B0604020202020204" pitchFamily="34" charset="0"/>
              <a:buChar char="-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4539999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ou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1EEFE-2717-4DCD-9FBF-0D4F244E4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392947-12E2-4147-867E-E97C6A7A61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33541"/>
            <a:ext cx="10515600" cy="3953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CF120FC-465C-4DB2-A43F-3C40E046B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35D135-2E49-49D5-86FC-300694557E7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E26CFD-228F-4CA1-8B05-CD476DD780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724526"/>
            <a:ext cx="9772403" cy="79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1">
                <a:solidFill>
                  <a:srgbClr val="67B14A"/>
                </a:solidFill>
              </a:defRPr>
            </a:lvl1pPr>
          </a:lstStyle>
          <a:p>
            <a:pPr lvl="0"/>
            <a:r>
              <a:rPr lang="fr-FR"/>
              <a:t>Texte en Exergue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9669CBD-40E1-463E-A494-E51F502E93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32880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6360" y="1637314"/>
            <a:ext cx="6397440" cy="471170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644650"/>
            <a:ext cx="3601583" cy="471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F97CA05-9670-47A7-B7B1-E9B2DC601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36F545D8-CD84-4812-B791-902799FDAF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CA42F2-846B-4221-BBF4-C211EB93F7B5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8C1F0213-CEBF-4E92-847B-5AB8B5F428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75550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99A2-4623-47D8-9097-80E0EEB87E3E}" type="datetime1">
              <a:rPr lang="fr-FR" smtClean="0"/>
              <a:pPr/>
              <a:t>18/04/2023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CE40-9345-4CB8-AF36-17643EE09D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42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A81B2FC-D662-4877-8EC5-82C8A8FA00D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8897B4EC-6944-450C-8733-B6CAF617E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285E21-E526-45F4-B7C9-A5FE951964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7282" y="2817421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PREMIER NIVEAU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ACFE2B1F-D5BF-47D0-B11D-4B1B5614D3C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87282" y="3265220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67B1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DEUXIEME NIVEAU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BA449D8B-EB4E-4921-8971-E8EEB55CC03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187281" y="3713019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Troisième niveau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191E478-4DE8-47B0-A018-87F1A513E23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87281" y="4160818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Quatrième niveau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AFCAE4C9-E0E1-4E9A-ADFD-D6462188B81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187281" y="1956954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59204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ou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1EEFE-2717-4DCD-9FBF-0D4F244E4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392947-12E2-4147-867E-E97C6A7A61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33541"/>
            <a:ext cx="10515600" cy="3953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CF120FC-465C-4DB2-A43F-3C40E046B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35D135-2E49-49D5-86FC-300694557E7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E26CFD-228F-4CA1-8B05-CD476DD780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724526"/>
            <a:ext cx="9772403" cy="79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1">
                <a:solidFill>
                  <a:srgbClr val="67B14A"/>
                </a:solidFill>
              </a:defRPr>
            </a:lvl1pPr>
          </a:lstStyle>
          <a:p>
            <a:pPr lvl="0"/>
            <a:r>
              <a:rPr lang="fr-FR"/>
              <a:t>Texte en Exergue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9669CBD-40E1-463E-A494-E51F502E93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809106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6360" y="1637314"/>
            <a:ext cx="6397440" cy="471170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644650"/>
            <a:ext cx="3601583" cy="471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F97CA05-9670-47A7-B7B1-E9B2DC601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36F545D8-CD84-4812-B791-902799FDAF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CA42F2-846B-4221-BBF4-C211EB93F7B5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8C1F0213-CEBF-4E92-847B-5AB8B5F428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21270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811E6-DB4A-475C-9D3A-4C4D551739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657350"/>
            <a:ext cx="5181600" cy="46894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DACE24-E3B5-4B5E-A8C0-44AE41F999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657350"/>
            <a:ext cx="5181600" cy="468947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C6FEFFB-6F9E-455F-85A7-83EE2B48E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97B132DD-896A-4758-B8A3-594D1784D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B8A30C-1B3F-487F-BB6C-40F03716D718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229414D0-3B9E-45BF-BE0A-E96B232ED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06942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7A2251-1157-41DA-BEA1-3697A5C4AEAC}"/>
              </a:ext>
            </a:extLst>
          </p:cNvPr>
          <p:cNvSpPr/>
          <p:nvPr userDrawn="1"/>
        </p:nvSpPr>
        <p:spPr>
          <a:xfrm>
            <a:off x="0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E8FDAC-282B-4C0D-B01F-BEDC791CC5ED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DC36A-8FCD-4BB9-AB9B-5BA3D68D9EF9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10EFA2-1F47-7B99-6892-F12C6ABF53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4" y="1143000"/>
            <a:ext cx="4762500" cy="4614863"/>
          </a:xfrm>
          <a:prstGeom prst="rect">
            <a:avLst/>
          </a:prstGeom>
        </p:spPr>
      </p:pic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3411A2FC-3645-8241-FC67-2A2E48084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12769" r="33348" b="10541"/>
          <a:stretch/>
        </p:blipFill>
        <p:spPr>
          <a:xfrm>
            <a:off x="9557637" y="5477774"/>
            <a:ext cx="2468533" cy="12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4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0" r:id="rId2"/>
    <p:sldLayoutId id="2147483762" r:id="rId3"/>
    <p:sldLayoutId id="2147483763" r:id="rId4"/>
    <p:sldLayoutId id="214748376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289A3-E843-4D2A-B5C6-39F7C9A7AA1B}"/>
              </a:ext>
            </a:extLst>
          </p:cNvPr>
          <p:cNvSpPr/>
          <p:nvPr userDrawn="1"/>
        </p:nvSpPr>
        <p:spPr>
          <a:xfrm>
            <a:off x="0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633AC6-E865-4985-ACF3-0EF4E9971EC0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326527-021D-481A-AD71-DE6D40EF45C7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0F7033-2DE4-B170-BDA2-98DAD109D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4" y="1143000"/>
            <a:ext cx="47625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7BADA-A2CB-49B5-B0F8-9DCEF9DDB3D5}"/>
              </a:ext>
            </a:extLst>
          </p:cNvPr>
          <p:cNvSpPr/>
          <p:nvPr userDrawn="1"/>
        </p:nvSpPr>
        <p:spPr>
          <a:xfrm>
            <a:off x="-3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BFA68-9A7A-4E29-88B5-93FA80C7CB98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199DC-9EF2-42D9-A509-82BB35F7EF86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D043F0-163B-996F-2DF4-95B6AEFCB4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56" r:id="rId4"/>
    <p:sldLayoutId id="2147483757" r:id="rId5"/>
    <p:sldLayoutId id="2147483758" r:id="rId6"/>
    <p:sldLayoutId id="2147483761" r:id="rId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7BADA-A2CB-49B5-B0F8-9DCEF9DDB3D5}"/>
              </a:ext>
            </a:extLst>
          </p:cNvPr>
          <p:cNvSpPr/>
          <p:nvPr userDrawn="1"/>
        </p:nvSpPr>
        <p:spPr>
          <a:xfrm>
            <a:off x="-3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BFA68-9A7A-4E29-88B5-93FA80C7CB98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199DC-9EF2-42D9-A509-82BB35F7EF86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46693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8" r:id="rId2"/>
    <p:sldLayoutId id="2147483712" r:id="rId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55.png"/><Relationship Id="rId9" Type="http://schemas.microsoft.com/office/2007/relationships/diagramDrawing" Target="../diagrams/drawing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6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6EAE3A1F-6C76-4599-8203-C7B1A7309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pPr algn="just"/>
            <a:r>
              <a:rPr lang="en-US" dirty="0" err="1"/>
              <a:t>Projet</a:t>
            </a:r>
            <a:r>
              <a:rPr lang="en-US"/>
              <a:t> de </a:t>
            </a:r>
            <a:r>
              <a:rPr lang="en-US" err="1"/>
              <a:t>développement</a:t>
            </a:r>
            <a:r>
              <a:rPr lang="en-US"/>
              <a:t> </a:t>
            </a:r>
            <a:r>
              <a:rPr lang="en-US" err="1"/>
              <a:t>Réseau</a:t>
            </a:r>
            <a:r>
              <a:rPr lang="en-US"/>
              <a:t> de </a:t>
            </a:r>
            <a:r>
              <a:rPr lang="en-US" err="1"/>
              <a:t>chaleur</a:t>
            </a:r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04A4FE-090C-4B6F-8204-3A718783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Réunion publique – 17 avril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675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2023 : Extension du réseau et projet d’avenant à la concession</a:t>
            </a:r>
          </a:p>
        </p:txBody>
      </p:sp>
    </p:spTree>
    <p:extLst>
      <p:ext uri="{BB962C8B-B14F-4D97-AF65-F5344CB8AC3E}">
        <p14:creationId xmlns:p14="http://schemas.microsoft.com/office/powerpoint/2010/main" val="387224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2BF4DCA7-CCFA-EA9F-6229-5E4A7BEC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1442987"/>
            <a:ext cx="5984240" cy="438858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/>
              <a:t>Les perspectives d’évolution inscrites au Schéma Directeur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1" y="1093869"/>
            <a:ext cx="7020913" cy="312656"/>
          </a:xfrm>
        </p:spPr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Les objectifs de développement à terme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B89E11DE-C770-BC8A-9EB6-81D508722F76}"/>
              </a:ext>
            </a:extLst>
          </p:cNvPr>
          <p:cNvSpPr txBox="1">
            <a:spLocks/>
          </p:cNvSpPr>
          <p:nvPr/>
        </p:nvSpPr>
        <p:spPr>
          <a:xfrm>
            <a:off x="8851639" y="1707605"/>
            <a:ext cx="2433890" cy="105852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b="1" u="sng">
                <a:solidFill>
                  <a:srgbClr val="00B0F0"/>
                </a:solidFill>
              </a:rPr>
              <a:t>Centrale existante </a:t>
            </a:r>
            <a:r>
              <a:rPr lang="fr-FR" sz="1200">
                <a:solidFill>
                  <a:srgbClr val="00B0F0"/>
                </a:solidFill>
              </a:rPr>
              <a:t>:</a:t>
            </a:r>
          </a:p>
          <a:p>
            <a:pPr marL="0" indent="0">
              <a:buNone/>
            </a:pPr>
            <a:r>
              <a:rPr lang="fr-FR" sz="1200"/>
              <a:t>Géothermie + PAC : 11,5 </a:t>
            </a:r>
            <a:r>
              <a:rPr lang="fr-FR" sz="1200" err="1"/>
              <a:t>MW</a:t>
            </a:r>
            <a:r>
              <a:rPr lang="fr-FR" sz="1200" baseline="-25000" err="1"/>
              <a:t>u</a:t>
            </a:r>
            <a:endParaRPr lang="fr-FR" sz="1200"/>
          </a:p>
          <a:p>
            <a:pPr marL="0" indent="0">
              <a:buNone/>
            </a:pPr>
            <a:r>
              <a:rPr lang="fr-FR" sz="1200"/>
              <a:t>Gaz : 17,2 </a:t>
            </a:r>
            <a:r>
              <a:rPr lang="fr-FR" sz="1200" err="1"/>
              <a:t>Mw</a:t>
            </a:r>
            <a:r>
              <a:rPr lang="fr-FR" sz="1200" baseline="-25000" err="1"/>
              <a:t>u</a:t>
            </a:r>
            <a:endParaRPr lang="fr-FR" sz="1200" baseline="-25000"/>
          </a:p>
          <a:p>
            <a:pPr marL="0" indent="0">
              <a:buNone/>
            </a:pPr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74350C2-0C9A-46FE-190F-82D50AF39D31}"/>
              </a:ext>
            </a:extLst>
          </p:cNvPr>
          <p:cNvCxnSpPr>
            <a:cxnSpLocks/>
          </p:cNvCxnSpPr>
          <p:nvPr/>
        </p:nvCxnSpPr>
        <p:spPr>
          <a:xfrm flipH="1">
            <a:off x="7522550" y="1898841"/>
            <a:ext cx="1409919" cy="217021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E7205990-BE17-5CC6-71FB-62D51A362BBA}"/>
              </a:ext>
            </a:extLst>
          </p:cNvPr>
          <p:cNvSpPr/>
          <p:nvPr/>
        </p:nvSpPr>
        <p:spPr>
          <a:xfrm>
            <a:off x="8861635" y="1714660"/>
            <a:ext cx="45719" cy="885666"/>
          </a:xfrm>
          <a:prstGeom prst="leftBracke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5C8754-2170-3745-DDD9-55BAAE0AEE3C}"/>
              </a:ext>
            </a:extLst>
          </p:cNvPr>
          <p:cNvSpPr txBox="1"/>
          <p:nvPr/>
        </p:nvSpPr>
        <p:spPr>
          <a:xfrm>
            <a:off x="723352" y="5868034"/>
            <a:ext cx="2561425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r>
              <a:rPr lang="fr-FR" sz="1400" b="1" dirty="0">
                <a:solidFill>
                  <a:schemeClr val="tx1"/>
                </a:solidFill>
              </a:rPr>
              <a:t>Réseau existant</a:t>
            </a:r>
          </a:p>
          <a:p>
            <a:r>
              <a:rPr lang="fr-FR" sz="1400" b="1" dirty="0">
                <a:solidFill>
                  <a:srgbClr val="009793"/>
                </a:solidFill>
              </a:rPr>
              <a:t>99 sous-stations</a:t>
            </a:r>
          </a:p>
          <a:p>
            <a:r>
              <a:rPr lang="fr-FR" sz="1400" b="1" dirty="0">
                <a:solidFill>
                  <a:srgbClr val="009793"/>
                </a:solidFill>
              </a:rPr>
              <a:t>13,3 km </a:t>
            </a:r>
            <a:r>
              <a:rPr lang="fr-FR" sz="1400" dirty="0">
                <a:solidFill>
                  <a:schemeClr val="tx1"/>
                </a:solidFill>
              </a:rPr>
              <a:t>de réseau</a:t>
            </a:r>
          </a:p>
          <a:p>
            <a:r>
              <a:rPr lang="fr-FR" sz="1400" b="1" dirty="0">
                <a:solidFill>
                  <a:srgbClr val="009793"/>
                </a:solidFill>
              </a:rPr>
              <a:t>87 GWh </a:t>
            </a:r>
            <a:r>
              <a:rPr lang="fr-FR" sz="1400" dirty="0">
                <a:solidFill>
                  <a:schemeClr val="tx1"/>
                </a:solidFill>
              </a:rPr>
              <a:t>de vente de chaleur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0415688-458D-738A-9B01-FDE27783D969}"/>
              </a:ext>
            </a:extLst>
          </p:cNvPr>
          <p:cNvSpPr txBox="1"/>
          <p:nvPr/>
        </p:nvSpPr>
        <p:spPr>
          <a:xfrm>
            <a:off x="5818308" y="5868034"/>
            <a:ext cx="2718475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r>
              <a:rPr lang="fr-FR" sz="1400" b="1" dirty="0">
                <a:solidFill>
                  <a:schemeClr val="tx1"/>
                </a:solidFill>
              </a:rPr>
              <a:t>Nouveau réseau </a:t>
            </a:r>
          </a:p>
          <a:p>
            <a:r>
              <a:rPr lang="fr-FR" sz="1400" b="1" dirty="0">
                <a:solidFill>
                  <a:srgbClr val="009793"/>
                </a:solidFill>
              </a:rPr>
              <a:t>133 sous-stations</a:t>
            </a:r>
          </a:p>
          <a:p>
            <a:r>
              <a:rPr lang="fr-FR" sz="1400" b="1" dirty="0">
                <a:solidFill>
                  <a:srgbClr val="009793"/>
                </a:solidFill>
              </a:rPr>
              <a:t>18 km </a:t>
            </a:r>
            <a:r>
              <a:rPr lang="fr-FR" sz="1400" dirty="0">
                <a:solidFill>
                  <a:schemeClr val="tx1"/>
                </a:solidFill>
              </a:rPr>
              <a:t>de réseau</a:t>
            </a:r>
          </a:p>
          <a:p>
            <a:r>
              <a:rPr lang="fr-FR" sz="1400" b="1" dirty="0">
                <a:solidFill>
                  <a:srgbClr val="009793"/>
                </a:solidFill>
              </a:rPr>
              <a:t>112 GWh </a:t>
            </a:r>
            <a:r>
              <a:rPr lang="fr-FR" sz="1400" dirty="0">
                <a:solidFill>
                  <a:schemeClr val="tx1"/>
                </a:solidFill>
              </a:rPr>
              <a:t>de vente de chaleur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40F3D5B5-40F8-C8D0-3265-F67D7C7C40C4}"/>
              </a:ext>
            </a:extLst>
          </p:cNvPr>
          <p:cNvSpPr txBox="1">
            <a:spLocks/>
          </p:cNvSpPr>
          <p:nvPr/>
        </p:nvSpPr>
        <p:spPr>
          <a:xfrm>
            <a:off x="3684098" y="5827812"/>
            <a:ext cx="1925389" cy="3023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/>
              <a:t>Développement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141A9-7830-D098-91C3-B3EA6A17FE3D}"/>
              </a:ext>
            </a:extLst>
          </p:cNvPr>
          <p:cNvSpPr txBox="1"/>
          <p:nvPr/>
        </p:nvSpPr>
        <p:spPr>
          <a:xfrm>
            <a:off x="3684956" y="6083477"/>
            <a:ext cx="1782514" cy="73866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r>
              <a:rPr lang="fr-FR" sz="1400" b="1" dirty="0">
                <a:solidFill>
                  <a:srgbClr val="009793"/>
                </a:solidFill>
              </a:rPr>
              <a:t>+34 sous-stations</a:t>
            </a:r>
          </a:p>
          <a:p>
            <a:r>
              <a:rPr lang="fr-FR" sz="1400" b="1" dirty="0">
                <a:solidFill>
                  <a:srgbClr val="009793"/>
                </a:solidFill>
              </a:rPr>
              <a:t>+4,7 km</a:t>
            </a:r>
            <a:endParaRPr lang="fr-FR" sz="1400" dirty="0">
              <a:solidFill>
                <a:srgbClr val="009793"/>
              </a:solidFill>
            </a:endParaRPr>
          </a:p>
          <a:p>
            <a:r>
              <a:rPr lang="fr-FR" sz="1400" b="1" dirty="0">
                <a:solidFill>
                  <a:srgbClr val="009793"/>
                </a:solidFill>
              </a:rPr>
              <a:t>+25 GWh</a:t>
            </a:r>
            <a:endParaRPr lang="fr-FR" sz="1400" dirty="0">
              <a:solidFill>
                <a:srgbClr val="009793"/>
              </a:solidFill>
            </a:endParaRPr>
          </a:p>
        </p:txBody>
      </p:sp>
      <p:pic>
        <p:nvPicPr>
          <p:cNvPr id="3" name="Graphique 2" descr="Point d’insertion vers la droite avec un remplissage uni">
            <a:extLst>
              <a:ext uri="{FF2B5EF4-FFF2-40B4-BE49-F238E27FC236}">
                <a16:creationId xmlns:a16="http://schemas.microsoft.com/office/drawing/2014/main" id="{D3841D71-C9B9-E30C-E5E9-545E16BB2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0013" y="5944016"/>
            <a:ext cx="802141" cy="802141"/>
          </a:xfrm>
          <a:prstGeom prst="rect">
            <a:avLst/>
          </a:prstGeom>
        </p:spPr>
      </p:pic>
      <p:pic>
        <p:nvPicPr>
          <p:cNvPr id="22" name="Graphique 21" descr="Point d’insertion vers la droite avec un remplissage uni">
            <a:extLst>
              <a:ext uri="{FF2B5EF4-FFF2-40B4-BE49-F238E27FC236}">
                <a16:creationId xmlns:a16="http://schemas.microsoft.com/office/drawing/2014/main" id="{8AD2F6D7-A8A1-769B-D681-1DE4EE72D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527" y="5944015"/>
            <a:ext cx="802141" cy="802141"/>
          </a:xfrm>
          <a:prstGeom prst="rect">
            <a:avLst/>
          </a:prstGeom>
        </p:spPr>
      </p:pic>
      <p:sp>
        <p:nvSpPr>
          <p:cNvPr id="23" name="Parenthèse ouvrante 22">
            <a:extLst>
              <a:ext uri="{FF2B5EF4-FFF2-40B4-BE49-F238E27FC236}">
                <a16:creationId xmlns:a16="http://schemas.microsoft.com/office/drawing/2014/main" id="{F1784323-D7F1-017B-48C2-22FA50319577}"/>
              </a:ext>
            </a:extLst>
          </p:cNvPr>
          <p:cNvSpPr/>
          <p:nvPr/>
        </p:nvSpPr>
        <p:spPr>
          <a:xfrm rot="10800000">
            <a:off x="11014284" y="1674842"/>
            <a:ext cx="45719" cy="925484"/>
          </a:xfrm>
          <a:prstGeom prst="leftBracke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 descr="Point d’insertion vers la droite avec un remplissage uni">
            <a:extLst>
              <a:ext uri="{FF2B5EF4-FFF2-40B4-BE49-F238E27FC236}">
                <a16:creationId xmlns:a16="http://schemas.microsoft.com/office/drawing/2014/main" id="{DFB5286E-4325-7F4D-903F-90D3EF431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0568" y="5979009"/>
            <a:ext cx="802141" cy="8021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895E5DA-43BF-1939-E333-E7ACAE106A71}"/>
              </a:ext>
            </a:extLst>
          </p:cNvPr>
          <p:cNvSpPr txBox="1"/>
          <p:nvPr/>
        </p:nvSpPr>
        <p:spPr>
          <a:xfrm>
            <a:off x="9116056" y="5847538"/>
            <a:ext cx="3009269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r>
              <a:rPr lang="fr-FR" sz="1400" b="1">
                <a:solidFill>
                  <a:schemeClr val="tx1"/>
                </a:solidFill>
              </a:rPr>
              <a:t>Nouveaux moyens de production </a:t>
            </a:r>
          </a:p>
          <a:p>
            <a:r>
              <a:rPr lang="fr-FR" sz="1400" b="1">
                <a:solidFill>
                  <a:srgbClr val="009793"/>
                </a:solidFill>
              </a:rPr>
              <a:t>1 nouvelle solution EnR</a:t>
            </a:r>
          </a:p>
          <a:p>
            <a:r>
              <a:rPr lang="fr-FR" sz="1400" b="1">
                <a:solidFill>
                  <a:srgbClr val="009793"/>
                </a:solidFill>
              </a:rPr>
              <a:t>1 solution d’appoint/secours</a:t>
            </a:r>
          </a:p>
          <a:p>
            <a:endParaRPr lang="fr-FR" sz="1400" b="1">
              <a:solidFill>
                <a:srgbClr val="0097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43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8843648" cy="365207"/>
          </a:xfrm>
        </p:spPr>
        <p:txBody>
          <a:bodyPr/>
          <a:lstStyle/>
          <a:p>
            <a:r>
              <a:rPr lang="fr-FR" dirty="0"/>
              <a:t>Les perspectives d’évolution inscrites au Schéma Directeur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09F6962-459E-5626-0057-CE30F6AE4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28683" lvl="1" indent="-342900" algn="just">
              <a:buFont typeface="Courier New" panose="02070309020205020404" pitchFamily="49" charset="0"/>
              <a:buChar char="o"/>
            </a:pPr>
            <a:endParaRPr lang="fr-FR" sz="1400"/>
          </a:p>
          <a:p>
            <a:pPr marL="1028683" lvl="1" indent="-342900" algn="just">
              <a:buFont typeface="Courier New" panose="02070309020205020404" pitchFamily="49" charset="0"/>
              <a:buChar char="o"/>
            </a:pPr>
            <a:endParaRPr lang="fr-FR" sz="1400"/>
          </a:p>
          <a:p>
            <a:pPr marL="1028683" lvl="1" indent="-342900" algn="just">
              <a:buFont typeface="Courier New" panose="02070309020205020404" pitchFamily="49" charset="0"/>
              <a:buChar char="o"/>
            </a:pPr>
            <a:endParaRPr lang="fr-FR" sz="1400"/>
          </a:p>
          <a:p>
            <a:pPr marL="1028683" lvl="1" indent="-342900" algn="just">
              <a:buFont typeface="Courier New" panose="02070309020205020404" pitchFamily="49" charset="0"/>
              <a:buChar char="o"/>
            </a:pPr>
            <a:endParaRPr lang="fr-FR" sz="1400"/>
          </a:p>
          <a:p>
            <a:pPr marL="1028683" lvl="1" indent="-342900" algn="just">
              <a:buFont typeface="Courier New" panose="02070309020205020404" pitchFamily="49" charset="0"/>
              <a:buChar char="o"/>
            </a:pPr>
            <a:endParaRPr lang="fr-FR" sz="2000" u="sng"/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fr-FR" sz="1600" u="sng"/>
          </a:p>
          <a:p>
            <a:pPr marL="1028683" lvl="1" indent="-342900" algn="just">
              <a:buFont typeface="Courier New" panose="02070309020205020404" pitchFamily="49" charset="0"/>
              <a:buChar char="o"/>
            </a:pPr>
            <a:endParaRPr lang="fr-FR" sz="140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fr-FR" sz="160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6122AB0-65E4-F2AA-DBCB-4717B3E3C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9375568" cy="312656"/>
          </a:xfrm>
        </p:spPr>
        <p:txBody>
          <a:bodyPr/>
          <a:lstStyle/>
          <a:p>
            <a:r>
              <a:rPr lang="fr-FR" dirty="0"/>
              <a:t>Un travail de fond réalisé depuis 2018 afin de suivre les orientations  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75E744F4-525C-6DE9-0E84-F03AB29637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6326239"/>
              </p:ext>
            </p:extLst>
          </p:nvPr>
        </p:nvGraphicFramePr>
        <p:xfrm>
          <a:off x="1736892" y="1829230"/>
          <a:ext cx="9326328" cy="449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044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82EF44A-198D-B50D-00EF-80281CD72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498433"/>
            <a:ext cx="6827322" cy="365207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Place de la sobriété énergétique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EC0193-0ABD-FA13-4000-8BDD417681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0389" y="851933"/>
            <a:ext cx="9778825" cy="360281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La rénovation énergétique des bâtiments, un effort nécessaire mais limité dans ses effets</a:t>
            </a:r>
            <a:endParaRPr lang="fr-FR" dirty="0"/>
          </a:p>
        </p:txBody>
      </p:sp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DD48A85C-20C8-2364-5721-F085AA404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158636"/>
              </p:ext>
            </p:extLst>
          </p:nvPr>
        </p:nvGraphicFramePr>
        <p:xfrm>
          <a:off x="606594" y="1249648"/>
          <a:ext cx="6284548" cy="4590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Espace réservé du contenu 10">
            <a:extLst>
              <a:ext uri="{FF2B5EF4-FFF2-40B4-BE49-F238E27FC236}">
                <a16:creationId xmlns:a16="http://schemas.microsoft.com/office/drawing/2014/main" id="{55DFA661-7AF1-512B-C92A-BC5CD20E7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647896"/>
              </p:ext>
            </p:extLst>
          </p:nvPr>
        </p:nvGraphicFramePr>
        <p:xfrm>
          <a:off x="7169660" y="1558420"/>
          <a:ext cx="4198956" cy="374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503B1B0-67E1-3A98-EBA2-7F89066D5577}"/>
              </a:ext>
            </a:extLst>
          </p:cNvPr>
          <p:cNvCxnSpPr>
            <a:cxnSpLocks/>
          </p:cNvCxnSpPr>
          <p:nvPr/>
        </p:nvCxnSpPr>
        <p:spPr>
          <a:xfrm>
            <a:off x="7308113" y="3112376"/>
            <a:ext cx="3676455" cy="0"/>
          </a:xfrm>
          <a:prstGeom prst="line">
            <a:avLst/>
          </a:prstGeom>
          <a:ln w="28575">
            <a:solidFill>
              <a:srgbClr val="FF33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9F3C391-EFF6-80F8-1D94-CDCBE649088B}"/>
              </a:ext>
            </a:extLst>
          </p:cNvPr>
          <p:cNvSpPr txBox="1"/>
          <p:nvPr/>
        </p:nvSpPr>
        <p:spPr>
          <a:xfrm>
            <a:off x="10984568" y="2871506"/>
            <a:ext cx="122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Seuil TVA réduite horizon 2030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187A8635-C9F5-B8B3-0640-CEF310B6D8E5}"/>
              </a:ext>
            </a:extLst>
          </p:cNvPr>
          <p:cNvSpPr txBox="1">
            <a:spLocks/>
          </p:cNvSpPr>
          <p:nvPr/>
        </p:nvSpPr>
        <p:spPr>
          <a:xfrm>
            <a:off x="6781218" y="5443856"/>
            <a:ext cx="4975839" cy="782098"/>
          </a:xfrm>
          <a:prstGeom prst="rect">
            <a:avLst/>
          </a:prstGeom>
          <a:solidFill>
            <a:srgbClr val="F6A8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chemeClr val="bg1"/>
                </a:solidFill>
              </a:rPr>
              <a:t>Sans nouvelle géothermie, le raccordement de l’ensemble des logements collectifs fresnois occasionnerait un taux d’</a:t>
            </a:r>
            <a:r>
              <a:rPr lang="fr-FR" sz="1400" dirty="0" err="1">
                <a:solidFill>
                  <a:schemeClr val="bg1"/>
                </a:solidFill>
              </a:rPr>
              <a:t>EnR</a:t>
            </a:r>
            <a:r>
              <a:rPr lang="fr-FR" sz="1400" dirty="0">
                <a:solidFill>
                  <a:schemeClr val="bg1"/>
                </a:solidFill>
              </a:rPr>
              <a:t> projeté </a:t>
            </a:r>
            <a:r>
              <a:rPr lang="fr-FR" sz="1400" u="sng" dirty="0">
                <a:solidFill>
                  <a:schemeClr val="bg1"/>
                </a:solidFill>
              </a:rPr>
              <a:t>de </a:t>
            </a:r>
            <a:r>
              <a:rPr lang="fr-FR" sz="1400" b="1" u="sng" dirty="0">
                <a:solidFill>
                  <a:schemeClr val="bg1"/>
                </a:solidFill>
              </a:rPr>
              <a:t>46 % </a:t>
            </a:r>
            <a:r>
              <a:rPr lang="fr-FR" sz="1400" u="sng" dirty="0">
                <a:solidFill>
                  <a:schemeClr val="bg1"/>
                </a:solidFill>
              </a:rPr>
              <a:t>à l’horizon 2030</a:t>
            </a:r>
            <a:r>
              <a:rPr lang="fr-FR" sz="1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6477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212" y="502540"/>
            <a:ext cx="9421952" cy="365207"/>
          </a:xfrm>
        </p:spPr>
        <p:txBody>
          <a:bodyPr/>
          <a:lstStyle/>
          <a:p>
            <a:r>
              <a:rPr lang="fr-FR" dirty="0"/>
              <a:t>Une contrainte externe : l’arrêt du contrat d’obligation d’achat de la cogénération en novembre 2023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4221" y="1183844"/>
            <a:ext cx="9333933" cy="312656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Un déficit de puissance en cas de défaillance et une perte de recettes impactant le tarif</a:t>
            </a:r>
          </a:p>
        </p:txBody>
      </p:sp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AB6AF656-B4A1-F140-90A3-EFD051EE0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00156"/>
              </p:ext>
            </p:extLst>
          </p:nvPr>
        </p:nvGraphicFramePr>
        <p:xfrm>
          <a:off x="336941" y="1654322"/>
          <a:ext cx="3420000" cy="431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" name="Graphique 34">
            <a:extLst>
              <a:ext uri="{FF2B5EF4-FFF2-40B4-BE49-F238E27FC236}">
                <a16:creationId xmlns:a16="http://schemas.microsoft.com/office/drawing/2014/main" id="{123D49DB-5F9B-D373-9678-19FEB7FDE2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55226"/>
              </p:ext>
            </p:extLst>
          </p:nvPr>
        </p:nvGraphicFramePr>
        <p:xfrm>
          <a:off x="4351965" y="1654322"/>
          <a:ext cx="3420000" cy="431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id="{D1F6E2C2-4AEE-B11F-E20E-97F3163D5DD4}"/>
              </a:ext>
            </a:extLst>
          </p:cNvPr>
          <p:cNvSpPr txBox="1"/>
          <p:nvPr/>
        </p:nvSpPr>
        <p:spPr>
          <a:xfrm>
            <a:off x="3240924" y="4960788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chemeClr val="accent2"/>
                </a:solidFill>
              </a:rPr>
              <a:t>gaz</a:t>
            </a:r>
            <a:endParaRPr lang="fr-FR" sz="1200" b="1" i="1">
              <a:solidFill>
                <a:schemeClr val="accent2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B24FA35-4BC6-0C03-9FBD-187777A9773D}"/>
              </a:ext>
            </a:extLst>
          </p:cNvPr>
          <p:cNvSpPr txBox="1"/>
          <p:nvPr/>
        </p:nvSpPr>
        <p:spPr>
          <a:xfrm>
            <a:off x="7340245" y="4975299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</a:rPr>
              <a:t>gaz</a:t>
            </a:r>
            <a:endParaRPr lang="fr-FR" sz="1200" b="1" i="1" dirty="0">
              <a:solidFill>
                <a:schemeClr val="accent2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CC1CF71-70C1-647B-F693-28BCB6C9793C}"/>
              </a:ext>
            </a:extLst>
          </p:cNvPr>
          <p:cNvSpPr txBox="1"/>
          <p:nvPr/>
        </p:nvSpPr>
        <p:spPr>
          <a:xfrm>
            <a:off x="7340245" y="3800201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B050"/>
                </a:solidFill>
              </a:rPr>
              <a:t>géothermie</a:t>
            </a:r>
            <a:endParaRPr lang="fr-FR" sz="1200" b="1" i="1" dirty="0">
              <a:solidFill>
                <a:srgbClr val="00B05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48B3FB3-F058-CB19-6AD3-C556F6A18B74}"/>
              </a:ext>
            </a:extLst>
          </p:cNvPr>
          <p:cNvSpPr txBox="1"/>
          <p:nvPr/>
        </p:nvSpPr>
        <p:spPr>
          <a:xfrm>
            <a:off x="3240924" y="3030556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rgbClr val="00B050"/>
                </a:solidFill>
              </a:rPr>
              <a:t>géothermie</a:t>
            </a:r>
            <a:endParaRPr lang="fr-FR" sz="1200" b="1" i="1">
              <a:solidFill>
                <a:srgbClr val="00B05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36DA384-C423-7B57-DAC3-1E065B0417EF}"/>
              </a:ext>
            </a:extLst>
          </p:cNvPr>
          <p:cNvSpPr txBox="1"/>
          <p:nvPr/>
        </p:nvSpPr>
        <p:spPr>
          <a:xfrm>
            <a:off x="3240924" y="3744735"/>
            <a:ext cx="1196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chemeClr val="bg1">
                    <a:lumMod val="50000"/>
                  </a:schemeClr>
                </a:solidFill>
              </a:rPr>
              <a:t>cogénération</a:t>
            </a:r>
            <a:endParaRPr lang="fr-FR" sz="1200" b="1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C9CA53F-C8A9-5A25-4B7E-18AA66A1E8CF}"/>
              </a:ext>
            </a:extLst>
          </p:cNvPr>
          <p:cNvSpPr txBox="1"/>
          <p:nvPr/>
        </p:nvSpPr>
        <p:spPr>
          <a:xfrm>
            <a:off x="1649750" y="3232596"/>
            <a:ext cx="595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err="1">
                <a:solidFill>
                  <a:schemeClr val="accent5">
                    <a:lumMod val="75000"/>
                  </a:schemeClr>
                </a:solidFill>
              </a:rPr>
              <a:t>chauff</a:t>
            </a:r>
            <a:r>
              <a:rPr lang="fr-FR" sz="1000">
                <a:solidFill>
                  <a:schemeClr val="accent5">
                    <a:lumMod val="75000"/>
                  </a:schemeClr>
                </a:solidFill>
              </a:rPr>
              <a:t>. mises </a:t>
            </a:r>
            <a:br>
              <a:rPr lang="fr-FR" sz="100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1000">
                <a:solidFill>
                  <a:schemeClr val="accent5">
                    <a:lumMod val="75000"/>
                  </a:schemeClr>
                </a:solidFill>
              </a:rPr>
              <a:t>à</a:t>
            </a:r>
            <a:br>
              <a:rPr lang="fr-FR" sz="100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1000">
                <a:solidFill>
                  <a:schemeClr val="accent5">
                    <a:lumMod val="75000"/>
                  </a:schemeClr>
                </a:solidFill>
              </a:rPr>
              <a:t>dispo.</a:t>
            </a:r>
            <a:endParaRPr lang="fr-FR" sz="1000" i="1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4D195EA-FCB7-90C8-C294-1395A182FFEE}"/>
              </a:ext>
            </a:extLst>
          </p:cNvPr>
          <p:cNvCxnSpPr>
            <a:cxnSpLocks/>
          </p:cNvCxnSpPr>
          <p:nvPr/>
        </p:nvCxnSpPr>
        <p:spPr>
          <a:xfrm>
            <a:off x="1584740" y="3940482"/>
            <a:ext cx="7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549496C2-5E98-A829-B352-C4DAE1642157}"/>
              </a:ext>
            </a:extLst>
          </p:cNvPr>
          <p:cNvCxnSpPr>
            <a:cxnSpLocks/>
          </p:cNvCxnSpPr>
          <p:nvPr/>
        </p:nvCxnSpPr>
        <p:spPr>
          <a:xfrm>
            <a:off x="2268884" y="2712444"/>
            <a:ext cx="10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B24C6F4-DFD8-EB93-6B4C-539E82A7B1B4}"/>
              </a:ext>
            </a:extLst>
          </p:cNvPr>
          <p:cNvCxnSpPr>
            <a:cxnSpLocks/>
          </p:cNvCxnSpPr>
          <p:nvPr/>
        </p:nvCxnSpPr>
        <p:spPr>
          <a:xfrm flipV="1">
            <a:off x="2304820" y="2712444"/>
            <a:ext cx="0" cy="12240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ABD788CF-837D-618F-17CE-1F62409265D7}"/>
              </a:ext>
            </a:extLst>
          </p:cNvPr>
          <p:cNvSpPr txBox="1"/>
          <p:nvPr/>
        </p:nvSpPr>
        <p:spPr>
          <a:xfrm>
            <a:off x="2244774" y="3049464"/>
            <a:ext cx="7081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chemeClr val="accent1"/>
                </a:solidFill>
              </a:rPr>
              <a:t>+17 MW</a:t>
            </a:r>
            <a:endParaRPr lang="fr-FR" sz="1000" b="1" i="1">
              <a:solidFill>
                <a:schemeClr val="accent1"/>
              </a:solidFill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A67DA65-D946-58F7-57CA-4C67D3248644}"/>
              </a:ext>
            </a:extLst>
          </p:cNvPr>
          <p:cNvCxnSpPr>
            <a:cxnSpLocks/>
          </p:cNvCxnSpPr>
          <p:nvPr/>
        </p:nvCxnSpPr>
        <p:spPr>
          <a:xfrm>
            <a:off x="5647885" y="3733570"/>
            <a:ext cx="72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980CBB5-F81B-D0DF-AC1B-F55CE1C26302}"/>
              </a:ext>
            </a:extLst>
          </p:cNvPr>
          <p:cNvCxnSpPr>
            <a:cxnSpLocks/>
          </p:cNvCxnSpPr>
          <p:nvPr/>
        </p:nvCxnSpPr>
        <p:spPr>
          <a:xfrm>
            <a:off x="6260245" y="4220844"/>
            <a:ext cx="108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6B3FFA4-B2BD-3CAC-6846-53AFEC6E614D}"/>
              </a:ext>
            </a:extLst>
          </p:cNvPr>
          <p:cNvCxnSpPr>
            <a:cxnSpLocks/>
          </p:cNvCxnSpPr>
          <p:nvPr/>
        </p:nvCxnSpPr>
        <p:spPr>
          <a:xfrm>
            <a:off x="6296181" y="3742554"/>
            <a:ext cx="0" cy="468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30FB1601-B188-0BCB-A956-B06B7FAAD20F}"/>
              </a:ext>
            </a:extLst>
          </p:cNvPr>
          <p:cNvSpPr txBox="1"/>
          <p:nvPr/>
        </p:nvSpPr>
        <p:spPr>
          <a:xfrm>
            <a:off x="6224173" y="3775513"/>
            <a:ext cx="7081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rgbClr val="FF0000"/>
                </a:solidFill>
              </a:rPr>
              <a:t>-7 MW</a:t>
            </a:r>
            <a:endParaRPr lang="fr-FR" sz="1000" b="1" i="1">
              <a:solidFill>
                <a:srgbClr val="FF0000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A184D77-C7E1-1E32-40D7-47EE7C0D1091}"/>
              </a:ext>
            </a:extLst>
          </p:cNvPr>
          <p:cNvSpPr/>
          <p:nvPr/>
        </p:nvSpPr>
        <p:spPr>
          <a:xfrm>
            <a:off x="8642654" y="2457727"/>
            <a:ext cx="3035808" cy="1098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Arial"/>
                <a:cs typeface="Arial"/>
              </a:rPr>
              <a:t>Un nouveau moyen de production indispensable pour sécuriser la fourniture de chaleur sur le réseau</a:t>
            </a:r>
            <a:endParaRPr lang="fr-FR" sz="1600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359DC34-D601-3CAB-530B-076F3718AE8A}"/>
              </a:ext>
            </a:extLst>
          </p:cNvPr>
          <p:cNvSpPr/>
          <p:nvPr/>
        </p:nvSpPr>
        <p:spPr>
          <a:xfrm>
            <a:off x="8569502" y="3768024"/>
            <a:ext cx="3108960" cy="21115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Arial"/>
                <a:cs typeface="Arial"/>
              </a:rPr>
              <a:t>Un nouveau moyen de production indispensable pour sécuriser le tarif </a:t>
            </a:r>
          </a:p>
          <a:p>
            <a:pPr algn="ctr"/>
            <a:r>
              <a:rPr lang="fr-FR" sz="1600" dirty="0">
                <a:latin typeface="Arial"/>
                <a:cs typeface="Arial"/>
              </a:rPr>
              <a:t>à défaut surcoût de 98€TTC/an pour un logement type fresnois jusqu’à 2040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7771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566551" cy="365207"/>
          </a:xfrm>
        </p:spPr>
        <p:txBody>
          <a:bodyPr/>
          <a:lstStyle/>
          <a:p>
            <a:r>
              <a:rPr lang="fr-FR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75494"/>
            <a:ext cx="4550672" cy="312656"/>
          </a:xfrm>
        </p:spPr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Objectifs du projet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252C0BC0-1CC6-FC4B-ACA7-5F4F4BC6F6E8}"/>
              </a:ext>
            </a:extLst>
          </p:cNvPr>
          <p:cNvSpPr txBox="1">
            <a:spLocks/>
          </p:cNvSpPr>
          <p:nvPr/>
        </p:nvSpPr>
        <p:spPr>
          <a:xfrm>
            <a:off x="2126124" y="957045"/>
            <a:ext cx="9501563" cy="49859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75"/>
              </a:spcAft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>
              <a:spcAft>
                <a:spcPts val="175"/>
              </a:spcAft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	Assurer la continuité de service (</a:t>
            </a:r>
            <a:r>
              <a:rPr lang="fr-FR" i="1" dirty="0">
                <a:solidFill>
                  <a:schemeClr val="tx1"/>
                </a:solidFill>
                <a:latin typeface="Arial"/>
              </a:rPr>
              <a:t>déficit de puissance suite à la perte des 		7  MW de la cogénération dès novembre 2023</a:t>
            </a:r>
            <a:r>
              <a:rPr lang="fr-FR" dirty="0">
                <a:solidFill>
                  <a:schemeClr val="tx1"/>
                </a:solidFill>
                <a:latin typeface="Arial"/>
              </a:rPr>
              <a:t>), </a:t>
            </a:r>
          </a:p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	</a:t>
            </a:r>
          </a:p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	Renforcer la part des énergies renouvelables et assurer une plus grande 	indépendance par rapport aux énergies fossiles,</a:t>
            </a:r>
          </a:p>
          <a:p>
            <a:pPr>
              <a:spcAft>
                <a:spcPts val="175"/>
              </a:spcAft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 lvl="1" indent="0">
              <a:spcAft>
                <a:spcPts val="175"/>
              </a:spcAft>
              <a:buNone/>
            </a:pPr>
            <a:r>
              <a:rPr lang="fr-FR" sz="1800" dirty="0">
                <a:latin typeface="Arial"/>
                <a:cs typeface="Arial" panose="020B0604020202020204" pitchFamily="34" charset="0"/>
              </a:rPr>
              <a:t>	Maintenir une TVA réduite à 5,5% pour les abonnés,</a:t>
            </a:r>
          </a:p>
          <a:p>
            <a:pPr lvl="1" indent="0">
              <a:spcAft>
                <a:spcPts val="175"/>
              </a:spcAft>
              <a:buNone/>
            </a:pPr>
            <a:endParaRPr lang="fr-FR" sz="1800" dirty="0">
              <a:latin typeface="Arial"/>
              <a:cs typeface="Arial" panose="020B0604020202020204" pitchFamily="34" charset="0"/>
            </a:endParaRPr>
          </a:p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	Continuer le développement du réseau de chaleur selon les perspectives du 	schéma directeur et limiter ainsi  les émissions de gaz à effets de serre</a:t>
            </a:r>
          </a:p>
          <a:p>
            <a:pPr>
              <a:spcAft>
                <a:spcPts val="175"/>
              </a:spcAft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	Maintenir une facture énergétique compétitive pour les usagers en limitant 	l’exposition aux énergies fossiles,</a:t>
            </a:r>
          </a:p>
          <a:p>
            <a:pPr marL="285750" indent="-285750">
              <a:spcAft>
                <a:spcPts val="175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 marL="1028065" lvl="1" indent="-342900">
              <a:spcAft>
                <a:spcPts val="175"/>
              </a:spcAft>
              <a:buFont typeface="Arial" panose="020B0604020202020204"/>
              <a:buAutoNum type="arabicParenR"/>
            </a:pPr>
            <a:endParaRPr lang="fr-FR" sz="1600" dirty="0">
              <a:solidFill>
                <a:srgbClr val="000000"/>
              </a:solidFill>
              <a:cs typeface="Arial" panose="020B0604020202020204"/>
            </a:endParaRPr>
          </a:p>
          <a:p>
            <a:pPr marL="1028065" lvl="1" indent="-342900">
              <a:spcAft>
                <a:spcPts val="175"/>
              </a:spcAft>
              <a:buFont typeface="+mj-lt"/>
              <a:buAutoNum type="arabicParenR"/>
            </a:pPr>
            <a:endParaRPr lang="fr-FR" sz="1600" dirty="0">
              <a:cs typeface="Arial" panose="020B0604020202020204"/>
            </a:endParaRPr>
          </a:p>
        </p:txBody>
      </p:sp>
      <p:pic>
        <p:nvPicPr>
          <p:cNvPr id="3" name="Graphique 2" descr="Verrou avec un remplissage uni">
            <a:extLst>
              <a:ext uri="{FF2B5EF4-FFF2-40B4-BE49-F238E27FC236}">
                <a16:creationId xmlns:a16="http://schemas.microsoft.com/office/drawing/2014/main" id="{8ACFFE1A-738A-2E95-DFDB-A459B0863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1990" y="1778303"/>
            <a:ext cx="586967" cy="586967"/>
          </a:xfrm>
          <a:prstGeom prst="rect">
            <a:avLst/>
          </a:prstGeom>
        </p:spPr>
      </p:pic>
      <p:pic>
        <p:nvPicPr>
          <p:cNvPr id="8" name="Graphique 7" descr="Feuille avec un remplissage uni">
            <a:extLst>
              <a:ext uri="{FF2B5EF4-FFF2-40B4-BE49-F238E27FC236}">
                <a16:creationId xmlns:a16="http://schemas.microsoft.com/office/drawing/2014/main" id="{462C8AD1-65D3-742A-F9E7-EBEE9E814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6463" y="2791776"/>
            <a:ext cx="572494" cy="572494"/>
          </a:xfrm>
          <a:prstGeom prst="rect">
            <a:avLst/>
          </a:prstGeom>
        </p:spPr>
      </p:pic>
      <p:pic>
        <p:nvPicPr>
          <p:cNvPr id="10" name="Graphique 9" descr="Pièces avec un remplissage uni">
            <a:extLst>
              <a:ext uri="{FF2B5EF4-FFF2-40B4-BE49-F238E27FC236}">
                <a16:creationId xmlns:a16="http://schemas.microsoft.com/office/drawing/2014/main" id="{D51B0BF4-A213-DDCC-7421-26C45DB8A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4914" y="5577488"/>
            <a:ext cx="495592" cy="495592"/>
          </a:xfrm>
          <a:prstGeom prst="rect">
            <a:avLst/>
          </a:prstGeom>
        </p:spPr>
      </p:pic>
      <p:pic>
        <p:nvPicPr>
          <p:cNvPr id="12" name="Graphique 11" descr="Graphique à barres avec tendance à la hausse avec un remplissage uni">
            <a:extLst>
              <a:ext uri="{FF2B5EF4-FFF2-40B4-BE49-F238E27FC236}">
                <a16:creationId xmlns:a16="http://schemas.microsoft.com/office/drawing/2014/main" id="{73D94888-2B90-FB8E-7F4D-FCE7090744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1208" y="4448748"/>
            <a:ext cx="647686" cy="647686"/>
          </a:xfrm>
          <a:prstGeom prst="rect">
            <a:avLst/>
          </a:prstGeom>
        </p:spPr>
      </p:pic>
      <p:pic>
        <p:nvPicPr>
          <p:cNvPr id="14" name="Graphique 13" descr="TVA avec un remplissage uni">
            <a:extLst>
              <a:ext uri="{FF2B5EF4-FFF2-40B4-BE49-F238E27FC236}">
                <a16:creationId xmlns:a16="http://schemas.microsoft.com/office/drawing/2014/main" id="{F4882BE6-64EA-7F86-692C-74B767C1A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44914" y="3684973"/>
            <a:ext cx="534859" cy="5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5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168A3E1D-43CB-7D09-B1D9-B2C670ACE2B9}"/>
              </a:ext>
            </a:extLst>
          </p:cNvPr>
          <p:cNvGraphicFramePr/>
          <p:nvPr/>
        </p:nvGraphicFramePr>
        <p:xfrm>
          <a:off x="1189160" y="1905227"/>
          <a:ext cx="3781425" cy="277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DC2EA32F-24B8-3EA0-67F3-1EA99613D505}"/>
              </a:ext>
            </a:extLst>
          </p:cNvPr>
          <p:cNvGraphicFramePr/>
          <p:nvPr/>
        </p:nvGraphicFramePr>
        <p:xfrm>
          <a:off x="6575823" y="1932140"/>
          <a:ext cx="3780000" cy="277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275BBA52-4D21-C38F-5C19-3F573F4D8E7B}"/>
              </a:ext>
            </a:extLst>
          </p:cNvPr>
          <p:cNvSpPr txBox="1"/>
          <p:nvPr/>
        </p:nvSpPr>
        <p:spPr>
          <a:xfrm>
            <a:off x="767854" y="1347366"/>
            <a:ext cx="462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009793"/>
                </a:solidFill>
              </a:rPr>
              <a:t>Mixité énergétique AVANT</a:t>
            </a:r>
          </a:p>
          <a:p>
            <a:pPr algn="ctr"/>
            <a:r>
              <a:rPr lang="fr-FR" sz="1600" b="1">
                <a:solidFill>
                  <a:srgbClr val="009793"/>
                </a:solidFill>
              </a:rPr>
              <a:t>(année 2021)</a:t>
            </a:r>
            <a:endParaRPr lang="en-GB" sz="1600" b="1">
              <a:solidFill>
                <a:srgbClr val="009793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B46696-B8EC-AED7-6CB1-8F6177F16403}"/>
              </a:ext>
            </a:extLst>
          </p:cNvPr>
          <p:cNvSpPr txBox="1"/>
          <p:nvPr/>
        </p:nvSpPr>
        <p:spPr>
          <a:xfrm>
            <a:off x="6153803" y="1407870"/>
            <a:ext cx="462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009793"/>
                </a:solidFill>
              </a:rPr>
              <a:t>Mixité énergétique APRES</a:t>
            </a:r>
          </a:p>
          <a:p>
            <a:pPr algn="ctr"/>
            <a:r>
              <a:rPr lang="fr-FR" sz="1600" b="1">
                <a:solidFill>
                  <a:srgbClr val="009793"/>
                </a:solidFill>
              </a:rPr>
              <a:t>(Moyenne sur la durée)</a:t>
            </a:r>
            <a:endParaRPr lang="en-GB" sz="1600" b="1">
              <a:solidFill>
                <a:srgbClr val="00979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6082DB-85A3-0D0E-4990-D2BC3946F91B}"/>
              </a:ext>
            </a:extLst>
          </p:cNvPr>
          <p:cNvSpPr txBox="1"/>
          <p:nvPr/>
        </p:nvSpPr>
        <p:spPr>
          <a:xfrm>
            <a:off x="1189160" y="4717770"/>
            <a:ext cx="378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009793"/>
                </a:solidFill>
              </a:rPr>
              <a:t>Taux </a:t>
            </a:r>
            <a:r>
              <a:rPr lang="fr-FR" sz="1400" b="1" err="1">
                <a:solidFill>
                  <a:srgbClr val="009793"/>
                </a:solidFill>
              </a:rPr>
              <a:t>EnR</a:t>
            </a:r>
            <a:r>
              <a:rPr lang="fr-FR" sz="1400" b="1">
                <a:solidFill>
                  <a:srgbClr val="009793"/>
                </a:solidFill>
              </a:rPr>
              <a:t> : 60%</a:t>
            </a:r>
          </a:p>
          <a:p>
            <a:pPr algn="ctr"/>
            <a:r>
              <a:rPr lang="fr-FR" sz="1400" b="1">
                <a:solidFill>
                  <a:srgbClr val="009793"/>
                </a:solidFill>
              </a:rPr>
              <a:t>Contenu CO2 : 81 kg/MWh</a:t>
            </a:r>
            <a:endParaRPr lang="en-GB" sz="1400" b="1">
              <a:solidFill>
                <a:srgbClr val="009793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F295C9-50C4-822D-83D3-B7D0C2BD3E51}"/>
              </a:ext>
            </a:extLst>
          </p:cNvPr>
          <p:cNvSpPr txBox="1"/>
          <p:nvPr/>
        </p:nvSpPr>
        <p:spPr>
          <a:xfrm>
            <a:off x="6735253" y="4727632"/>
            <a:ext cx="378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err="1">
                <a:solidFill>
                  <a:srgbClr val="009793"/>
                </a:solidFill>
              </a:rPr>
              <a:t>Taux</a:t>
            </a:r>
            <a:r>
              <a:rPr lang="en-GB" sz="1400" b="1">
                <a:solidFill>
                  <a:srgbClr val="009793"/>
                </a:solidFill>
              </a:rPr>
              <a:t> </a:t>
            </a:r>
            <a:r>
              <a:rPr lang="en-GB" sz="1400" b="1" err="1">
                <a:solidFill>
                  <a:srgbClr val="009793"/>
                </a:solidFill>
              </a:rPr>
              <a:t>EnR</a:t>
            </a:r>
            <a:r>
              <a:rPr lang="en-GB" sz="1400" b="1">
                <a:solidFill>
                  <a:srgbClr val="009793"/>
                </a:solidFill>
              </a:rPr>
              <a:t>: 80%</a:t>
            </a:r>
          </a:p>
          <a:p>
            <a:pPr algn="ctr"/>
            <a:r>
              <a:rPr lang="fr-FR" sz="1400" b="1">
                <a:solidFill>
                  <a:srgbClr val="009793"/>
                </a:solidFill>
              </a:rPr>
              <a:t>Contenu CO2 : 47 kg/MWh</a:t>
            </a:r>
            <a:endParaRPr lang="en-GB" sz="1400" b="1">
              <a:solidFill>
                <a:srgbClr val="009793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DC022D8-3540-417B-DDFF-3353C67C84F4}"/>
              </a:ext>
            </a:extLst>
          </p:cNvPr>
          <p:cNvSpPr>
            <a:spLocks noChangeAspect="1"/>
          </p:cNvSpPr>
          <p:nvPr/>
        </p:nvSpPr>
        <p:spPr>
          <a:xfrm>
            <a:off x="6735253" y="5517266"/>
            <a:ext cx="1260000" cy="1260000"/>
          </a:xfrm>
          <a:prstGeom prst="ellipse">
            <a:avLst/>
          </a:prstGeom>
          <a:solidFill>
            <a:srgbClr val="009793"/>
          </a:solidFill>
        </p:spPr>
        <p:txBody>
          <a:bodyPr wrap="none" lIns="91440" tIns="45720" rIns="91440" bIns="45720" rtlCol="0" anchor="ctr">
            <a:noAutofit/>
          </a:bodyPr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17 500</a:t>
            </a:r>
            <a:r>
              <a:rPr lang="fr-FR" sz="1200" b="1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 tonnes</a:t>
            </a:r>
            <a:br>
              <a:rPr lang="fr-FR" sz="1200" b="1">
                <a:effectLst/>
                <a:latin typeface="Arial" charset="0"/>
              </a:rPr>
            </a:br>
            <a:r>
              <a:rPr lang="fr-FR" sz="1200" b="1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 CO2 </a:t>
            </a:r>
            <a:r>
              <a:rPr lang="fr-FR" sz="12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évitées/an </a:t>
            </a:r>
            <a:endParaRPr lang="fr-FR" sz="1200" b="1">
              <a:solidFill>
                <a:schemeClr val="bg1"/>
              </a:solidFill>
              <a:effectLst/>
              <a:latin typeface="Arial"/>
              <a:ea typeface="ＭＳ Ｐゴシック"/>
              <a:cs typeface="Arial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943BE8-96A2-6751-0D3B-5BEF9ED4A432}"/>
              </a:ext>
            </a:extLst>
          </p:cNvPr>
          <p:cNvGrpSpPr/>
          <p:nvPr/>
        </p:nvGrpSpPr>
        <p:grpSpPr>
          <a:xfrm>
            <a:off x="8035985" y="5567659"/>
            <a:ext cx="1990735" cy="1181483"/>
            <a:chOff x="6261693" y="4888757"/>
            <a:chExt cx="2376000" cy="1320081"/>
          </a:xfrm>
        </p:grpSpPr>
        <p:sp>
          <p:nvSpPr>
            <p:cNvPr id="15" name="Espace réservé du texte 8">
              <a:extLst>
                <a:ext uri="{FF2B5EF4-FFF2-40B4-BE49-F238E27FC236}">
                  <a16:creationId xmlns:a16="http://schemas.microsoft.com/office/drawing/2014/main" id="{B7ECF292-0DE6-AF1B-47AA-1F54E9BC2CDC}"/>
                </a:ext>
              </a:extLst>
            </p:cNvPr>
            <p:cNvSpPr txBox="1">
              <a:spLocks/>
            </p:cNvSpPr>
            <p:nvPr/>
          </p:nvSpPr>
          <p:spPr>
            <a:xfrm>
              <a:off x="6261693" y="4888757"/>
              <a:ext cx="2376000" cy="3713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</a:pPr>
              <a:r>
                <a:rPr lang="fr-FR" sz="1200" b="1">
                  <a:solidFill>
                    <a:srgbClr val="0097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15 000 voitures retirées de la circulation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2678B362-28D0-7A74-6973-0F1B30039B91}"/>
                </a:ext>
              </a:extLst>
            </p:cNvPr>
            <p:cNvGrpSpPr/>
            <p:nvPr/>
          </p:nvGrpSpPr>
          <p:grpSpPr>
            <a:xfrm>
              <a:off x="6520834" y="5387355"/>
              <a:ext cx="1931631" cy="821483"/>
              <a:chOff x="5837068" y="5391656"/>
              <a:chExt cx="1931631" cy="821483"/>
            </a:xfrm>
          </p:grpSpPr>
          <p:pic>
            <p:nvPicPr>
              <p:cNvPr id="17" name="Graphique 16" descr="Voiture">
                <a:extLst>
                  <a:ext uri="{FF2B5EF4-FFF2-40B4-BE49-F238E27FC236}">
                    <a16:creationId xmlns:a16="http://schemas.microsoft.com/office/drawing/2014/main" id="{12B7B620-07F9-2309-81E1-E4652A2E2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37068" y="539165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8" name="Graphique 17" descr="Voiture">
                <a:extLst>
                  <a:ext uri="{FF2B5EF4-FFF2-40B4-BE49-F238E27FC236}">
                    <a16:creationId xmlns:a16="http://schemas.microsoft.com/office/drawing/2014/main" id="{46981505-B266-8C51-8E4B-3B0594577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62169" y="567285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9" name="Graphique 18" descr="Voiture">
                <a:extLst>
                  <a:ext uri="{FF2B5EF4-FFF2-40B4-BE49-F238E27FC236}">
                    <a16:creationId xmlns:a16="http://schemas.microsoft.com/office/drawing/2014/main" id="{FC05A290-0CE7-D18D-FC90-17D69965D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29399" y="541405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0" name="Graphique 19" descr="Voiture">
                <a:extLst>
                  <a:ext uri="{FF2B5EF4-FFF2-40B4-BE49-F238E27FC236}">
                    <a16:creationId xmlns:a16="http://schemas.microsoft.com/office/drawing/2014/main" id="{B675302E-DD5D-221A-0FA3-89DFE020E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99399" y="5673139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1" name="Graphique 20" descr="Voiture">
                <a:extLst>
                  <a:ext uri="{FF2B5EF4-FFF2-40B4-BE49-F238E27FC236}">
                    <a16:creationId xmlns:a16="http://schemas.microsoft.com/office/drawing/2014/main" id="{56F0861C-BE35-AA57-726A-23AD0D571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228699" y="5436262"/>
                <a:ext cx="540000" cy="540000"/>
              </a:xfrm>
              <a:prstGeom prst="rect">
                <a:avLst/>
              </a:prstGeom>
            </p:spPr>
          </p:pic>
        </p:grpSp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id="{E6BD51E4-F394-81BF-2C58-8C81B4F4784C}"/>
              </a:ext>
            </a:extLst>
          </p:cNvPr>
          <p:cNvSpPr txBox="1">
            <a:spLocks/>
          </p:cNvSpPr>
          <p:nvPr/>
        </p:nvSpPr>
        <p:spPr>
          <a:xfrm>
            <a:off x="1978231" y="640399"/>
            <a:ext cx="8566551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Projet d’avenant n°3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CFD50C4E-D948-EED4-B2DB-B2B9190AA523}"/>
              </a:ext>
            </a:extLst>
          </p:cNvPr>
          <p:cNvSpPr txBox="1">
            <a:spLocks/>
          </p:cNvSpPr>
          <p:nvPr/>
        </p:nvSpPr>
        <p:spPr>
          <a:xfrm>
            <a:off x="1978231" y="1034856"/>
            <a:ext cx="8015775" cy="3126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"/>
                <a:cs typeface="Arial"/>
              </a:rPr>
              <a:t>Objectifs environnementaux</a:t>
            </a:r>
          </a:p>
        </p:txBody>
      </p:sp>
    </p:spTree>
    <p:extLst>
      <p:ext uri="{BB962C8B-B14F-4D97-AF65-F5344CB8AC3E}">
        <p14:creationId xmlns:p14="http://schemas.microsoft.com/office/powerpoint/2010/main" val="1299206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0208672-B6EA-AE98-C9EC-3B368C168708}"/>
              </a:ext>
            </a:extLst>
          </p:cNvPr>
          <p:cNvSpPr txBox="1"/>
          <p:nvPr/>
        </p:nvSpPr>
        <p:spPr>
          <a:xfrm>
            <a:off x="3439545" y="2893860"/>
            <a:ext cx="202991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E7E6E6">
                    <a:lumMod val="50000"/>
                  </a:srgbClr>
                </a:solidFill>
                <a:cs typeface="Arial" panose="020B0604020202020204" pitchFamily="34" charset="0"/>
              </a:rPr>
              <a:t>Investissements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E7E6E6">
                    <a:lumMod val="50000"/>
                  </a:srgbClr>
                </a:solidFill>
                <a:ea typeface="ＭＳ Ｐゴシック" pitchFamily="-65" charset="-128"/>
                <a:cs typeface="Arial" panose="020B0604020202020204" pitchFamily="34" charset="0"/>
              </a:rPr>
              <a:t>32M€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178D384-1ABB-E4E5-ADE9-C0D5982E1124}"/>
              </a:ext>
            </a:extLst>
          </p:cNvPr>
          <p:cNvGraphicFramePr>
            <a:graphicFrameLocks/>
          </p:cNvGraphicFramePr>
          <p:nvPr/>
        </p:nvGraphicFramePr>
        <p:xfrm>
          <a:off x="1969477" y="1093869"/>
          <a:ext cx="7015523" cy="407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3C86BBB3-0A1B-BCAA-86D2-3272C421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895" y="684232"/>
            <a:ext cx="10342105" cy="312656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B04906-56F0-3373-E105-BCFD31C21B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9895" y="1078649"/>
            <a:ext cx="8244291" cy="323684"/>
          </a:xfrm>
        </p:spPr>
        <p:txBody>
          <a:bodyPr/>
          <a:lstStyle/>
          <a:p>
            <a:r>
              <a:rPr lang="fr-FR" dirty="0"/>
              <a:t>Des investissements d’avenir conséquents</a:t>
            </a:r>
          </a:p>
          <a:p>
            <a:endParaRPr lang="fr-FR" dirty="0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F99F6AE-B869-DD31-6EF7-17707D373EF4}"/>
              </a:ext>
            </a:extLst>
          </p:cNvPr>
          <p:cNvGraphicFramePr>
            <a:graphicFrameLocks noGrp="1"/>
          </p:cNvGraphicFramePr>
          <p:nvPr/>
        </p:nvGraphicFramePr>
        <p:xfrm>
          <a:off x="1301934" y="5027582"/>
          <a:ext cx="7394009" cy="15332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61506">
                  <a:extLst>
                    <a:ext uri="{9D8B030D-6E8A-4147-A177-3AD203B41FA5}">
                      <a16:colId xmlns:a16="http://schemas.microsoft.com/office/drawing/2014/main" val="2836059354"/>
                    </a:ext>
                  </a:extLst>
                </a:gridCol>
                <a:gridCol w="2188780">
                  <a:extLst>
                    <a:ext uri="{9D8B030D-6E8A-4147-A177-3AD203B41FA5}">
                      <a16:colId xmlns:a16="http://schemas.microsoft.com/office/drawing/2014/main" val="3826993919"/>
                    </a:ext>
                  </a:extLst>
                </a:gridCol>
                <a:gridCol w="1843723">
                  <a:extLst>
                    <a:ext uri="{9D8B030D-6E8A-4147-A177-3AD203B41FA5}">
                      <a16:colId xmlns:a16="http://schemas.microsoft.com/office/drawing/2014/main" val="3915650649"/>
                    </a:ext>
                  </a:extLst>
                </a:gridCol>
              </a:tblGrid>
              <a:tr h="459919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Montant d’Aides</a:t>
                      </a:r>
                    </a:p>
                  </a:txBody>
                  <a:tcPr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Part Investissement</a:t>
                      </a:r>
                    </a:p>
                  </a:txBody>
                  <a:tcPr>
                    <a:solidFill>
                      <a:srgbClr val="0097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48859"/>
                  </a:ext>
                </a:extLst>
              </a:tr>
              <a:tr h="280507">
                <a:tc>
                  <a:txBody>
                    <a:bodyPr/>
                    <a:lstStyle/>
                    <a:p>
                      <a:r>
                        <a:rPr lang="fr-FR" sz="1400" dirty="0"/>
                        <a:t>Subventions Production </a:t>
                      </a:r>
                    </a:p>
                  </a:txBody>
                  <a:tcPr>
                    <a:solidFill>
                      <a:srgbClr val="CBD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6,6M€</a:t>
                      </a:r>
                    </a:p>
                  </a:txBody>
                  <a:tcPr>
                    <a:solidFill>
                      <a:srgbClr val="CBD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32%</a:t>
                      </a:r>
                    </a:p>
                  </a:txBody>
                  <a:tcPr>
                    <a:solidFill>
                      <a:srgbClr val="CBD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245888"/>
                  </a:ext>
                </a:extLst>
              </a:tr>
              <a:tr h="280507">
                <a:tc>
                  <a:txBody>
                    <a:bodyPr/>
                    <a:lstStyle/>
                    <a:p>
                      <a:r>
                        <a:rPr lang="fr-FR" sz="1400" dirty="0"/>
                        <a:t>Subventions réseaux </a:t>
                      </a:r>
                    </a:p>
                  </a:txBody>
                  <a:tcPr>
                    <a:solidFill>
                      <a:srgbClr val="E7E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2,7M€</a:t>
                      </a:r>
                    </a:p>
                  </a:txBody>
                  <a:tcPr>
                    <a:solidFill>
                      <a:srgbClr val="E7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38%</a:t>
                      </a:r>
                    </a:p>
                  </a:txBody>
                  <a:tcPr>
                    <a:solidFill>
                      <a:srgbClr val="E7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991938"/>
                  </a:ext>
                </a:extLst>
              </a:tr>
              <a:tr h="405532">
                <a:tc>
                  <a:txBody>
                    <a:bodyPr/>
                    <a:lstStyle/>
                    <a:p>
                      <a:r>
                        <a:rPr lang="fr-FR" sz="1400" dirty="0"/>
                        <a:t>Certificats d’Economie d’Energie </a:t>
                      </a:r>
                    </a:p>
                  </a:txBody>
                  <a:tcPr>
                    <a:solidFill>
                      <a:srgbClr val="CBD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0,7M€</a:t>
                      </a:r>
                    </a:p>
                  </a:txBody>
                  <a:tcPr>
                    <a:solidFill>
                      <a:srgbClr val="CBD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45%</a:t>
                      </a:r>
                    </a:p>
                  </a:txBody>
                  <a:tcPr>
                    <a:solidFill>
                      <a:srgbClr val="CBD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329125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CE9FD983-A3A3-3F69-46CD-917927B68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407" y="4099428"/>
            <a:ext cx="3103418" cy="1219200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7B4FBCCA-F6C9-95DA-ECA5-5031623BD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1407" y="5436407"/>
            <a:ext cx="1642743" cy="10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4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D0172-4BE0-025C-06B8-A0F27CFF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28450"/>
            <a:ext cx="8883732" cy="365207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F6B097-CFB5-1C96-3445-684E92EA24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Cogénération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70B731-BE46-26C6-C085-45BF8E3872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059349"/>
            <a:ext cx="9772403" cy="795028"/>
          </a:xfrm>
        </p:spPr>
        <p:txBody>
          <a:bodyPr/>
          <a:lstStyle/>
          <a:p>
            <a:r>
              <a:rPr lang="fr-FR" dirty="0"/>
              <a:t>Adaptation de l’outil de cogénération pour une utilisation équilibrée entre objectif environnemental et enjeu économique</a:t>
            </a:r>
          </a:p>
          <a:p>
            <a:endParaRPr lang="fr-FR" dirty="0"/>
          </a:p>
        </p:txBody>
      </p:sp>
      <p:graphicFrame>
        <p:nvGraphicFramePr>
          <p:cNvPr id="7" name="Espace réservé du contenu 4">
            <a:extLst>
              <a:ext uri="{FF2B5EF4-FFF2-40B4-BE49-F238E27FC236}">
                <a16:creationId xmlns:a16="http://schemas.microsoft.com/office/drawing/2014/main" id="{34C08D00-44F2-223B-0B7C-D4F36B8E2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500916"/>
              </p:ext>
            </p:extLst>
          </p:nvPr>
        </p:nvGraphicFramePr>
        <p:xfrm>
          <a:off x="2248685" y="1294293"/>
          <a:ext cx="8133317" cy="446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308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D0172-4BE0-025C-06B8-A0F27CFF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8883732" cy="365207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F6B097-CFB5-1C96-3445-684E92EA24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Éléments financiers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70B731-BE46-26C6-C085-45BF8E3872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6105468"/>
            <a:ext cx="9772403" cy="795028"/>
          </a:xfrm>
        </p:spPr>
        <p:txBody>
          <a:bodyPr/>
          <a:lstStyle/>
          <a:p>
            <a:r>
              <a:rPr lang="fr-FR" dirty="0"/>
              <a:t>Des conditions financières favorables pour le service public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3716674-644B-1B14-C4C9-9877130B2E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9" name="Espace réservé du contenu 1">
            <a:extLst>
              <a:ext uri="{FF2B5EF4-FFF2-40B4-BE49-F238E27FC236}">
                <a16:creationId xmlns:a16="http://schemas.microsoft.com/office/drawing/2014/main" id="{8FF01C68-BDEB-C996-A372-438E5A381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81367"/>
              </p:ext>
            </p:extLst>
          </p:nvPr>
        </p:nvGraphicFramePr>
        <p:xfrm>
          <a:off x="1581397" y="1250197"/>
          <a:ext cx="952210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857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075A93-D425-4966-AF64-D248FE132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968906"/>
            <a:ext cx="3932237" cy="394855"/>
          </a:xfrm>
        </p:spPr>
        <p:txBody>
          <a:bodyPr/>
          <a:lstStyle/>
          <a:p>
            <a:pPr algn="just"/>
            <a:r>
              <a:rPr lang="fr-FR" dirty="0"/>
              <a:t>I/ INTRODUCTION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62BD1A-1A82-46A6-A527-A402F096F38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95999" y="2691337"/>
            <a:ext cx="5630885" cy="472010"/>
          </a:xfrm>
        </p:spPr>
        <p:txBody>
          <a:bodyPr/>
          <a:lstStyle/>
          <a:p>
            <a:pPr algn="just"/>
            <a:r>
              <a:rPr lang="fr-FR" dirty="0"/>
              <a:t>II/ 2023 : EXTENSION DU RÉSEAU ET PROJET D’AVENANT À LA CONCESSION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4956642-C9AB-647A-00CB-D1C542EBCA7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95999" y="3429000"/>
            <a:ext cx="5630885" cy="472010"/>
          </a:xfrm>
        </p:spPr>
        <p:txBody>
          <a:bodyPr/>
          <a:lstStyle/>
          <a:p>
            <a:pPr algn="just"/>
            <a:r>
              <a:rPr lang="fr-FR"/>
              <a:t>III/ </a:t>
            </a:r>
            <a:r>
              <a:rPr lang="fr-FR" dirty="0"/>
              <a:t>PROJET OPÉRATIONNEL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CB2F0D6-2081-D127-FE7D-F4E20A60C5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6DE1B470-6DFA-C251-E9EB-5B9360818CC2}"/>
              </a:ext>
            </a:extLst>
          </p:cNvPr>
          <p:cNvSpPr txBox="1">
            <a:spLocks/>
          </p:cNvSpPr>
          <p:nvPr/>
        </p:nvSpPr>
        <p:spPr>
          <a:xfrm>
            <a:off x="6095998" y="4076807"/>
            <a:ext cx="5630885" cy="3948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0097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IV/ MOYENS MIS EN ŒUVRE PENDANT LES TRAVAUX</a:t>
            </a:r>
          </a:p>
        </p:txBody>
      </p:sp>
    </p:spTree>
    <p:extLst>
      <p:ext uri="{BB962C8B-B14F-4D97-AF65-F5344CB8AC3E}">
        <p14:creationId xmlns:p14="http://schemas.microsoft.com/office/powerpoint/2010/main" val="125148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5AF30A-1C49-77FA-AA30-8A8EDB9C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444625"/>
            <a:ext cx="10624794" cy="4711704"/>
          </a:xfrm>
        </p:spPr>
        <p:txBody>
          <a:bodyPr/>
          <a:lstStyle/>
          <a:p>
            <a:r>
              <a:rPr lang="fr-FR" sz="1800"/>
              <a:t> </a:t>
            </a:r>
            <a:endParaRPr lang="en-GB" sz="180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5D36F0-0B21-7A73-F582-6B3E4EE9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Projet d’avenant n°3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22459E-8C68-5D36-ADBE-0B90D0428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Tarifs</a:t>
            </a:r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19625D9-1865-EE1B-7891-DEF73DD8AE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775A5-44B2-7B13-0D6B-E8359ECAA805}"/>
              </a:ext>
            </a:extLst>
          </p:cNvPr>
          <p:cNvSpPr/>
          <p:nvPr/>
        </p:nvSpPr>
        <p:spPr>
          <a:xfrm>
            <a:off x="6799634" y="1406525"/>
            <a:ext cx="1508157" cy="5059720"/>
          </a:xfrm>
          <a:prstGeom prst="rect">
            <a:avLst/>
          </a:prstGeom>
          <a:noFill/>
          <a:ln w="38100">
            <a:solidFill>
              <a:srgbClr val="00979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EB7A0B-AC4C-D488-E933-BF075E34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95" y="1406525"/>
            <a:ext cx="5831796" cy="49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3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5AF30A-1C49-77FA-AA30-8A8EDB9C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444625"/>
            <a:ext cx="10624794" cy="4711704"/>
          </a:xfrm>
        </p:spPr>
        <p:txBody>
          <a:bodyPr/>
          <a:lstStyle/>
          <a:p>
            <a:r>
              <a:rPr lang="fr-FR" sz="1800"/>
              <a:t> </a:t>
            </a:r>
            <a:endParaRPr lang="en-GB" sz="180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5D36F0-0B21-7A73-F582-6B3E4EE9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Projet d’avenant n°3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22459E-8C68-5D36-ADBE-0B90D0428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Tarifs</a:t>
            </a:r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19625D9-1865-EE1B-7891-DEF73DD8AE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775A5-44B2-7B13-0D6B-E8359ECAA805}"/>
              </a:ext>
            </a:extLst>
          </p:cNvPr>
          <p:cNvSpPr/>
          <p:nvPr/>
        </p:nvSpPr>
        <p:spPr>
          <a:xfrm>
            <a:off x="7133009" y="1250197"/>
            <a:ext cx="1934791" cy="5059720"/>
          </a:xfrm>
          <a:prstGeom prst="rect">
            <a:avLst/>
          </a:prstGeom>
          <a:noFill/>
          <a:ln w="38100">
            <a:solidFill>
              <a:srgbClr val="00979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C6DAAD-710F-AB24-9337-A0F20F64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869" y="1519239"/>
            <a:ext cx="650557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8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C5D36F0-0B21-7A73-F582-6B3E4EE9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Evolution de la facture d’abonnés significatifs</a:t>
            </a:r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19625D9-1865-EE1B-7891-DEF73DD8AE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381D10-A6D0-FC4E-FBAD-9CA9D3763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964" y="1743716"/>
            <a:ext cx="8134072" cy="43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33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 OPÉRATIONNEL</a:t>
            </a:r>
          </a:p>
        </p:txBody>
      </p:sp>
    </p:spTree>
    <p:extLst>
      <p:ext uri="{BB962C8B-B14F-4D97-AF65-F5344CB8AC3E}">
        <p14:creationId xmlns:p14="http://schemas.microsoft.com/office/powerpoint/2010/main" val="3438054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551AE79-DE3D-3CCD-48D4-4FFCFDAD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Processus des instances 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2DC78ED0-6891-D53E-BD9D-F3016380ED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380549"/>
              </p:ext>
            </p:extLst>
          </p:nvPr>
        </p:nvGraphicFramePr>
        <p:xfrm>
          <a:off x="627888" y="1706690"/>
          <a:ext cx="10515600" cy="3954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03D482-9C9F-1DAF-6B6D-A3E9ED05E5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3F4DCE40-9345-4CB8-AF36-17643EE09D45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947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566551" cy="365207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75494"/>
            <a:ext cx="4550672" cy="312656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Critères à respecter pour le terrain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EE2BFF3B-D2CD-6267-FF53-0E2210E1B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832273"/>
              </p:ext>
            </p:extLst>
          </p:nvPr>
        </p:nvGraphicFramePr>
        <p:xfrm>
          <a:off x="1978231" y="1655064"/>
          <a:ext cx="9090798" cy="483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67D7420-4DCD-08DD-06B9-2FA18CE0438D}"/>
              </a:ext>
            </a:extLst>
          </p:cNvPr>
          <p:cNvSpPr txBox="1"/>
          <p:nvPr/>
        </p:nvSpPr>
        <p:spPr>
          <a:xfrm>
            <a:off x="6348222" y="976138"/>
            <a:ext cx="6094476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0">
              <a:spcAft>
                <a:spcPts val="175"/>
              </a:spcAft>
              <a:buNone/>
            </a:pPr>
            <a:endParaRPr lang="fr-FR" sz="1800" dirty="0">
              <a:latin typeface="Arial"/>
              <a:cs typeface="Arial" panose="020B0604020202020204" pitchFamily="34" charset="0"/>
            </a:endParaRPr>
          </a:p>
          <a:p>
            <a:pPr lvl="1" indent="0">
              <a:spcAft>
                <a:spcPts val="175"/>
              </a:spcAft>
              <a:buNone/>
            </a:pPr>
            <a:endParaRPr lang="fr-FR" sz="1800" dirty="0"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23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0E8FA5-17FF-01C2-DC43-AC6A697E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724" y="2185683"/>
            <a:ext cx="6010275" cy="4162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566551" cy="365207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75494"/>
            <a:ext cx="7350594" cy="312656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Disponibilité de la ressource géothermale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6AE22ED-9383-410D-8566-0754CEEFC9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16254" y="237639"/>
            <a:ext cx="3206337" cy="201613"/>
          </a:xfrm>
        </p:spPr>
        <p:txBody>
          <a:bodyPr/>
          <a:lstStyle/>
          <a:p>
            <a:pPr algn="r"/>
            <a:r>
              <a:rPr lang="fr-FR"/>
              <a:t>BM Fresnes 17-11-22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252C0BC0-1CC6-FC4B-ACA7-5F4F4BC6F6E8}"/>
              </a:ext>
            </a:extLst>
          </p:cNvPr>
          <p:cNvSpPr txBox="1">
            <a:spLocks/>
          </p:cNvSpPr>
          <p:nvPr/>
        </p:nvSpPr>
        <p:spPr>
          <a:xfrm>
            <a:off x="959195" y="1578691"/>
            <a:ext cx="10273610" cy="220077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1600">
                <a:solidFill>
                  <a:schemeClr val="tx1"/>
                </a:solidFill>
                <a:latin typeface="+mn-lt"/>
              </a:rPr>
              <a:t>Sollicitation de l’aquifère du Dogger dans le secteur :</a:t>
            </a: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679DE328-78BF-2EE2-4E09-E1A2CAC2F66A}"/>
              </a:ext>
            </a:extLst>
          </p:cNvPr>
          <p:cNvSpPr/>
          <p:nvPr/>
        </p:nvSpPr>
        <p:spPr>
          <a:xfrm>
            <a:off x="7992443" y="4444639"/>
            <a:ext cx="687603" cy="1194170"/>
          </a:xfrm>
          <a:custGeom>
            <a:avLst/>
            <a:gdLst>
              <a:gd name="connsiteX0" fmla="*/ 257175 w 723900"/>
              <a:gd name="connsiteY0" fmla="*/ 0 h 1233487"/>
              <a:gd name="connsiteX1" fmla="*/ 145256 w 723900"/>
              <a:gd name="connsiteY1" fmla="*/ 38100 h 1233487"/>
              <a:gd name="connsiteX2" fmla="*/ 88106 w 723900"/>
              <a:gd name="connsiteY2" fmla="*/ 97631 h 1233487"/>
              <a:gd name="connsiteX3" fmla="*/ 26194 w 723900"/>
              <a:gd name="connsiteY3" fmla="*/ 185737 h 1233487"/>
              <a:gd name="connsiteX4" fmla="*/ 0 w 723900"/>
              <a:gd name="connsiteY4" fmla="*/ 276225 h 1233487"/>
              <a:gd name="connsiteX5" fmla="*/ 2381 w 723900"/>
              <a:gd name="connsiteY5" fmla="*/ 342900 h 1233487"/>
              <a:gd name="connsiteX6" fmla="*/ 116681 w 723900"/>
              <a:gd name="connsiteY6" fmla="*/ 1007268 h 1233487"/>
              <a:gd name="connsiteX7" fmla="*/ 157163 w 723900"/>
              <a:gd name="connsiteY7" fmla="*/ 1095375 h 1233487"/>
              <a:gd name="connsiteX8" fmla="*/ 211931 w 723900"/>
              <a:gd name="connsiteY8" fmla="*/ 1162050 h 1233487"/>
              <a:gd name="connsiteX9" fmla="*/ 292894 w 723900"/>
              <a:gd name="connsiteY9" fmla="*/ 1207293 h 1233487"/>
              <a:gd name="connsiteX10" fmla="*/ 395288 w 723900"/>
              <a:gd name="connsiteY10" fmla="*/ 1233487 h 1233487"/>
              <a:gd name="connsiteX11" fmla="*/ 469106 w 723900"/>
              <a:gd name="connsiteY11" fmla="*/ 1228725 h 1233487"/>
              <a:gd name="connsiteX12" fmla="*/ 561975 w 723900"/>
              <a:gd name="connsiteY12" fmla="*/ 1200150 h 1233487"/>
              <a:gd name="connsiteX13" fmla="*/ 631031 w 723900"/>
              <a:gd name="connsiteY13" fmla="*/ 1150143 h 1233487"/>
              <a:gd name="connsiteX14" fmla="*/ 692944 w 723900"/>
              <a:gd name="connsiteY14" fmla="*/ 1054893 h 1233487"/>
              <a:gd name="connsiteX15" fmla="*/ 723900 w 723900"/>
              <a:gd name="connsiteY15" fmla="*/ 959643 h 1233487"/>
              <a:gd name="connsiteX16" fmla="*/ 714375 w 723900"/>
              <a:gd name="connsiteY16" fmla="*/ 862012 h 1233487"/>
              <a:gd name="connsiteX17" fmla="*/ 607219 w 723900"/>
              <a:gd name="connsiteY17" fmla="*/ 235743 h 1233487"/>
              <a:gd name="connsiteX18" fmla="*/ 583406 w 723900"/>
              <a:gd name="connsiteY18" fmla="*/ 166687 h 1233487"/>
              <a:gd name="connsiteX19" fmla="*/ 538163 w 723900"/>
              <a:gd name="connsiteY19" fmla="*/ 97631 h 1233487"/>
              <a:gd name="connsiteX20" fmla="*/ 457200 w 723900"/>
              <a:gd name="connsiteY20" fmla="*/ 35718 h 1233487"/>
              <a:gd name="connsiteX21" fmla="*/ 388144 w 723900"/>
              <a:gd name="connsiteY21" fmla="*/ 11906 h 1233487"/>
              <a:gd name="connsiteX22" fmla="*/ 314325 w 723900"/>
              <a:gd name="connsiteY22" fmla="*/ 0 h 1233487"/>
              <a:gd name="connsiteX23" fmla="*/ 257175 w 723900"/>
              <a:gd name="connsiteY23" fmla="*/ 0 h 12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3900" h="1233487">
                <a:moveTo>
                  <a:pt x="257175" y="0"/>
                </a:moveTo>
                <a:lnTo>
                  <a:pt x="145256" y="38100"/>
                </a:lnTo>
                <a:lnTo>
                  <a:pt x="88106" y="97631"/>
                </a:lnTo>
                <a:lnTo>
                  <a:pt x="26194" y="185737"/>
                </a:lnTo>
                <a:lnTo>
                  <a:pt x="0" y="276225"/>
                </a:lnTo>
                <a:cubicBezTo>
                  <a:pt x="794" y="298450"/>
                  <a:pt x="1587" y="320675"/>
                  <a:pt x="2381" y="342900"/>
                </a:cubicBezTo>
                <a:lnTo>
                  <a:pt x="116681" y="1007268"/>
                </a:lnTo>
                <a:lnTo>
                  <a:pt x="157163" y="1095375"/>
                </a:lnTo>
                <a:lnTo>
                  <a:pt x="211931" y="1162050"/>
                </a:lnTo>
                <a:lnTo>
                  <a:pt x="292894" y="1207293"/>
                </a:lnTo>
                <a:lnTo>
                  <a:pt x="395288" y="1233487"/>
                </a:lnTo>
                <a:lnTo>
                  <a:pt x="469106" y="1228725"/>
                </a:lnTo>
                <a:lnTo>
                  <a:pt x="561975" y="1200150"/>
                </a:lnTo>
                <a:lnTo>
                  <a:pt x="631031" y="1150143"/>
                </a:lnTo>
                <a:lnTo>
                  <a:pt x="692944" y="1054893"/>
                </a:lnTo>
                <a:lnTo>
                  <a:pt x="723900" y="959643"/>
                </a:lnTo>
                <a:lnTo>
                  <a:pt x="714375" y="862012"/>
                </a:lnTo>
                <a:lnTo>
                  <a:pt x="607219" y="235743"/>
                </a:lnTo>
                <a:lnTo>
                  <a:pt x="583406" y="166687"/>
                </a:lnTo>
                <a:lnTo>
                  <a:pt x="538163" y="97631"/>
                </a:lnTo>
                <a:lnTo>
                  <a:pt x="457200" y="35718"/>
                </a:lnTo>
                <a:lnTo>
                  <a:pt x="388144" y="11906"/>
                </a:lnTo>
                <a:lnTo>
                  <a:pt x="314325" y="0"/>
                </a:lnTo>
                <a:lnTo>
                  <a:pt x="257175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8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3A3097D-2214-E43C-13EF-EA4858648ECE}"/>
              </a:ext>
            </a:extLst>
          </p:cNvPr>
          <p:cNvCxnSpPr>
            <a:cxnSpLocks/>
          </p:cNvCxnSpPr>
          <p:nvPr/>
        </p:nvCxnSpPr>
        <p:spPr>
          <a:xfrm>
            <a:off x="5430947" y="3241343"/>
            <a:ext cx="2425044" cy="155058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34A44E2-255A-429B-54E4-10C95EF18062}"/>
              </a:ext>
            </a:extLst>
          </p:cNvPr>
          <p:cNvSpPr txBox="1">
            <a:spLocks/>
          </p:cNvSpPr>
          <p:nvPr/>
        </p:nvSpPr>
        <p:spPr>
          <a:xfrm>
            <a:off x="822862" y="2415058"/>
            <a:ext cx="4689790" cy="14899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1600">
                <a:solidFill>
                  <a:srgbClr val="009793"/>
                </a:solidFill>
                <a:latin typeface="Arial"/>
                <a:cs typeface="Arial"/>
              </a:rPr>
              <a:t>Les études de préfaisabilité montrent une </a:t>
            </a:r>
            <a:r>
              <a:rPr lang="fr-FR" sz="1600" b="1">
                <a:solidFill>
                  <a:srgbClr val="009793"/>
                </a:solidFill>
                <a:latin typeface="Arial"/>
                <a:cs typeface="Arial"/>
              </a:rPr>
              <a:t>disponibilité de la ressource géothermale à l’ouest </a:t>
            </a:r>
            <a:r>
              <a:rPr lang="fr-FR" sz="1600">
                <a:solidFill>
                  <a:srgbClr val="009793"/>
                </a:solidFill>
                <a:latin typeface="Arial"/>
                <a:cs typeface="Arial"/>
              </a:rPr>
              <a:t>de Fresnes (afin de limiter l’impacter sur les « gélules » voisines existantes) </a:t>
            </a:r>
            <a:endParaRPr lang="fr-FR" sz="1600">
              <a:solidFill>
                <a:srgbClr val="009793"/>
              </a:solidFill>
            </a:endParaRP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A9020E7-96F6-2646-FF19-9232ECB6223A}"/>
              </a:ext>
            </a:extLst>
          </p:cNvPr>
          <p:cNvSpPr txBox="1">
            <a:spLocks/>
          </p:cNvSpPr>
          <p:nvPr/>
        </p:nvSpPr>
        <p:spPr>
          <a:xfrm>
            <a:off x="5730724" y="6488335"/>
            <a:ext cx="4798551" cy="26405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1000" i="1" u="sng">
                <a:solidFill>
                  <a:schemeClr val="tx1"/>
                </a:solidFill>
                <a:latin typeface="+mn-lt"/>
              </a:rPr>
              <a:t>Source</a:t>
            </a:r>
            <a:r>
              <a:rPr lang="fr-FR" sz="1000" i="1">
                <a:solidFill>
                  <a:schemeClr val="tx1"/>
                </a:solidFill>
                <a:latin typeface="+mn-lt"/>
              </a:rPr>
              <a:t> : Etude préfaisabilité CFG (Compagnie Française de Géothermie)</a:t>
            </a:r>
          </a:p>
        </p:txBody>
      </p:sp>
    </p:spTree>
    <p:extLst>
      <p:ext uri="{BB962C8B-B14F-4D97-AF65-F5344CB8AC3E}">
        <p14:creationId xmlns:p14="http://schemas.microsoft.com/office/powerpoint/2010/main" val="385287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F5D878DC-59CA-AF8F-300A-C88E21E3C24B}"/>
              </a:ext>
            </a:extLst>
          </p:cNvPr>
          <p:cNvSpPr/>
          <p:nvPr/>
        </p:nvSpPr>
        <p:spPr>
          <a:xfrm>
            <a:off x="7715832" y="1169030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566551" cy="365207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75494"/>
            <a:ext cx="9917846" cy="312656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Terrains étudiés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612E638-777D-A5F5-A1DC-5110AFCA3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6FA18C7F-C4F9-E803-EF20-823737E82F81}"/>
              </a:ext>
            </a:extLst>
          </p:cNvPr>
          <p:cNvSpPr txBox="1">
            <a:spLocks/>
          </p:cNvSpPr>
          <p:nvPr/>
        </p:nvSpPr>
        <p:spPr>
          <a:xfrm>
            <a:off x="8516254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100" b="0"/>
              <a:t>BM Fresnes 17-11-22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943EC6-761A-B960-FCFA-95792D3FA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2"/>
          <a:stretch/>
        </p:blipFill>
        <p:spPr>
          <a:xfrm>
            <a:off x="1978231" y="1388150"/>
            <a:ext cx="7558470" cy="53065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52C7C5-7D13-0783-B5D9-DD83D7337C3B}"/>
              </a:ext>
            </a:extLst>
          </p:cNvPr>
          <p:cNvSpPr/>
          <p:nvPr/>
        </p:nvSpPr>
        <p:spPr>
          <a:xfrm>
            <a:off x="7675849" y="1305017"/>
            <a:ext cx="2409640" cy="1145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0CC2A1AA-D715-5FD1-3358-7597938926C6}"/>
              </a:ext>
            </a:extLst>
          </p:cNvPr>
          <p:cNvSpPr/>
          <p:nvPr/>
        </p:nvSpPr>
        <p:spPr>
          <a:xfrm>
            <a:off x="3315813" y="1499594"/>
            <a:ext cx="523875" cy="685799"/>
          </a:xfrm>
          <a:custGeom>
            <a:avLst/>
            <a:gdLst>
              <a:gd name="connsiteX0" fmla="*/ 176213 w 481013"/>
              <a:gd name="connsiteY0" fmla="*/ 0 h 666750"/>
              <a:gd name="connsiteX1" fmla="*/ 0 w 481013"/>
              <a:gd name="connsiteY1" fmla="*/ 642938 h 666750"/>
              <a:gd name="connsiteX2" fmla="*/ 157163 w 481013"/>
              <a:gd name="connsiteY2" fmla="*/ 666750 h 666750"/>
              <a:gd name="connsiteX3" fmla="*/ 471488 w 481013"/>
              <a:gd name="connsiteY3" fmla="*/ 495300 h 666750"/>
              <a:gd name="connsiteX4" fmla="*/ 385763 w 481013"/>
              <a:gd name="connsiteY4" fmla="*/ 404813 h 666750"/>
              <a:gd name="connsiteX5" fmla="*/ 481013 w 481013"/>
              <a:gd name="connsiteY5" fmla="*/ 190500 h 666750"/>
              <a:gd name="connsiteX6" fmla="*/ 328613 w 481013"/>
              <a:gd name="connsiteY6" fmla="*/ 52388 h 666750"/>
              <a:gd name="connsiteX7" fmla="*/ 176213 w 481013"/>
              <a:gd name="connsiteY7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013" h="666750">
                <a:moveTo>
                  <a:pt x="176213" y="0"/>
                </a:moveTo>
                <a:lnTo>
                  <a:pt x="0" y="642938"/>
                </a:lnTo>
                <a:lnTo>
                  <a:pt x="157163" y="666750"/>
                </a:lnTo>
                <a:lnTo>
                  <a:pt x="471488" y="495300"/>
                </a:lnTo>
                <a:lnTo>
                  <a:pt x="385763" y="404813"/>
                </a:lnTo>
                <a:lnTo>
                  <a:pt x="481013" y="190500"/>
                </a:lnTo>
                <a:lnTo>
                  <a:pt x="328613" y="52388"/>
                </a:lnTo>
                <a:lnTo>
                  <a:pt x="176213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170239F5-3746-8931-F345-8DB18CB3D64A}"/>
              </a:ext>
            </a:extLst>
          </p:cNvPr>
          <p:cNvSpPr/>
          <p:nvPr/>
        </p:nvSpPr>
        <p:spPr>
          <a:xfrm>
            <a:off x="3458688" y="3142656"/>
            <a:ext cx="619125" cy="576263"/>
          </a:xfrm>
          <a:custGeom>
            <a:avLst/>
            <a:gdLst>
              <a:gd name="connsiteX0" fmla="*/ 209550 w 581025"/>
              <a:gd name="connsiteY0" fmla="*/ 0 h 557213"/>
              <a:gd name="connsiteX1" fmla="*/ 0 w 581025"/>
              <a:gd name="connsiteY1" fmla="*/ 381000 h 557213"/>
              <a:gd name="connsiteX2" fmla="*/ 395287 w 581025"/>
              <a:gd name="connsiteY2" fmla="*/ 557213 h 557213"/>
              <a:gd name="connsiteX3" fmla="*/ 581025 w 581025"/>
              <a:gd name="connsiteY3" fmla="*/ 180975 h 557213"/>
              <a:gd name="connsiteX4" fmla="*/ 209550 w 581025"/>
              <a:gd name="connsiteY4" fmla="*/ 0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025" h="557213">
                <a:moveTo>
                  <a:pt x="209550" y="0"/>
                </a:moveTo>
                <a:lnTo>
                  <a:pt x="0" y="381000"/>
                </a:lnTo>
                <a:lnTo>
                  <a:pt x="395287" y="557213"/>
                </a:lnTo>
                <a:lnTo>
                  <a:pt x="581025" y="180975"/>
                </a:lnTo>
                <a:lnTo>
                  <a:pt x="20955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B05145B8-B7B8-7E4F-C82D-5E840F7B5C44}"/>
              </a:ext>
            </a:extLst>
          </p:cNvPr>
          <p:cNvSpPr/>
          <p:nvPr/>
        </p:nvSpPr>
        <p:spPr>
          <a:xfrm>
            <a:off x="4592164" y="4904781"/>
            <a:ext cx="581024" cy="542925"/>
          </a:xfrm>
          <a:custGeom>
            <a:avLst/>
            <a:gdLst>
              <a:gd name="connsiteX0" fmla="*/ 95250 w 542925"/>
              <a:gd name="connsiteY0" fmla="*/ 152400 h 542925"/>
              <a:gd name="connsiteX1" fmla="*/ 0 w 542925"/>
              <a:gd name="connsiteY1" fmla="*/ 490538 h 542925"/>
              <a:gd name="connsiteX2" fmla="*/ 366712 w 542925"/>
              <a:gd name="connsiteY2" fmla="*/ 542925 h 542925"/>
              <a:gd name="connsiteX3" fmla="*/ 542925 w 542925"/>
              <a:gd name="connsiteY3" fmla="*/ 295275 h 542925"/>
              <a:gd name="connsiteX4" fmla="*/ 457200 w 542925"/>
              <a:gd name="connsiteY4" fmla="*/ 233363 h 542925"/>
              <a:gd name="connsiteX5" fmla="*/ 452437 w 542925"/>
              <a:gd name="connsiteY5" fmla="*/ 271463 h 542925"/>
              <a:gd name="connsiteX6" fmla="*/ 390525 w 542925"/>
              <a:gd name="connsiteY6" fmla="*/ 266700 h 542925"/>
              <a:gd name="connsiteX7" fmla="*/ 409575 w 542925"/>
              <a:gd name="connsiteY7" fmla="*/ 142875 h 542925"/>
              <a:gd name="connsiteX8" fmla="*/ 347662 w 542925"/>
              <a:gd name="connsiteY8" fmla="*/ 123825 h 542925"/>
              <a:gd name="connsiteX9" fmla="*/ 309562 w 542925"/>
              <a:gd name="connsiteY9" fmla="*/ 233363 h 542925"/>
              <a:gd name="connsiteX10" fmla="*/ 238125 w 542925"/>
              <a:gd name="connsiteY10" fmla="*/ 204788 h 542925"/>
              <a:gd name="connsiteX11" fmla="*/ 271462 w 542925"/>
              <a:gd name="connsiteY11" fmla="*/ 14288 h 542925"/>
              <a:gd name="connsiteX12" fmla="*/ 219075 w 542925"/>
              <a:gd name="connsiteY12" fmla="*/ 0 h 542925"/>
              <a:gd name="connsiteX13" fmla="*/ 147637 w 542925"/>
              <a:gd name="connsiteY13" fmla="*/ 176213 h 542925"/>
              <a:gd name="connsiteX14" fmla="*/ 95250 w 542925"/>
              <a:gd name="connsiteY14" fmla="*/ 15240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2925" h="542925">
                <a:moveTo>
                  <a:pt x="95250" y="152400"/>
                </a:moveTo>
                <a:lnTo>
                  <a:pt x="0" y="490538"/>
                </a:lnTo>
                <a:lnTo>
                  <a:pt x="366712" y="542925"/>
                </a:lnTo>
                <a:lnTo>
                  <a:pt x="542925" y="295275"/>
                </a:lnTo>
                <a:lnTo>
                  <a:pt x="457200" y="233363"/>
                </a:lnTo>
                <a:lnTo>
                  <a:pt x="452437" y="271463"/>
                </a:lnTo>
                <a:lnTo>
                  <a:pt x="390525" y="266700"/>
                </a:lnTo>
                <a:lnTo>
                  <a:pt x="409575" y="142875"/>
                </a:lnTo>
                <a:lnTo>
                  <a:pt x="347662" y="123825"/>
                </a:lnTo>
                <a:lnTo>
                  <a:pt x="309562" y="233363"/>
                </a:lnTo>
                <a:lnTo>
                  <a:pt x="238125" y="204788"/>
                </a:lnTo>
                <a:lnTo>
                  <a:pt x="271462" y="14288"/>
                </a:lnTo>
                <a:lnTo>
                  <a:pt x="219075" y="0"/>
                </a:lnTo>
                <a:lnTo>
                  <a:pt x="147637" y="176213"/>
                </a:lnTo>
                <a:lnTo>
                  <a:pt x="95250" y="1524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6466F8A4-8EEC-09F2-AA4B-C3419759F76B}"/>
              </a:ext>
            </a:extLst>
          </p:cNvPr>
          <p:cNvSpPr/>
          <p:nvPr/>
        </p:nvSpPr>
        <p:spPr>
          <a:xfrm>
            <a:off x="2630013" y="5338169"/>
            <a:ext cx="1238250" cy="771525"/>
          </a:xfrm>
          <a:custGeom>
            <a:avLst/>
            <a:gdLst>
              <a:gd name="connsiteX0" fmla="*/ 257175 w 1238250"/>
              <a:gd name="connsiteY0" fmla="*/ 0 h 771525"/>
              <a:gd name="connsiteX1" fmla="*/ 0 w 1238250"/>
              <a:gd name="connsiteY1" fmla="*/ 366712 h 771525"/>
              <a:gd name="connsiteX2" fmla="*/ 195262 w 1238250"/>
              <a:gd name="connsiteY2" fmla="*/ 442912 h 771525"/>
              <a:gd name="connsiteX3" fmla="*/ 485775 w 1238250"/>
              <a:gd name="connsiteY3" fmla="*/ 442912 h 771525"/>
              <a:gd name="connsiteX4" fmla="*/ 1009650 w 1238250"/>
              <a:gd name="connsiteY4" fmla="*/ 771525 h 771525"/>
              <a:gd name="connsiteX5" fmla="*/ 1133475 w 1238250"/>
              <a:gd name="connsiteY5" fmla="*/ 628650 h 771525"/>
              <a:gd name="connsiteX6" fmla="*/ 1238250 w 1238250"/>
              <a:gd name="connsiteY6" fmla="*/ 500062 h 771525"/>
              <a:gd name="connsiteX7" fmla="*/ 1033462 w 1238250"/>
              <a:gd name="connsiteY7" fmla="*/ 309562 h 771525"/>
              <a:gd name="connsiteX8" fmla="*/ 257175 w 1238250"/>
              <a:gd name="connsiteY8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250" h="771525">
                <a:moveTo>
                  <a:pt x="257175" y="0"/>
                </a:moveTo>
                <a:lnTo>
                  <a:pt x="0" y="366712"/>
                </a:lnTo>
                <a:lnTo>
                  <a:pt x="195262" y="442912"/>
                </a:lnTo>
                <a:lnTo>
                  <a:pt x="485775" y="442912"/>
                </a:lnTo>
                <a:lnTo>
                  <a:pt x="1009650" y="771525"/>
                </a:lnTo>
                <a:lnTo>
                  <a:pt x="1133475" y="628650"/>
                </a:lnTo>
                <a:lnTo>
                  <a:pt x="1238250" y="500062"/>
                </a:lnTo>
                <a:lnTo>
                  <a:pt x="1033462" y="309562"/>
                </a:lnTo>
                <a:lnTo>
                  <a:pt x="25717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7DBE66AF-789E-7C21-1F92-6F184EBAD1C6}"/>
              </a:ext>
            </a:extLst>
          </p:cNvPr>
          <p:cNvSpPr/>
          <p:nvPr/>
        </p:nvSpPr>
        <p:spPr>
          <a:xfrm>
            <a:off x="3687288" y="5847756"/>
            <a:ext cx="838200" cy="638175"/>
          </a:xfrm>
          <a:custGeom>
            <a:avLst/>
            <a:gdLst>
              <a:gd name="connsiteX0" fmla="*/ 776287 w 838200"/>
              <a:gd name="connsiteY0" fmla="*/ 638175 h 638175"/>
              <a:gd name="connsiteX1" fmla="*/ 604837 w 838200"/>
              <a:gd name="connsiteY1" fmla="*/ 561975 h 638175"/>
              <a:gd name="connsiteX2" fmla="*/ 490537 w 838200"/>
              <a:gd name="connsiteY2" fmla="*/ 414338 h 638175"/>
              <a:gd name="connsiteX3" fmla="*/ 309562 w 838200"/>
              <a:gd name="connsiteY3" fmla="*/ 347663 h 638175"/>
              <a:gd name="connsiteX4" fmla="*/ 138112 w 838200"/>
              <a:gd name="connsiteY4" fmla="*/ 276225 h 638175"/>
              <a:gd name="connsiteX5" fmla="*/ 0 w 838200"/>
              <a:gd name="connsiteY5" fmla="*/ 238125 h 638175"/>
              <a:gd name="connsiteX6" fmla="*/ 166687 w 838200"/>
              <a:gd name="connsiteY6" fmla="*/ 0 h 638175"/>
              <a:gd name="connsiteX7" fmla="*/ 685800 w 838200"/>
              <a:gd name="connsiteY7" fmla="*/ 304800 h 638175"/>
              <a:gd name="connsiteX8" fmla="*/ 838200 w 838200"/>
              <a:gd name="connsiteY8" fmla="*/ 452438 h 638175"/>
              <a:gd name="connsiteX9" fmla="*/ 776287 w 838200"/>
              <a:gd name="connsiteY9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200" h="638175">
                <a:moveTo>
                  <a:pt x="776287" y="638175"/>
                </a:moveTo>
                <a:lnTo>
                  <a:pt x="604837" y="561975"/>
                </a:lnTo>
                <a:lnTo>
                  <a:pt x="490537" y="414338"/>
                </a:lnTo>
                <a:lnTo>
                  <a:pt x="309562" y="347663"/>
                </a:lnTo>
                <a:lnTo>
                  <a:pt x="138112" y="276225"/>
                </a:lnTo>
                <a:lnTo>
                  <a:pt x="0" y="238125"/>
                </a:lnTo>
                <a:lnTo>
                  <a:pt x="166687" y="0"/>
                </a:lnTo>
                <a:lnTo>
                  <a:pt x="685800" y="304800"/>
                </a:lnTo>
                <a:lnTo>
                  <a:pt x="838200" y="452438"/>
                </a:lnTo>
                <a:lnTo>
                  <a:pt x="776287" y="63817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3E89791A-594C-8382-A5C2-B40368DB81EE}"/>
              </a:ext>
            </a:extLst>
          </p:cNvPr>
          <p:cNvSpPr/>
          <p:nvPr/>
        </p:nvSpPr>
        <p:spPr>
          <a:xfrm>
            <a:off x="4289744" y="6021589"/>
            <a:ext cx="280988" cy="242888"/>
          </a:xfrm>
          <a:custGeom>
            <a:avLst/>
            <a:gdLst>
              <a:gd name="connsiteX0" fmla="*/ 47625 w 280988"/>
              <a:gd name="connsiteY0" fmla="*/ 0 h 242888"/>
              <a:gd name="connsiteX1" fmla="*/ 0 w 280988"/>
              <a:gd name="connsiteY1" fmla="*/ 95250 h 242888"/>
              <a:gd name="connsiteX2" fmla="*/ 223838 w 280988"/>
              <a:gd name="connsiteY2" fmla="*/ 242888 h 242888"/>
              <a:gd name="connsiteX3" fmla="*/ 280988 w 280988"/>
              <a:gd name="connsiteY3" fmla="*/ 104775 h 242888"/>
              <a:gd name="connsiteX4" fmla="*/ 47625 w 280988"/>
              <a:gd name="connsiteY4" fmla="*/ 0 h 24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88" h="242888">
                <a:moveTo>
                  <a:pt x="47625" y="0"/>
                </a:moveTo>
                <a:lnTo>
                  <a:pt x="0" y="95250"/>
                </a:lnTo>
                <a:lnTo>
                  <a:pt x="223838" y="242888"/>
                </a:lnTo>
                <a:lnTo>
                  <a:pt x="280988" y="104775"/>
                </a:lnTo>
                <a:lnTo>
                  <a:pt x="47625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CDAC6B29-9023-1645-E63D-76CFAFED1D3D}"/>
              </a:ext>
            </a:extLst>
          </p:cNvPr>
          <p:cNvSpPr/>
          <p:nvPr/>
        </p:nvSpPr>
        <p:spPr>
          <a:xfrm>
            <a:off x="3190400" y="2698156"/>
            <a:ext cx="139700" cy="92075"/>
          </a:xfrm>
          <a:custGeom>
            <a:avLst/>
            <a:gdLst>
              <a:gd name="connsiteX0" fmla="*/ 22225 w 139700"/>
              <a:gd name="connsiteY0" fmla="*/ 0 h 92075"/>
              <a:gd name="connsiteX1" fmla="*/ 0 w 139700"/>
              <a:gd name="connsiteY1" fmla="*/ 47625 h 92075"/>
              <a:gd name="connsiteX2" fmla="*/ 120650 w 139700"/>
              <a:gd name="connsiteY2" fmla="*/ 92075 h 92075"/>
              <a:gd name="connsiteX3" fmla="*/ 139700 w 139700"/>
              <a:gd name="connsiteY3" fmla="*/ 53975 h 92075"/>
              <a:gd name="connsiteX4" fmla="*/ 22225 w 139700"/>
              <a:gd name="connsiteY4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" h="92075">
                <a:moveTo>
                  <a:pt x="22225" y="0"/>
                </a:moveTo>
                <a:lnTo>
                  <a:pt x="0" y="47625"/>
                </a:lnTo>
                <a:lnTo>
                  <a:pt x="120650" y="92075"/>
                </a:lnTo>
                <a:lnTo>
                  <a:pt x="139700" y="53975"/>
                </a:lnTo>
                <a:lnTo>
                  <a:pt x="2222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F6772492-5064-6282-598E-AA4C20728D8A}"/>
              </a:ext>
            </a:extLst>
          </p:cNvPr>
          <p:cNvSpPr/>
          <p:nvPr/>
        </p:nvSpPr>
        <p:spPr>
          <a:xfrm>
            <a:off x="3530125" y="2818806"/>
            <a:ext cx="130175" cy="92075"/>
          </a:xfrm>
          <a:custGeom>
            <a:avLst/>
            <a:gdLst>
              <a:gd name="connsiteX0" fmla="*/ 28575 w 130175"/>
              <a:gd name="connsiteY0" fmla="*/ 0 h 92075"/>
              <a:gd name="connsiteX1" fmla="*/ 0 w 130175"/>
              <a:gd name="connsiteY1" fmla="*/ 60325 h 92075"/>
              <a:gd name="connsiteX2" fmla="*/ 104775 w 130175"/>
              <a:gd name="connsiteY2" fmla="*/ 92075 h 92075"/>
              <a:gd name="connsiteX3" fmla="*/ 130175 w 130175"/>
              <a:gd name="connsiteY3" fmla="*/ 34925 h 92075"/>
              <a:gd name="connsiteX4" fmla="*/ 28575 w 130175"/>
              <a:gd name="connsiteY4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5" h="92075">
                <a:moveTo>
                  <a:pt x="28575" y="0"/>
                </a:moveTo>
                <a:lnTo>
                  <a:pt x="0" y="60325"/>
                </a:lnTo>
                <a:lnTo>
                  <a:pt x="104775" y="92075"/>
                </a:lnTo>
                <a:lnTo>
                  <a:pt x="130175" y="34925"/>
                </a:lnTo>
                <a:lnTo>
                  <a:pt x="2857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7BB7739B-EBE6-7C02-1AB9-CAB8C527B65A}"/>
              </a:ext>
            </a:extLst>
          </p:cNvPr>
          <p:cNvSpPr/>
          <p:nvPr/>
        </p:nvSpPr>
        <p:spPr>
          <a:xfrm>
            <a:off x="3333275" y="2736256"/>
            <a:ext cx="139700" cy="114300"/>
          </a:xfrm>
          <a:custGeom>
            <a:avLst/>
            <a:gdLst>
              <a:gd name="connsiteX0" fmla="*/ 31750 w 139700"/>
              <a:gd name="connsiteY0" fmla="*/ 0 h 114300"/>
              <a:gd name="connsiteX1" fmla="*/ 0 w 139700"/>
              <a:gd name="connsiteY1" fmla="*/ 66675 h 114300"/>
              <a:gd name="connsiteX2" fmla="*/ 127000 w 139700"/>
              <a:gd name="connsiteY2" fmla="*/ 114300 h 114300"/>
              <a:gd name="connsiteX3" fmla="*/ 139700 w 139700"/>
              <a:gd name="connsiteY3" fmla="*/ 50800 h 114300"/>
              <a:gd name="connsiteX4" fmla="*/ 31750 w 139700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" h="114300">
                <a:moveTo>
                  <a:pt x="31750" y="0"/>
                </a:moveTo>
                <a:lnTo>
                  <a:pt x="0" y="66675"/>
                </a:lnTo>
                <a:lnTo>
                  <a:pt x="127000" y="114300"/>
                </a:lnTo>
                <a:lnTo>
                  <a:pt x="139700" y="50800"/>
                </a:lnTo>
                <a:lnTo>
                  <a:pt x="3175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951233A-CDBC-7205-7EA8-70FB0F3E80E6}"/>
              </a:ext>
            </a:extLst>
          </p:cNvPr>
          <p:cNvSpPr/>
          <p:nvPr/>
        </p:nvSpPr>
        <p:spPr>
          <a:xfrm rot="1425161">
            <a:off x="3486820" y="2784860"/>
            <a:ext cx="45719" cy="783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orme libre : forme 80">
            <a:extLst>
              <a:ext uri="{FF2B5EF4-FFF2-40B4-BE49-F238E27FC236}">
                <a16:creationId xmlns:a16="http://schemas.microsoft.com/office/drawing/2014/main" id="{CC4016BD-AB78-1BB1-0C4C-73235DC39A71}"/>
              </a:ext>
            </a:extLst>
          </p:cNvPr>
          <p:cNvSpPr/>
          <p:nvPr/>
        </p:nvSpPr>
        <p:spPr>
          <a:xfrm>
            <a:off x="6120925" y="5847756"/>
            <a:ext cx="300038" cy="414338"/>
          </a:xfrm>
          <a:custGeom>
            <a:avLst/>
            <a:gdLst>
              <a:gd name="connsiteX0" fmla="*/ 257175 w 300038"/>
              <a:gd name="connsiteY0" fmla="*/ 0 h 414338"/>
              <a:gd name="connsiteX1" fmla="*/ 0 w 300038"/>
              <a:gd name="connsiteY1" fmla="*/ 371475 h 414338"/>
              <a:gd name="connsiteX2" fmla="*/ 28575 w 300038"/>
              <a:gd name="connsiteY2" fmla="*/ 414338 h 414338"/>
              <a:gd name="connsiteX3" fmla="*/ 300038 w 300038"/>
              <a:gd name="connsiteY3" fmla="*/ 28575 h 414338"/>
              <a:gd name="connsiteX4" fmla="*/ 257175 w 300038"/>
              <a:gd name="connsiteY4" fmla="*/ 0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38" h="414338">
                <a:moveTo>
                  <a:pt x="257175" y="0"/>
                </a:moveTo>
                <a:lnTo>
                  <a:pt x="0" y="371475"/>
                </a:lnTo>
                <a:lnTo>
                  <a:pt x="28575" y="414338"/>
                </a:lnTo>
                <a:lnTo>
                  <a:pt x="300038" y="28575"/>
                </a:lnTo>
                <a:lnTo>
                  <a:pt x="25717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orme libre : forme 83">
            <a:extLst>
              <a:ext uri="{FF2B5EF4-FFF2-40B4-BE49-F238E27FC236}">
                <a16:creationId xmlns:a16="http://schemas.microsoft.com/office/drawing/2014/main" id="{77894B62-AD08-EDFB-B8BA-832CA2C83205}"/>
              </a:ext>
            </a:extLst>
          </p:cNvPr>
          <p:cNvSpPr/>
          <p:nvPr/>
        </p:nvSpPr>
        <p:spPr>
          <a:xfrm>
            <a:off x="6287613" y="5138144"/>
            <a:ext cx="233362" cy="297656"/>
          </a:xfrm>
          <a:custGeom>
            <a:avLst/>
            <a:gdLst>
              <a:gd name="connsiteX0" fmla="*/ 183356 w 233362"/>
              <a:gd name="connsiteY0" fmla="*/ 0 h 297656"/>
              <a:gd name="connsiteX1" fmla="*/ 0 w 233362"/>
              <a:gd name="connsiteY1" fmla="*/ 269081 h 297656"/>
              <a:gd name="connsiteX2" fmla="*/ 54768 w 233362"/>
              <a:gd name="connsiteY2" fmla="*/ 297656 h 297656"/>
              <a:gd name="connsiteX3" fmla="*/ 57150 w 233362"/>
              <a:gd name="connsiteY3" fmla="*/ 252412 h 297656"/>
              <a:gd name="connsiteX4" fmla="*/ 233362 w 233362"/>
              <a:gd name="connsiteY4" fmla="*/ 21431 h 297656"/>
              <a:gd name="connsiteX5" fmla="*/ 183356 w 233362"/>
              <a:gd name="connsiteY5" fmla="*/ 0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362" h="297656">
                <a:moveTo>
                  <a:pt x="183356" y="0"/>
                </a:moveTo>
                <a:lnTo>
                  <a:pt x="0" y="269081"/>
                </a:lnTo>
                <a:lnTo>
                  <a:pt x="54768" y="297656"/>
                </a:lnTo>
                <a:lnTo>
                  <a:pt x="57150" y="252412"/>
                </a:lnTo>
                <a:lnTo>
                  <a:pt x="233362" y="21431"/>
                </a:lnTo>
                <a:lnTo>
                  <a:pt x="18335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9FEAD2C1-B6B3-2A8B-46A0-7E0A28CB776E}"/>
              </a:ext>
            </a:extLst>
          </p:cNvPr>
          <p:cNvSpPr/>
          <p:nvPr/>
        </p:nvSpPr>
        <p:spPr>
          <a:xfrm>
            <a:off x="7018656" y="5026225"/>
            <a:ext cx="881063" cy="640556"/>
          </a:xfrm>
          <a:custGeom>
            <a:avLst/>
            <a:gdLst>
              <a:gd name="connsiteX0" fmla="*/ 57150 w 881063"/>
              <a:gd name="connsiteY0" fmla="*/ 0 h 640556"/>
              <a:gd name="connsiteX1" fmla="*/ 7144 w 881063"/>
              <a:gd name="connsiteY1" fmla="*/ 61912 h 640556"/>
              <a:gd name="connsiteX2" fmla="*/ 0 w 881063"/>
              <a:gd name="connsiteY2" fmla="*/ 126206 h 640556"/>
              <a:gd name="connsiteX3" fmla="*/ 26194 w 881063"/>
              <a:gd name="connsiteY3" fmla="*/ 192881 h 640556"/>
              <a:gd name="connsiteX4" fmla="*/ 52388 w 881063"/>
              <a:gd name="connsiteY4" fmla="*/ 245269 h 640556"/>
              <a:gd name="connsiteX5" fmla="*/ 90488 w 881063"/>
              <a:gd name="connsiteY5" fmla="*/ 209550 h 640556"/>
              <a:gd name="connsiteX6" fmla="*/ 804863 w 881063"/>
              <a:gd name="connsiteY6" fmla="*/ 419100 h 640556"/>
              <a:gd name="connsiteX7" fmla="*/ 747713 w 881063"/>
              <a:gd name="connsiteY7" fmla="*/ 616744 h 640556"/>
              <a:gd name="connsiteX8" fmla="*/ 807244 w 881063"/>
              <a:gd name="connsiteY8" fmla="*/ 640556 h 640556"/>
              <a:gd name="connsiteX9" fmla="*/ 881063 w 881063"/>
              <a:gd name="connsiteY9" fmla="*/ 352425 h 640556"/>
              <a:gd name="connsiteX10" fmla="*/ 423863 w 881063"/>
              <a:gd name="connsiteY10" fmla="*/ 240506 h 640556"/>
              <a:gd name="connsiteX11" fmla="*/ 104775 w 881063"/>
              <a:gd name="connsiteY11" fmla="*/ 169069 h 640556"/>
              <a:gd name="connsiteX12" fmla="*/ 107157 w 881063"/>
              <a:gd name="connsiteY12" fmla="*/ 100012 h 640556"/>
              <a:gd name="connsiteX13" fmla="*/ 90488 w 881063"/>
              <a:gd name="connsiteY13" fmla="*/ 57150 h 640556"/>
              <a:gd name="connsiteX14" fmla="*/ 57150 w 881063"/>
              <a:gd name="connsiteY14" fmla="*/ 0 h 6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1063" h="640556">
                <a:moveTo>
                  <a:pt x="57150" y="0"/>
                </a:moveTo>
                <a:lnTo>
                  <a:pt x="7144" y="61912"/>
                </a:lnTo>
                <a:lnTo>
                  <a:pt x="0" y="126206"/>
                </a:lnTo>
                <a:lnTo>
                  <a:pt x="26194" y="192881"/>
                </a:lnTo>
                <a:lnTo>
                  <a:pt x="52388" y="245269"/>
                </a:lnTo>
                <a:lnTo>
                  <a:pt x="90488" y="209550"/>
                </a:lnTo>
                <a:lnTo>
                  <a:pt x="804863" y="419100"/>
                </a:lnTo>
                <a:lnTo>
                  <a:pt x="747713" y="616744"/>
                </a:lnTo>
                <a:lnTo>
                  <a:pt x="807244" y="640556"/>
                </a:lnTo>
                <a:lnTo>
                  <a:pt x="881063" y="352425"/>
                </a:lnTo>
                <a:lnTo>
                  <a:pt x="423863" y="240506"/>
                </a:lnTo>
                <a:lnTo>
                  <a:pt x="104775" y="169069"/>
                </a:lnTo>
                <a:lnTo>
                  <a:pt x="107157" y="100012"/>
                </a:lnTo>
                <a:lnTo>
                  <a:pt x="90488" y="57150"/>
                </a:lnTo>
                <a:lnTo>
                  <a:pt x="5715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orme libre : forme 86">
            <a:extLst>
              <a:ext uri="{FF2B5EF4-FFF2-40B4-BE49-F238E27FC236}">
                <a16:creationId xmlns:a16="http://schemas.microsoft.com/office/drawing/2014/main" id="{D39561AE-0570-B6EF-9C9F-A3D6211109B8}"/>
              </a:ext>
            </a:extLst>
          </p:cNvPr>
          <p:cNvSpPr/>
          <p:nvPr/>
        </p:nvSpPr>
        <p:spPr>
          <a:xfrm>
            <a:off x="7144863" y="4983362"/>
            <a:ext cx="295275" cy="278607"/>
          </a:xfrm>
          <a:custGeom>
            <a:avLst/>
            <a:gdLst>
              <a:gd name="connsiteX0" fmla="*/ 0 w 295275"/>
              <a:gd name="connsiteY0" fmla="*/ 0 h 278607"/>
              <a:gd name="connsiteX1" fmla="*/ 64293 w 295275"/>
              <a:gd name="connsiteY1" fmla="*/ 69057 h 278607"/>
              <a:gd name="connsiteX2" fmla="*/ 209550 w 295275"/>
              <a:gd name="connsiteY2" fmla="*/ 154782 h 278607"/>
              <a:gd name="connsiteX3" fmla="*/ 245268 w 295275"/>
              <a:gd name="connsiteY3" fmla="*/ 173832 h 278607"/>
              <a:gd name="connsiteX4" fmla="*/ 257175 w 295275"/>
              <a:gd name="connsiteY4" fmla="*/ 276225 h 278607"/>
              <a:gd name="connsiteX5" fmla="*/ 295275 w 295275"/>
              <a:gd name="connsiteY5" fmla="*/ 278607 h 278607"/>
              <a:gd name="connsiteX6" fmla="*/ 273843 w 295275"/>
              <a:gd name="connsiteY6" fmla="*/ 150019 h 278607"/>
              <a:gd name="connsiteX7" fmla="*/ 78581 w 295275"/>
              <a:gd name="connsiteY7" fmla="*/ 42863 h 278607"/>
              <a:gd name="connsiteX8" fmla="*/ 0 w 295275"/>
              <a:gd name="connsiteY8" fmla="*/ 0 h 27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75" h="278607">
                <a:moveTo>
                  <a:pt x="0" y="0"/>
                </a:moveTo>
                <a:lnTo>
                  <a:pt x="64293" y="69057"/>
                </a:lnTo>
                <a:lnTo>
                  <a:pt x="209550" y="154782"/>
                </a:lnTo>
                <a:lnTo>
                  <a:pt x="245268" y="173832"/>
                </a:lnTo>
                <a:lnTo>
                  <a:pt x="257175" y="276225"/>
                </a:lnTo>
                <a:lnTo>
                  <a:pt x="295275" y="278607"/>
                </a:lnTo>
                <a:lnTo>
                  <a:pt x="273843" y="150019"/>
                </a:lnTo>
                <a:lnTo>
                  <a:pt x="78581" y="4286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orme libre : forme 87">
            <a:extLst>
              <a:ext uri="{FF2B5EF4-FFF2-40B4-BE49-F238E27FC236}">
                <a16:creationId xmlns:a16="http://schemas.microsoft.com/office/drawing/2014/main" id="{C65B933B-85BA-CF91-A888-7927C01861B9}"/>
              </a:ext>
            </a:extLst>
          </p:cNvPr>
          <p:cNvSpPr/>
          <p:nvPr/>
        </p:nvSpPr>
        <p:spPr>
          <a:xfrm>
            <a:off x="4551681" y="4147544"/>
            <a:ext cx="147638" cy="169068"/>
          </a:xfrm>
          <a:custGeom>
            <a:avLst/>
            <a:gdLst>
              <a:gd name="connsiteX0" fmla="*/ 0 w 147638"/>
              <a:gd name="connsiteY0" fmla="*/ 0 h 169068"/>
              <a:gd name="connsiteX1" fmla="*/ 61913 w 147638"/>
              <a:gd name="connsiteY1" fmla="*/ 147637 h 169068"/>
              <a:gd name="connsiteX2" fmla="*/ 121444 w 147638"/>
              <a:gd name="connsiteY2" fmla="*/ 169068 h 169068"/>
              <a:gd name="connsiteX3" fmla="*/ 147638 w 147638"/>
              <a:gd name="connsiteY3" fmla="*/ 95250 h 169068"/>
              <a:gd name="connsiteX4" fmla="*/ 0 w 147638"/>
              <a:gd name="connsiteY4" fmla="*/ 0 h 16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8" h="169068">
                <a:moveTo>
                  <a:pt x="0" y="0"/>
                </a:moveTo>
                <a:lnTo>
                  <a:pt x="61913" y="147637"/>
                </a:lnTo>
                <a:lnTo>
                  <a:pt x="121444" y="169068"/>
                </a:lnTo>
                <a:lnTo>
                  <a:pt x="147638" y="952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Forme libre : forme 88">
            <a:extLst>
              <a:ext uri="{FF2B5EF4-FFF2-40B4-BE49-F238E27FC236}">
                <a16:creationId xmlns:a16="http://schemas.microsoft.com/office/drawing/2014/main" id="{FA6DC64B-1D3A-8EBA-CE52-0DEE50E53A26}"/>
              </a:ext>
            </a:extLst>
          </p:cNvPr>
          <p:cNvSpPr/>
          <p:nvPr/>
        </p:nvSpPr>
        <p:spPr>
          <a:xfrm>
            <a:off x="4604069" y="4442819"/>
            <a:ext cx="119062" cy="107156"/>
          </a:xfrm>
          <a:custGeom>
            <a:avLst/>
            <a:gdLst>
              <a:gd name="connsiteX0" fmla="*/ 119062 w 119062"/>
              <a:gd name="connsiteY0" fmla="*/ 107156 h 107156"/>
              <a:gd name="connsiteX1" fmla="*/ 71437 w 119062"/>
              <a:gd name="connsiteY1" fmla="*/ 0 h 107156"/>
              <a:gd name="connsiteX2" fmla="*/ 45244 w 119062"/>
              <a:gd name="connsiteY2" fmla="*/ 0 h 107156"/>
              <a:gd name="connsiteX3" fmla="*/ 0 w 119062"/>
              <a:gd name="connsiteY3" fmla="*/ 42862 h 107156"/>
              <a:gd name="connsiteX4" fmla="*/ 16669 w 119062"/>
              <a:gd name="connsiteY4" fmla="*/ 71437 h 107156"/>
              <a:gd name="connsiteX5" fmla="*/ 119062 w 119062"/>
              <a:gd name="connsiteY5" fmla="*/ 107156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062" h="107156">
                <a:moveTo>
                  <a:pt x="119062" y="107156"/>
                </a:moveTo>
                <a:lnTo>
                  <a:pt x="71437" y="0"/>
                </a:lnTo>
                <a:lnTo>
                  <a:pt x="45244" y="0"/>
                </a:lnTo>
                <a:lnTo>
                  <a:pt x="0" y="42862"/>
                </a:lnTo>
                <a:lnTo>
                  <a:pt x="16669" y="71437"/>
                </a:lnTo>
                <a:lnTo>
                  <a:pt x="119062" y="10715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C1E4BD18-91E4-A394-DBB3-F0507CF89195}"/>
              </a:ext>
            </a:extLst>
          </p:cNvPr>
          <p:cNvCxnSpPr>
            <a:cxnSpLocks/>
          </p:cNvCxnSpPr>
          <p:nvPr/>
        </p:nvCxnSpPr>
        <p:spPr>
          <a:xfrm flipH="1">
            <a:off x="4854100" y="4099919"/>
            <a:ext cx="33338" cy="85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DEFBE183-19FA-7740-D802-A72AE696A4A5}"/>
              </a:ext>
            </a:extLst>
          </p:cNvPr>
          <p:cNvCxnSpPr>
            <a:cxnSpLocks/>
          </p:cNvCxnSpPr>
          <p:nvPr/>
        </p:nvCxnSpPr>
        <p:spPr>
          <a:xfrm>
            <a:off x="4787425" y="4388050"/>
            <a:ext cx="47625" cy="19050"/>
          </a:xfrm>
          <a:prstGeom prst="line">
            <a:avLst/>
          </a:prstGeom>
          <a:ln w="19050">
            <a:solidFill>
              <a:srgbClr val="67B1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459D8057-82F0-B3CF-33DC-5999FA27E406}"/>
              </a:ext>
            </a:extLst>
          </p:cNvPr>
          <p:cNvSpPr/>
          <p:nvPr/>
        </p:nvSpPr>
        <p:spPr>
          <a:xfrm>
            <a:off x="4142106" y="3316487"/>
            <a:ext cx="90488" cy="85725"/>
          </a:xfrm>
          <a:custGeom>
            <a:avLst/>
            <a:gdLst>
              <a:gd name="connsiteX0" fmla="*/ 0 w 90488"/>
              <a:gd name="connsiteY0" fmla="*/ 0 h 85725"/>
              <a:gd name="connsiteX1" fmla="*/ 90488 w 90488"/>
              <a:gd name="connsiteY1" fmla="*/ 38100 h 85725"/>
              <a:gd name="connsiteX2" fmla="*/ 35719 w 90488"/>
              <a:gd name="connsiteY2" fmla="*/ 85725 h 85725"/>
              <a:gd name="connsiteX3" fmla="*/ 0 w 90488"/>
              <a:gd name="connsiteY3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488" h="85725">
                <a:moveTo>
                  <a:pt x="0" y="0"/>
                </a:moveTo>
                <a:lnTo>
                  <a:pt x="90488" y="38100"/>
                </a:lnTo>
                <a:lnTo>
                  <a:pt x="35719" y="857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Forme libre : forme 92">
            <a:extLst>
              <a:ext uri="{FF2B5EF4-FFF2-40B4-BE49-F238E27FC236}">
                <a16:creationId xmlns:a16="http://schemas.microsoft.com/office/drawing/2014/main" id="{10F87486-052F-FC4E-E46D-1976444AF468}"/>
              </a:ext>
            </a:extLst>
          </p:cNvPr>
          <p:cNvSpPr/>
          <p:nvPr/>
        </p:nvSpPr>
        <p:spPr>
          <a:xfrm>
            <a:off x="4794569" y="5438181"/>
            <a:ext cx="252412" cy="114300"/>
          </a:xfrm>
          <a:custGeom>
            <a:avLst/>
            <a:gdLst>
              <a:gd name="connsiteX0" fmla="*/ 195262 w 252412"/>
              <a:gd name="connsiteY0" fmla="*/ 114300 h 114300"/>
              <a:gd name="connsiteX1" fmla="*/ 252412 w 252412"/>
              <a:gd name="connsiteY1" fmla="*/ 107156 h 114300"/>
              <a:gd name="connsiteX2" fmla="*/ 200025 w 252412"/>
              <a:gd name="connsiteY2" fmla="*/ 45244 h 114300"/>
              <a:gd name="connsiteX3" fmla="*/ 0 w 252412"/>
              <a:gd name="connsiteY3" fmla="*/ 0 h 114300"/>
              <a:gd name="connsiteX4" fmla="*/ 159544 w 252412"/>
              <a:gd name="connsiteY4" fmla="*/ 61913 h 114300"/>
              <a:gd name="connsiteX5" fmla="*/ 195262 w 252412"/>
              <a:gd name="connsiteY5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412" h="114300">
                <a:moveTo>
                  <a:pt x="195262" y="114300"/>
                </a:moveTo>
                <a:lnTo>
                  <a:pt x="252412" y="107156"/>
                </a:lnTo>
                <a:lnTo>
                  <a:pt x="200025" y="45244"/>
                </a:lnTo>
                <a:lnTo>
                  <a:pt x="0" y="0"/>
                </a:lnTo>
                <a:lnTo>
                  <a:pt x="159544" y="61913"/>
                </a:lnTo>
                <a:lnTo>
                  <a:pt x="195262" y="1143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5D13EF06-1E50-6EF5-4013-24A92178734B}"/>
              </a:ext>
            </a:extLst>
          </p:cNvPr>
          <p:cNvCxnSpPr>
            <a:cxnSpLocks/>
          </p:cNvCxnSpPr>
          <p:nvPr/>
        </p:nvCxnSpPr>
        <p:spPr>
          <a:xfrm>
            <a:off x="5089844" y="4957169"/>
            <a:ext cx="54770" cy="261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orme libre : forme 94">
            <a:extLst>
              <a:ext uri="{FF2B5EF4-FFF2-40B4-BE49-F238E27FC236}">
                <a16:creationId xmlns:a16="http://schemas.microsoft.com/office/drawing/2014/main" id="{C3AFBFB4-146F-289B-15A6-22849BCD150C}"/>
              </a:ext>
            </a:extLst>
          </p:cNvPr>
          <p:cNvSpPr/>
          <p:nvPr/>
        </p:nvSpPr>
        <p:spPr>
          <a:xfrm>
            <a:off x="5211288" y="3202187"/>
            <a:ext cx="204787" cy="204788"/>
          </a:xfrm>
          <a:custGeom>
            <a:avLst/>
            <a:gdLst>
              <a:gd name="connsiteX0" fmla="*/ 126206 w 204787"/>
              <a:gd name="connsiteY0" fmla="*/ 0 h 204788"/>
              <a:gd name="connsiteX1" fmla="*/ 204787 w 204787"/>
              <a:gd name="connsiteY1" fmla="*/ 28575 h 204788"/>
              <a:gd name="connsiteX2" fmla="*/ 97631 w 204787"/>
              <a:gd name="connsiteY2" fmla="*/ 204788 h 204788"/>
              <a:gd name="connsiteX3" fmla="*/ 0 w 204787"/>
              <a:gd name="connsiteY3" fmla="*/ 178594 h 204788"/>
              <a:gd name="connsiteX4" fmla="*/ 21431 w 204787"/>
              <a:gd name="connsiteY4" fmla="*/ 95250 h 204788"/>
              <a:gd name="connsiteX5" fmla="*/ 102393 w 204787"/>
              <a:gd name="connsiteY5" fmla="*/ 47625 h 204788"/>
              <a:gd name="connsiteX6" fmla="*/ 126206 w 204787"/>
              <a:gd name="connsiteY6" fmla="*/ 0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787" h="204788">
                <a:moveTo>
                  <a:pt x="126206" y="0"/>
                </a:moveTo>
                <a:lnTo>
                  <a:pt x="204787" y="28575"/>
                </a:lnTo>
                <a:lnTo>
                  <a:pt x="97631" y="204788"/>
                </a:lnTo>
                <a:lnTo>
                  <a:pt x="0" y="178594"/>
                </a:lnTo>
                <a:lnTo>
                  <a:pt x="21431" y="95250"/>
                </a:lnTo>
                <a:lnTo>
                  <a:pt x="102393" y="47625"/>
                </a:lnTo>
                <a:lnTo>
                  <a:pt x="12620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54F5A36F-3E93-7CF4-9C71-5FA05B916CB9}"/>
              </a:ext>
            </a:extLst>
          </p:cNvPr>
          <p:cNvSpPr txBox="1"/>
          <p:nvPr/>
        </p:nvSpPr>
        <p:spPr>
          <a:xfrm>
            <a:off x="9011348" y="2800009"/>
            <a:ext cx="1582627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Terrain adapté en surface non occupé disponible et constructible sans restriction du PLU</a:t>
            </a:r>
          </a:p>
          <a:p>
            <a:r>
              <a:rPr lang="fr-FR" sz="1400" i="1" dirty="0">
                <a:solidFill>
                  <a:schemeClr val="tx1"/>
                </a:solidFill>
              </a:rPr>
              <a:t>Ce terrain correspond déjà au périmètre identifié dans le cadre du schéma directeur</a:t>
            </a:r>
          </a:p>
        </p:txBody>
      </p: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DCE1461E-2449-846C-2016-DA010FA6ED30}"/>
              </a:ext>
            </a:extLst>
          </p:cNvPr>
          <p:cNvSpPr/>
          <p:nvPr/>
        </p:nvSpPr>
        <p:spPr>
          <a:xfrm>
            <a:off x="6374300" y="2305717"/>
            <a:ext cx="652462" cy="728662"/>
          </a:xfrm>
          <a:custGeom>
            <a:avLst/>
            <a:gdLst>
              <a:gd name="connsiteX0" fmla="*/ 280987 w 652462"/>
              <a:gd name="connsiteY0" fmla="*/ 0 h 728662"/>
              <a:gd name="connsiteX1" fmla="*/ 0 w 652462"/>
              <a:gd name="connsiteY1" fmla="*/ 509587 h 728662"/>
              <a:gd name="connsiteX2" fmla="*/ 76200 w 652462"/>
              <a:gd name="connsiteY2" fmla="*/ 552450 h 728662"/>
              <a:gd name="connsiteX3" fmla="*/ 61912 w 652462"/>
              <a:gd name="connsiteY3" fmla="*/ 623887 h 728662"/>
              <a:gd name="connsiteX4" fmla="*/ 38100 w 652462"/>
              <a:gd name="connsiteY4" fmla="*/ 685800 h 728662"/>
              <a:gd name="connsiteX5" fmla="*/ 157162 w 652462"/>
              <a:gd name="connsiteY5" fmla="*/ 728662 h 728662"/>
              <a:gd name="connsiteX6" fmla="*/ 214312 w 652462"/>
              <a:gd name="connsiteY6" fmla="*/ 604837 h 728662"/>
              <a:gd name="connsiteX7" fmla="*/ 428625 w 652462"/>
              <a:gd name="connsiteY7" fmla="*/ 719137 h 728662"/>
              <a:gd name="connsiteX8" fmla="*/ 652462 w 652462"/>
              <a:gd name="connsiteY8" fmla="*/ 190500 h 728662"/>
              <a:gd name="connsiteX9" fmla="*/ 280987 w 652462"/>
              <a:gd name="connsiteY9" fmla="*/ 0 h 72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462" h="728662">
                <a:moveTo>
                  <a:pt x="280987" y="0"/>
                </a:moveTo>
                <a:lnTo>
                  <a:pt x="0" y="509587"/>
                </a:lnTo>
                <a:lnTo>
                  <a:pt x="76200" y="552450"/>
                </a:lnTo>
                <a:lnTo>
                  <a:pt x="61912" y="623887"/>
                </a:lnTo>
                <a:lnTo>
                  <a:pt x="38100" y="685800"/>
                </a:lnTo>
                <a:lnTo>
                  <a:pt x="157162" y="728662"/>
                </a:lnTo>
                <a:lnTo>
                  <a:pt x="214312" y="604837"/>
                </a:lnTo>
                <a:lnTo>
                  <a:pt x="428625" y="719137"/>
                </a:lnTo>
                <a:lnTo>
                  <a:pt x="652462" y="190500"/>
                </a:lnTo>
                <a:lnTo>
                  <a:pt x="280987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49387932-EAD1-20DC-497E-46EE0C5E3CAA}"/>
              </a:ext>
            </a:extLst>
          </p:cNvPr>
          <p:cNvSpPr/>
          <p:nvPr/>
        </p:nvSpPr>
        <p:spPr>
          <a:xfrm>
            <a:off x="5979012" y="2491454"/>
            <a:ext cx="381000" cy="219075"/>
          </a:xfrm>
          <a:custGeom>
            <a:avLst/>
            <a:gdLst>
              <a:gd name="connsiteX0" fmla="*/ 100013 w 381000"/>
              <a:gd name="connsiteY0" fmla="*/ 0 h 219075"/>
              <a:gd name="connsiteX1" fmla="*/ 0 w 381000"/>
              <a:gd name="connsiteY1" fmla="*/ 157163 h 219075"/>
              <a:gd name="connsiteX2" fmla="*/ 195263 w 381000"/>
              <a:gd name="connsiteY2" fmla="*/ 219075 h 219075"/>
              <a:gd name="connsiteX3" fmla="*/ 195263 w 381000"/>
              <a:gd name="connsiteY3" fmla="*/ 176213 h 219075"/>
              <a:gd name="connsiteX4" fmla="*/ 347663 w 381000"/>
              <a:gd name="connsiteY4" fmla="*/ 214313 h 219075"/>
              <a:gd name="connsiteX5" fmla="*/ 381000 w 381000"/>
              <a:gd name="connsiteY5" fmla="*/ 85725 h 219075"/>
              <a:gd name="connsiteX6" fmla="*/ 100013 w 381000"/>
              <a:gd name="connsiteY6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219075">
                <a:moveTo>
                  <a:pt x="100013" y="0"/>
                </a:moveTo>
                <a:lnTo>
                  <a:pt x="0" y="157163"/>
                </a:lnTo>
                <a:lnTo>
                  <a:pt x="195263" y="219075"/>
                </a:lnTo>
                <a:lnTo>
                  <a:pt x="195263" y="176213"/>
                </a:lnTo>
                <a:lnTo>
                  <a:pt x="347663" y="214313"/>
                </a:lnTo>
                <a:lnTo>
                  <a:pt x="381000" y="85725"/>
                </a:lnTo>
                <a:lnTo>
                  <a:pt x="100013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C517090F-68C8-48F9-4ECA-41D49679C248}"/>
              </a:ext>
            </a:extLst>
          </p:cNvPr>
          <p:cNvSpPr/>
          <p:nvPr/>
        </p:nvSpPr>
        <p:spPr>
          <a:xfrm>
            <a:off x="4583600" y="2843879"/>
            <a:ext cx="461962" cy="414338"/>
          </a:xfrm>
          <a:custGeom>
            <a:avLst/>
            <a:gdLst>
              <a:gd name="connsiteX0" fmla="*/ 76200 w 461962"/>
              <a:gd name="connsiteY0" fmla="*/ 0 h 414338"/>
              <a:gd name="connsiteX1" fmla="*/ 461962 w 461962"/>
              <a:gd name="connsiteY1" fmla="*/ 52388 h 414338"/>
              <a:gd name="connsiteX2" fmla="*/ 404812 w 461962"/>
              <a:gd name="connsiteY2" fmla="*/ 223838 h 414338"/>
              <a:gd name="connsiteX3" fmla="*/ 280987 w 461962"/>
              <a:gd name="connsiteY3" fmla="*/ 204788 h 414338"/>
              <a:gd name="connsiteX4" fmla="*/ 257175 w 461962"/>
              <a:gd name="connsiteY4" fmla="*/ 304800 h 414338"/>
              <a:gd name="connsiteX5" fmla="*/ 376237 w 461962"/>
              <a:gd name="connsiteY5" fmla="*/ 328613 h 414338"/>
              <a:gd name="connsiteX6" fmla="*/ 347662 w 461962"/>
              <a:gd name="connsiteY6" fmla="*/ 414338 h 414338"/>
              <a:gd name="connsiteX7" fmla="*/ 0 w 461962"/>
              <a:gd name="connsiteY7" fmla="*/ 342900 h 414338"/>
              <a:gd name="connsiteX8" fmla="*/ 76200 w 461962"/>
              <a:gd name="connsiteY8" fmla="*/ 0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62" h="414338">
                <a:moveTo>
                  <a:pt x="76200" y="0"/>
                </a:moveTo>
                <a:lnTo>
                  <a:pt x="461962" y="52388"/>
                </a:lnTo>
                <a:lnTo>
                  <a:pt x="404812" y="223838"/>
                </a:lnTo>
                <a:lnTo>
                  <a:pt x="280987" y="204788"/>
                </a:lnTo>
                <a:lnTo>
                  <a:pt x="257175" y="304800"/>
                </a:lnTo>
                <a:lnTo>
                  <a:pt x="376237" y="328613"/>
                </a:lnTo>
                <a:lnTo>
                  <a:pt x="347662" y="414338"/>
                </a:lnTo>
                <a:lnTo>
                  <a:pt x="0" y="3429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 : forme 99">
            <a:extLst>
              <a:ext uri="{FF2B5EF4-FFF2-40B4-BE49-F238E27FC236}">
                <a16:creationId xmlns:a16="http://schemas.microsoft.com/office/drawing/2014/main" id="{ECDC3A80-BCDA-2D22-F1F4-04AA3FF8CB13}"/>
              </a:ext>
            </a:extLst>
          </p:cNvPr>
          <p:cNvSpPr/>
          <p:nvPr/>
        </p:nvSpPr>
        <p:spPr>
          <a:xfrm>
            <a:off x="6455262" y="3220117"/>
            <a:ext cx="1319213" cy="1042987"/>
          </a:xfrm>
          <a:custGeom>
            <a:avLst/>
            <a:gdLst>
              <a:gd name="connsiteX0" fmla="*/ 1081088 w 1319213"/>
              <a:gd name="connsiteY0" fmla="*/ 0 h 1042987"/>
              <a:gd name="connsiteX1" fmla="*/ 1014413 w 1319213"/>
              <a:gd name="connsiteY1" fmla="*/ 147637 h 1042987"/>
              <a:gd name="connsiteX2" fmla="*/ 909638 w 1319213"/>
              <a:gd name="connsiteY2" fmla="*/ 95250 h 1042987"/>
              <a:gd name="connsiteX3" fmla="*/ 804863 w 1319213"/>
              <a:gd name="connsiteY3" fmla="*/ 247650 h 1042987"/>
              <a:gd name="connsiteX4" fmla="*/ 557213 w 1319213"/>
              <a:gd name="connsiteY4" fmla="*/ 109537 h 1042987"/>
              <a:gd name="connsiteX5" fmla="*/ 495300 w 1319213"/>
              <a:gd name="connsiteY5" fmla="*/ 228600 h 1042987"/>
              <a:gd name="connsiteX6" fmla="*/ 747713 w 1319213"/>
              <a:gd name="connsiteY6" fmla="*/ 352425 h 1042987"/>
              <a:gd name="connsiteX7" fmla="*/ 661988 w 1319213"/>
              <a:gd name="connsiteY7" fmla="*/ 509587 h 1042987"/>
              <a:gd name="connsiteX8" fmla="*/ 604838 w 1319213"/>
              <a:gd name="connsiteY8" fmla="*/ 490537 h 1042987"/>
              <a:gd name="connsiteX9" fmla="*/ 576263 w 1319213"/>
              <a:gd name="connsiteY9" fmla="*/ 523875 h 1042987"/>
              <a:gd name="connsiteX10" fmla="*/ 533400 w 1319213"/>
              <a:gd name="connsiteY10" fmla="*/ 504825 h 1042987"/>
              <a:gd name="connsiteX11" fmla="*/ 381000 w 1319213"/>
              <a:gd name="connsiteY11" fmla="*/ 742950 h 1042987"/>
              <a:gd name="connsiteX12" fmla="*/ 290513 w 1319213"/>
              <a:gd name="connsiteY12" fmla="*/ 681037 h 1042987"/>
              <a:gd name="connsiteX13" fmla="*/ 104775 w 1319213"/>
              <a:gd name="connsiteY13" fmla="*/ 752475 h 1042987"/>
              <a:gd name="connsiteX14" fmla="*/ 61913 w 1319213"/>
              <a:gd name="connsiteY14" fmla="*/ 890587 h 1042987"/>
              <a:gd name="connsiteX15" fmla="*/ 4763 w 1319213"/>
              <a:gd name="connsiteY15" fmla="*/ 871537 h 1042987"/>
              <a:gd name="connsiteX16" fmla="*/ 0 w 1319213"/>
              <a:gd name="connsiteY16" fmla="*/ 976312 h 1042987"/>
              <a:gd name="connsiteX17" fmla="*/ 376238 w 1319213"/>
              <a:gd name="connsiteY17" fmla="*/ 1042987 h 1042987"/>
              <a:gd name="connsiteX18" fmla="*/ 547688 w 1319213"/>
              <a:gd name="connsiteY18" fmla="*/ 804862 h 1042987"/>
              <a:gd name="connsiteX19" fmla="*/ 809625 w 1319213"/>
              <a:gd name="connsiteY19" fmla="*/ 695325 h 1042987"/>
              <a:gd name="connsiteX20" fmla="*/ 981075 w 1319213"/>
              <a:gd name="connsiteY20" fmla="*/ 466725 h 1042987"/>
              <a:gd name="connsiteX21" fmla="*/ 1195388 w 1319213"/>
              <a:gd name="connsiteY21" fmla="*/ 338137 h 1042987"/>
              <a:gd name="connsiteX22" fmla="*/ 1319213 w 1319213"/>
              <a:gd name="connsiteY22" fmla="*/ 176212 h 1042987"/>
              <a:gd name="connsiteX23" fmla="*/ 1081088 w 1319213"/>
              <a:gd name="connsiteY23" fmla="*/ 0 h 104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19213" h="1042987">
                <a:moveTo>
                  <a:pt x="1081088" y="0"/>
                </a:moveTo>
                <a:lnTo>
                  <a:pt x="1014413" y="147637"/>
                </a:lnTo>
                <a:lnTo>
                  <a:pt x="909638" y="95250"/>
                </a:lnTo>
                <a:lnTo>
                  <a:pt x="804863" y="247650"/>
                </a:lnTo>
                <a:lnTo>
                  <a:pt x="557213" y="109537"/>
                </a:lnTo>
                <a:lnTo>
                  <a:pt x="495300" y="228600"/>
                </a:lnTo>
                <a:lnTo>
                  <a:pt x="747713" y="352425"/>
                </a:lnTo>
                <a:lnTo>
                  <a:pt x="661988" y="509587"/>
                </a:lnTo>
                <a:lnTo>
                  <a:pt x="604838" y="490537"/>
                </a:lnTo>
                <a:lnTo>
                  <a:pt x="576263" y="523875"/>
                </a:lnTo>
                <a:lnTo>
                  <a:pt x="533400" y="504825"/>
                </a:lnTo>
                <a:lnTo>
                  <a:pt x="381000" y="742950"/>
                </a:lnTo>
                <a:lnTo>
                  <a:pt x="290513" y="681037"/>
                </a:lnTo>
                <a:lnTo>
                  <a:pt x="104775" y="752475"/>
                </a:lnTo>
                <a:lnTo>
                  <a:pt x="61913" y="890587"/>
                </a:lnTo>
                <a:lnTo>
                  <a:pt x="4763" y="871537"/>
                </a:lnTo>
                <a:lnTo>
                  <a:pt x="0" y="976312"/>
                </a:lnTo>
                <a:lnTo>
                  <a:pt x="376238" y="1042987"/>
                </a:lnTo>
                <a:lnTo>
                  <a:pt x="547688" y="804862"/>
                </a:lnTo>
                <a:lnTo>
                  <a:pt x="809625" y="695325"/>
                </a:lnTo>
                <a:lnTo>
                  <a:pt x="981075" y="466725"/>
                </a:lnTo>
                <a:lnTo>
                  <a:pt x="1195388" y="338137"/>
                </a:lnTo>
                <a:lnTo>
                  <a:pt x="1319213" y="176212"/>
                </a:lnTo>
                <a:lnTo>
                  <a:pt x="1081088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 : forme 100">
            <a:extLst>
              <a:ext uri="{FF2B5EF4-FFF2-40B4-BE49-F238E27FC236}">
                <a16:creationId xmlns:a16="http://schemas.microsoft.com/office/drawing/2014/main" id="{E01407C5-8B54-A805-330F-A7330F732D8D}"/>
              </a:ext>
            </a:extLst>
          </p:cNvPr>
          <p:cNvSpPr/>
          <p:nvPr/>
        </p:nvSpPr>
        <p:spPr>
          <a:xfrm>
            <a:off x="4974125" y="3339179"/>
            <a:ext cx="104775" cy="185738"/>
          </a:xfrm>
          <a:custGeom>
            <a:avLst/>
            <a:gdLst>
              <a:gd name="connsiteX0" fmla="*/ 38100 w 104775"/>
              <a:gd name="connsiteY0" fmla="*/ 0 h 185738"/>
              <a:gd name="connsiteX1" fmla="*/ 104775 w 104775"/>
              <a:gd name="connsiteY1" fmla="*/ 14288 h 185738"/>
              <a:gd name="connsiteX2" fmla="*/ 61912 w 104775"/>
              <a:gd name="connsiteY2" fmla="*/ 185738 h 185738"/>
              <a:gd name="connsiteX3" fmla="*/ 0 w 104775"/>
              <a:gd name="connsiteY3" fmla="*/ 147638 h 185738"/>
              <a:gd name="connsiteX4" fmla="*/ 38100 w 104775"/>
              <a:gd name="connsiteY4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" h="185738">
                <a:moveTo>
                  <a:pt x="38100" y="0"/>
                </a:moveTo>
                <a:lnTo>
                  <a:pt x="104775" y="14288"/>
                </a:lnTo>
                <a:lnTo>
                  <a:pt x="61912" y="185738"/>
                </a:lnTo>
                <a:lnTo>
                  <a:pt x="0" y="147638"/>
                </a:lnTo>
                <a:lnTo>
                  <a:pt x="381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 : forme 101">
            <a:extLst>
              <a:ext uri="{FF2B5EF4-FFF2-40B4-BE49-F238E27FC236}">
                <a16:creationId xmlns:a16="http://schemas.microsoft.com/office/drawing/2014/main" id="{0154D1C4-F434-2FB4-E75D-716206E4A2EF}"/>
              </a:ext>
            </a:extLst>
          </p:cNvPr>
          <p:cNvSpPr/>
          <p:nvPr/>
        </p:nvSpPr>
        <p:spPr>
          <a:xfrm>
            <a:off x="6183800" y="2058067"/>
            <a:ext cx="109537" cy="90487"/>
          </a:xfrm>
          <a:custGeom>
            <a:avLst/>
            <a:gdLst>
              <a:gd name="connsiteX0" fmla="*/ 14287 w 109537"/>
              <a:gd name="connsiteY0" fmla="*/ 0 h 90487"/>
              <a:gd name="connsiteX1" fmla="*/ 0 w 109537"/>
              <a:gd name="connsiteY1" fmla="*/ 61912 h 90487"/>
              <a:gd name="connsiteX2" fmla="*/ 100012 w 109537"/>
              <a:gd name="connsiteY2" fmla="*/ 90487 h 90487"/>
              <a:gd name="connsiteX3" fmla="*/ 109537 w 109537"/>
              <a:gd name="connsiteY3" fmla="*/ 33337 h 90487"/>
              <a:gd name="connsiteX4" fmla="*/ 14287 w 109537"/>
              <a:gd name="connsiteY4" fmla="*/ 0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37" h="90487">
                <a:moveTo>
                  <a:pt x="14287" y="0"/>
                </a:moveTo>
                <a:lnTo>
                  <a:pt x="0" y="61912"/>
                </a:lnTo>
                <a:lnTo>
                  <a:pt x="100012" y="90487"/>
                </a:lnTo>
                <a:lnTo>
                  <a:pt x="109537" y="33337"/>
                </a:lnTo>
                <a:lnTo>
                  <a:pt x="14287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 : forme 102">
            <a:extLst>
              <a:ext uri="{FF2B5EF4-FFF2-40B4-BE49-F238E27FC236}">
                <a16:creationId xmlns:a16="http://schemas.microsoft.com/office/drawing/2014/main" id="{C31DEC89-763A-B301-9125-F8FF58A3F6C3}"/>
              </a:ext>
            </a:extLst>
          </p:cNvPr>
          <p:cNvSpPr/>
          <p:nvPr/>
        </p:nvSpPr>
        <p:spPr>
          <a:xfrm>
            <a:off x="5317025" y="3410617"/>
            <a:ext cx="195262" cy="166687"/>
          </a:xfrm>
          <a:custGeom>
            <a:avLst/>
            <a:gdLst>
              <a:gd name="connsiteX0" fmla="*/ 80962 w 195262"/>
              <a:gd name="connsiteY0" fmla="*/ 0 h 166687"/>
              <a:gd name="connsiteX1" fmla="*/ 0 w 195262"/>
              <a:gd name="connsiteY1" fmla="*/ 109537 h 166687"/>
              <a:gd name="connsiteX2" fmla="*/ 80962 w 195262"/>
              <a:gd name="connsiteY2" fmla="*/ 166687 h 166687"/>
              <a:gd name="connsiteX3" fmla="*/ 123825 w 195262"/>
              <a:gd name="connsiteY3" fmla="*/ 100012 h 166687"/>
              <a:gd name="connsiteX4" fmla="*/ 176212 w 195262"/>
              <a:gd name="connsiteY4" fmla="*/ 114300 h 166687"/>
              <a:gd name="connsiteX5" fmla="*/ 195262 w 195262"/>
              <a:gd name="connsiteY5" fmla="*/ 66675 h 166687"/>
              <a:gd name="connsiteX6" fmla="*/ 80962 w 195262"/>
              <a:gd name="connsiteY6" fmla="*/ 0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262" h="166687">
                <a:moveTo>
                  <a:pt x="80962" y="0"/>
                </a:moveTo>
                <a:lnTo>
                  <a:pt x="0" y="109537"/>
                </a:lnTo>
                <a:lnTo>
                  <a:pt x="80962" y="166687"/>
                </a:lnTo>
                <a:lnTo>
                  <a:pt x="123825" y="100012"/>
                </a:lnTo>
                <a:lnTo>
                  <a:pt x="176212" y="114300"/>
                </a:lnTo>
                <a:lnTo>
                  <a:pt x="195262" y="66675"/>
                </a:lnTo>
                <a:lnTo>
                  <a:pt x="80962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4D802292-4C0B-02A2-97C2-DD37DE455F82}"/>
              </a:ext>
            </a:extLst>
          </p:cNvPr>
          <p:cNvCxnSpPr>
            <a:cxnSpLocks/>
          </p:cNvCxnSpPr>
          <p:nvPr/>
        </p:nvCxnSpPr>
        <p:spPr>
          <a:xfrm flipH="1">
            <a:off x="5774226" y="3786855"/>
            <a:ext cx="61912" cy="857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Forme libre : forme 104">
            <a:extLst>
              <a:ext uri="{FF2B5EF4-FFF2-40B4-BE49-F238E27FC236}">
                <a16:creationId xmlns:a16="http://schemas.microsoft.com/office/drawing/2014/main" id="{DA2DAB65-3D18-971C-FFD7-D80EF7D0C696}"/>
              </a:ext>
            </a:extLst>
          </p:cNvPr>
          <p:cNvSpPr/>
          <p:nvPr/>
        </p:nvSpPr>
        <p:spPr>
          <a:xfrm>
            <a:off x="6336200" y="4382167"/>
            <a:ext cx="390525" cy="776287"/>
          </a:xfrm>
          <a:custGeom>
            <a:avLst/>
            <a:gdLst>
              <a:gd name="connsiteX0" fmla="*/ 23812 w 390525"/>
              <a:gd name="connsiteY0" fmla="*/ 0 h 776287"/>
              <a:gd name="connsiteX1" fmla="*/ 0 w 390525"/>
              <a:gd name="connsiteY1" fmla="*/ 52387 h 776287"/>
              <a:gd name="connsiteX2" fmla="*/ 347662 w 390525"/>
              <a:gd name="connsiteY2" fmla="*/ 219075 h 776287"/>
              <a:gd name="connsiteX3" fmla="*/ 223837 w 390525"/>
              <a:gd name="connsiteY3" fmla="*/ 604837 h 776287"/>
              <a:gd name="connsiteX4" fmla="*/ 142875 w 390525"/>
              <a:gd name="connsiteY4" fmla="*/ 742950 h 776287"/>
              <a:gd name="connsiteX5" fmla="*/ 190500 w 390525"/>
              <a:gd name="connsiteY5" fmla="*/ 776287 h 776287"/>
              <a:gd name="connsiteX6" fmla="*/ 381000 w 390525"/>
              <a:gd name="connsiteY6" fmla="*/ 409575 h 776287"/>
              <a:gd name="connsiteX7" fmla="*/ 390525 w 390525"/>
              <a:gd name="connsiteY7" fmla="*/ 195262 h 776287"/>
              <a:gd name="connsiteX8" fmla="*/ 304800 w 390525"/>
              <a:gd name="connsiteY8" fmla="*/ 128587 h 776287"/>
              <a:gd name="connsiteX9" fmla="*/ 23812 w 390525"/>
              <a:gd name="connsiteY9" fmla="*/ 0 h 7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525" h="776287">
                <a:moveTo>
                  <a:pt x="23812" y="0"/>
                </a:moveTo>
                <a:lnTo>
                  <a:pt x="0" y="52387"/>
                </a:lnTo>
                <a:lnTo>
                  <a:pt x="347662" y="219075"/>
                </a:lnTo>
                <a:lnTo>
                  <a:pt x="223837" y="604837"/>
                </a:lnTo>
                <a:lnTo>
                  <a:pt x="142875" y="742950"/>
                </a:lnTo>
                <a:lnTo>
                  <a:pt x="190500" y="776287"/>
                </a:lnTo>
                <a:lnTo>
                  <a:pt x="381000" y="409575"/>
                </a:lnTo>
                <a:lnTo>
                  <a:pt x="390525" y="195262"/>
                </a:lnTo>
                <a:lnTo>
                  <a:pt x="304800" y="128587"/>
                </a:lnTo>
                <a:lnTo>
                  <a:pt x="23812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Forme libre : forme 105">
            <a:extLst>
              <a:ext uri="{FF2B5EF4-FFF2-40B4-BE49-F238E27FC236}">
                <a16:creationId xmlns:a16="http://schemas.microsoft.com/office/drawing/2014/main" id="{B95B1109-C1B3-6E15-DD2D-C304C33ADE82}"/>
              </a:ext>
            </a:extLst>
          </p:cNvPr>
          <p:cNvSpPr/>
          <p:nvPr/>
        </p:nvSpPr>
        <p:spPr>
          <a:xfrm>
            <a:off x="3021500" y="3377279"/>
            <a:ext cx="461962" cy="338138"/>
          </a:xfrm>
          <a:custGeom>
            <a:avLst/>
            <a:gdLst>
              <a:gd name="connsiteX0" fmla="*/ 104775 w 461962"/>
              <a:gd name="connsiteY0" fmla="*/ 0 h 338138"/>
              <a:gd name="connsiteX1" fmla="*/ 247650 w 461962"/>
              <a:gd name="connsiteY1" fmla="*/ 80963 h 338138"/>
              <a:gd name="connsiteX2" fmla="*/ 285750 w 461962"/>
              <a:gd name="connsiteY2" fmla="*/ 33338 h 338138"/>
              <a:gd name="connsiteX3" fmla="*/ 461962 w 461962"/>
              <a:gd name="connsiteY3" fmla="*/ 128588 h 338138"/>
              <a:gd name="connsiteX4" fmla="*/ 338137 w 461962"/>
              <a:gd name="connsiteY4" fmla="*/ 338138 h 338138"/>
              <a:gd name="connsiteX5" fmla="*/ 52387 w 461962"/>
              <a:gd name="connsiteY5" fmla="*/ 328613 h 338138"/>
              <a:gd name="connsiteX6" fmla="*/ 47625 w 461962"/>
              <a:gd name="connsiteY6" fmla="*/ 200025 h 338138"/>
              <a:gd name="connsiteX7" fmla="*/ 0 w 461962"/>
              <a:gd name="connsiteY7" fmla="*/ 190500 h 338138"/>
              <a:gd name="connsiteX8" fmla="*/ 104775 w 461962"/>
              <a:gd name="connsiteY8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62" h="338138">
                <a:moveTo>
                  <a:pt x="104775" y="0"/>
                </a:moveTo>
                <a:lnTo>
                  <a:pt x="247650" y="80963"/>
                </a:lnTo>
                <a:lnTo>
                  <a:pt x="285750" y="33338"/>
                </a:lnTo>
                <a:lnTo>
                  <a:pt x="461962" y="128588"/>
                </a:lnTo>
                <a:lnTo>
                  <a:pt x="338137" y="338138"/>
                </a:lnTo>
                <a:lnTo>
                  <a:pt x="52387" y="328613"/>
                </a:lnTo>
                <a:lnTo>
                  <a:pt x="47625" y="200025"/>
                </a:lnTo>
                <a:lnTo>
                  <a:pt x="0" y="190500"/>
                </a:lnTo>
                <a:lnTo>
                  <a:pt x="10477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Forme libre : forme 106">
            <a:extLst>
              <a:ext uri="{FF2B5EF4-FFF2-40B4-BE49-F238E27FC236}">
                <a16:creationId xmlns:a16="http://schemas.microsoft.com/office/drawing/2014/main" id="{0CD32645-0847-E17C-023E-A147100AA649}"/>
              </a:ext>
            </a:extLst>
          </p:cNvPr>
          <p:cNvSpPr/>
          <p:nvPr/>
        </p:nvSpPr>
        <p:spPr>
          <a:xfrm>
            <a:off x="3850175" y="4286917"/>
            <a:ext cx="161925" cy="138112"/>
          </a:xfrm>
          <a:custGeom>
            <a:avLst/>
            <a:gdLst>
              <a:gd name="connsiteX0" fmla="*/ 90487 w 161925"/>
              <a:gd name="connsiteY0" fmla="*/ 0 h 138112"/>
              <a:gd name="connsiteX1" fmla="*/ 0 w 161925"/>
              <a:gd name="connsiteY1" fmla="*/ 90487 h 138112"/>
              <a:gd name="connsiteX2" fmla="*/ 114300 w 161925"/>
              <a:gd name="connsiteY2" fmla="*/ 138112 h 138112"/>
              <a:gd name="connsiteX3" fmla="*/ 157162 w 161925"/>
              <a:gd name="connsiteY3" fmla="*/ 104775 h 138112"/>
              <a:gd name="connsiteX4" fmla="*/ 119062 w 161925"/>
              <a:gd name="connsiteY4" fmla="*/ 76200 h 138112"/>
              <a:gd name="connsiteX5" fmla="*/ 161925 w 161925"/>
              <a:gd name="connsiteY5" fmla="*/ 42862 h 138112"/>
              <a:gd name="connsiteX6" fmla="*/ 90487 w 161925"/>
              <a:gd name="connsiteY6" fmla="*/ 0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138112">
                <a:moveTo>
                  <a:pt x="90487" y="0"/>
                </a:moveTo>
                <a:lnTo>
                  <a:pt x="0" y="90487"/>
                </a:lnTo>
                <a:lnTo>
                  <a:pt x="114300" y="138112"/>
                </a:lnTo>
                <a:lnTo>
                  <a:pt x="157162" y="104775"/>
                </a:lnTo>
                <a:lnTo>
                  <a:pt x="119062" y="76200"/>
                </a:lnTo>
                <a:lnTo>
                  <a:pt x="161925" y="42862"/>
                </a:lnTo>
                <a:lnTo>
                  <a:pt x="90487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 : forme 107">
            <a:extLst>
              <a:ext uri="{FF2B5EF4-FFF2-40B4-BE49-F238E27FC236}">
                <a16:creationId xmlns:a16="http://schemas.microsoft.com/office/drawing/2014/main" id="{928A8BEE-F2FF-DD1B-AD98-90B654D07FEF}"/>
              </a:ext>
            </a:extLst>
          </p:cNvPr>
          <p:cNvSpPr/>
          <p:nvPr/>
        </p:nvSpPr>
        <p:spPr>
          <a:xfrm>
            <a:off x="3640625" y="5191792"/>
            <a:ext cx="357187" cy="252412"/>
          </a:xfrm>
          <a:custGeom>
            <a:avLst/>
            <a:gdLst>
              <a:gd name="connsiteX0" fmla="*/ 0 w 357187"/>
              <a:gd name="connsiteY0" fmla="*/ 47625 h 252412"/>
              <a:gd name="connsiteX1" fmla="*/ 71437 w 357187"/>
              <a:gd name="connsiteY1" fmla="*/ 0 h 252412"/>
              <a:gd name="connsiteX2" fmla="*/ 357187 w 357187"/>
              <a:gd name="connsiteY2" fmla="*/ 195262 h 252412"/>
              <a:gd name="connsiteX3" fmla="*/ 304800 w 357187"/>
              <a:gd name="connsiteY3" fmla="*/ 252412 h 252412"/>
              <a:gd name="connsiteX4" fmla="*/ 0 w 357187"/>
              <a:gd name="connsiteY4" fmla="*/ 47625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252412">
                <a:moveTo>
                  <a:pt x="0" y="47625"/>
                </a:moveTo>
                <a:lnTo>
                  <a:pt x="71437" y="0"/>
                </a:lnTo>
                <a:lnTo>
                  <a:pt x="357187" y="195262"/>
                </a:lnTo>
                <a:lnTo>
                  <a:pt x="304800" y="252412"/>
                </a:lnTo>
                <a:lnTo>
                  <a:pt x="0" y="4762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 : forme 108">
            <a:extLst>
              <a:ext uri="{FF2B5EF4-FFF2-40B4-BE49-F238E27FC236}">
                <a16:creationId xmlns:a16="http://schemas.microsoft.com/office/drawing/2014/main" id="{9BB47AB8-B4BD-6813-52BE-1280898BE147}"/>
              </a:ext>
            </a:extLst>
          </p:cNvPr>
          <p:cNvSpPr/>
          <p:nvPr/>
        </p:nvSpPr>
        <p:spPr>
          <a:xfrm>
            <a:off x="4421675" y="3858292"/>
            <a:ext cx="457200" cy="319087"/>
          </a:xfrm>
          <a:custGeom>
            <a:avLst/>
            <a:gdLst>
              <a:gd name="connsiteX0" fmla="*/ 195262 w 457200"/>
              <a:gd name="connsiteY0" fmla="*/ 242887 h 319087"/>
              <a:gd name="connsiteX1" fmla="*/ 409575 w 457200"/>
              <a:gd name="connsiteY1" fmla="*/ 319087 h 319087"/>
              <a:gd name="connsiteX2" fmla="*/ 457200 w 457200"/>
              <a:gd name="connsiteY2" fmla="*/ 209550 h 319087"/>
              <a:gd name="connsiteX3" fmla="*/ 395287 w 457200"/>
              <a:gd name="connsiteY3" fmla="*/ 195262 h 319087"/>
              <a:gd name="connsiteX4" fmla="*/ 414337 w 457200"/>
              <a:gd name="connsiteY4" fmla="*/ 128587 h 319087"/>
              <a:gd name="connsiteX5" fmla="*/ 0 w 457200"/>
              <a:gd name="connsiteY5" fmla="*/ 0 h 319087"/>
              <a:gd name="connsiteX6" fmla="*/ 4762 w 457200"/>
              <a:gd name="connsiteY6" fmla="*/ 52387 h 319087"/>
              <a:gd name="connsiteX7" fmla="*/ 257175 w 457200"/>
              <a:gd name="connsiteY7" fmla="*/ 123825 h 319087"/>
              <a:gd name="connsiteX8" fmla="*/ 195262 w 457200"/>
              <a:gd name="connsiteY8" fmla="*/ 242887 h 31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" h="319087">
                <a:moveTo>
                  <a:pt x="195262" y="242887"/>
                </a:moveTo>
                <a:lnTo>
                  <a:pt x="409575" y="319087"/>
                </a:lnTo>
                <a:lnTo>
                  <a:pt x="457200" y="209550"/>
                </a:lnTo>
                <a:lnTo>
                  <a:pt x="395287" y="195262"/>
                </a:lnTo>
                <a:lnTo>
                  <a:pt x="414337" y="128587"/>
                </a:lnTo>
                <a:lnTo>
                  <a:pt x="0" y="0"/>
                </a:lnTo>
                <a:lnTo>
                  <a:pt x="4762" y="52387"/>
                </a:lnTo>
                <a:lnTo>
                  <a:pt x="257175" y="123825"/>
                </a:lnTo>
                <a:lnTo>
                  <a:pt x="195262" y="24288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 : forme 109">
            <a:extLst>
              <a:ext uri="{FF2B5EF4-FFF2-40B4-BE49-F238E27FC236}">
                <a16:creationId xmlns:a16="http://schemas.microsoft.com/office/drawing/2014/main" id="{552BD307-EE34-D36B-34F4-E499CD90F660}"/>
              </a:ext>
            </a:extLst>
          </p:cNvPr>
          <p:cNvSpPr/>
          <p:nvPr/>
        </p:nvSpPr>
        <p:spPr>
          <a:xfrm>
            <a:off x="5350362" y="4486942"/>
            <a:ext cx="390525" cy="252412"/>
          </a:xfrm>
          <a:custGeom>
            <a:avLst/>
            <a:gdLst>
              <a:gd name="connsiteX0" fmla="*/ 119063 w 390525"/>
              <a:gd name="connsiteY0" fmla="*/ 9525 h 252412"/>
              <a:gd name="connsiteX1" fmla="*/ 166688 w 390525"/>
              <a:gd name="connsiteY1" fmla="*/ 57150 h 252412"/>
              <a:gd name="connsiteX2" fmla="*/ 223838 w 390525"/>
              <a:gd name="connsiteY2" fmla="*/ 0 h 252412"/>
              <a:gd name="connsiteX3" fmla="*/ 390525 w 390525"/>
              <a:gd name="connsiteY3" fmla="*/ 114300 h 252412"/>
              <a:gd name="connsiteX4" fmla="*/ 342900 w 390525"/>
              <a:gd name="connsiteY4" fmla="*/ 214312 h 252412"/>
              <a:gd name="connsiteX5" fmla="*/ 209550 w 390525"/>
              <a:gd name="connsiteY5" fmla="*/ 190500 h 252412"/>
              <a:gd name="connsiteX6" fmla="*/ 180975 w 390525"/>
              <a:gd name="connsiteY6" fmla="*/ 252412 h 252412"/>
              <a:gd name="connsiteX7" fmla="*/ 0 w 390525"/>
              <a:gd name="connsiteY7" fmla="*/ 76200 h 252412"/>
              <a:gd name="connsiteX8" fmla="*/ 119063 w 390525"/>
              <a:gd name="connsiteY8" fmla="*/ 9525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525" h="252412">
                <a:moveTo>
                  <a:pt x="119063" y="9525"/>
                </a:moveTo>
                <a:lnTo>
                  <a:pt x="166688" y="57150"/>
                </a:lnTo>
                <a:lnTo>
                  <a:pt x="223838" y="0"/>
                </a:lnTo>
                <a:lnTo>
                  <a:pt x="390525" y="114300"/>
                </a:lnTo>
                <a:lnTo>
                  <a:pt x="342900" y="214312"/>
                </a:lnTo>
                <a:lnTo>
                  <a:pt x="209550" y="190500"/>
                </a:lnTo>
                <a:lnTo>
                  <a:pt x="180975" y="252412"/>
                </a:lnTo>
                <a:lnTo>
                  <a:pt x="0" y="76200"/>
                </a:lnTo>
                <a:lnTo>
                  <a:pt x="119063" y="952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 : forme 110">
            <a:extLst>
              <a:ext uri="{FF2B5EF4-FFF2-40B4-BE49-F238E27FC236}">
                <a16:creationId xmlns:a16="http://schemas.microsoft.com/office/drawing/2014/main" id="{9C6A1709-7992-4708-B46F-771C02BA2E3A}"/>
              </a:ext>
            </a:extLst>
          </p:cNvPr>
          <p:cNvSpPr/>
          <p:nvPr/>
        </p:nvSpPr>
        <p:spPr>
          <a:xfrm>
            <a:off x="4525487" y="4524448"/>
            <a:ext cx="229563" cy="319087"/>
          </a:xfrm>
          <a:custGeom>
            <a:avLst/>
            <a:gdLst>
              <a:gd name="connsiteX0" fmla="*/ 57150 w 219075"/>
              <a:gd name="connsiteY0" fmla="*/ 0 h 295275"/>
              <a:gd name="connsiteX1" fmla="*/ 219075 w 219075"/>
              <a:gd name="connsiteY1" fmla="*/ 66675 h 295275"/>
              <a:gd name="connsiteX2" fmla="*/ 219075 w 219075"/>
              <a:gd name="connsiteY2" fmla="*/ 295275 h 295275"/>
              <a:gd name="connsiteX3" fmla="*/ 157162 w 219075"/>
              <a:gd name="connsiteY3" fmla="*/ 290512 h 295275"/>
              <a:gd name="connsiteX4" fmla="*/ 157162 w 219075"/>
              <a:gd name="connsiteY4" fmla="*/ 242887 h 295275"/>
              <a:gd name="connsiteX5" fmla="*/ 33337 w 219075"/>
              <a:gd name="connsiteY5" fmla="*/ 247650 h 295275"/>
              <a:gd name="connsiteX6" fmla="*/ 104775 w 219075"/>
              <a:gd name="connsiteY6" fmla="*/ 142875 h 295275"/>
              <a:gd name="connsiteX7" fmla="*/ 0 w 219075"/>
              <a:gd name="connsiteY7" fmla="*/ 104775 h 295275"/>
              <a:gd name="connsiteX8" fmla="*/ 57150 w 219075"/>
              <a:gd name="connsiteY8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" h="295275">
                <a:moveTo>
                  <a:pt x="57150" y="0"/>
                </a:moveTo>
                <a:lnTo>
                  <a:pt x="219075" y="66675"/>
                </a:lnTo>
                <a:lnTo>
                  <a:pt x="219075" y="295275"/>
                </a:lnTo>
                <a:lnTo>
                  <a:pt x="157162" y="290512"/>
                </a:lnTo>
                <a:lnTo>
                  <a:pt x="157162" y="242887"/>
                </a:lnTo>
                <a:lnTo>
                  <a:pt x="33337" y="247650"/>
                </a:lnTo>
                <a:lnTo>
                  <a:pt x="104775" y="142875"/>
                </a:lnTo>
                <a:lnTo>
                  <a:pt x="0" y="104775"/>
                </a:lnTo>
                <a:lnTo>
                  <a:pt x="5715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Forme libre : forme 111">
            <a:extLst>
              <a:ext uri="{FF2B5EF4-FFF2-40B4-BE49-F238E27FC236}">
                <a16:creationId xmlns:a16="http://schemas.microsoft.com/office/drawing/2014/main" id="{82D4C744-36A7-78EB-3B9C-B3D526601103}"/>
              </a:ext>
            </a:extLst>
          </p:cNvPr>
          <p:cNvSpPr/>
          <p:nvPr/>
        </p:nvSpPr>
        <p:spPr>
          <a:xfrm>
            <a:off x="4840775" y="4448842"/>
            <a:ext cx="147637" cy="119062"/>
          </a:xfrm>
          <a:custGeom>
            <a:avLst/>
            <a:gdLst>
              <a:gd name="connsiteX0" fmla="*/ 42862 w 147637"/>
              <a:gd name="connsiteY0" fmla="*/ 0 h 119062"/>
              <a:gd name="connsiteX1" fmla="*/ 147637 w 147637"/>
              <a:gd name="connsiteY1" fmla="*/ 47625 h 119062"/>
              <a:gd name="connsiteX2" fmla="*/ 119062 w 147637"/>
              <a:gd name="connsiteY2" fmla="*/ 114300 h 119062"/>
              <a:gd name="connsiteX3" fmla="*/ 61912 w 147637"/>
              <a:gd name="connsiteY3" fmla="*/ 119062 h 119062"/>
              <a:gd name="connsiteX4" fmla="*/ 33337 w 147637"/>
              <a:gd name="connsiteY4" fmla="*/ 80962 h 119062"/>
              <a:gd name="connsiteX5" fmla="*/ 0 w 147637"/>
              <a:gd name="connsiteY5" fmla="*/ 90487 h 119062"/>
              <a:gd name="connsiteX6" fmla="*/ 4762 w 147637"/>
              <a:gd name="connsiteY6" fmla="*/ 42862 h 119062"/>
              <a:gd name="connsiteX7" fmla="*/ 42862 w 147637"/>
              <a:gd name="connsiteY7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637" h="119062">
                <a:moveTo>
                  <a:pt x="42862" y="0"/>
                </a:moveTo>
                <a:lnTo>
                  <a:pt x="147637" y="47625"/>
                </a:lnTo>
                <a:lnTo>
                  <a:pt x="119062" y="114300"/>
                </a:lnTo>
                <a:lnTo>
                  <a:pt x="61912" y="119062"/>
                </a:lnTo>
                <a:lnTo>
                  <a:pt x="33337" y="80962"/>
                </a:lnTo>
                <a:lnTo>
                  <a:pt x="0" y="90487"/>
                </a:lnTo>
                <a:lnTo>
                  <a:pt x="4762" y="42862"/>
                </a:lnTo>
                <a:lnTo>
                  <a:pt x="42862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Forme libre : forme 112">
            <a:extLst>
              <a:ext uri="{FF2B5EF4-FFF2-40B4-BE49-F238E27FC236}">
                <a16:creationId xmlns:a16="http://schemas.microsoft.com/office/drawing/2014/main" id="{5E369874-1750-EA62-BB0A-B59B1ED3BB8C}"/>
              </a:ext>
            </a:extLst>
          </p:cNvPr>
          <p:cNvSpPr/>
          <p:nvPr/>
        </p:nvSpPr>
        <p:spPr>
          <a:xfrm>
            <a:off x="4359762" y="4967954"/>
            <a:ext cx="333375" cy="414338"/>
          </a:xfrm>
          <a:custGeom>
            <a:avLst/>
            <a:gdLst>
              <a:gd name="connsiteX0" fmla="*/ 109538 w 333375"/>
              <a:gd name="connsiteY0" fmla="*/ 0 h 414338"/>
              <a:gd name="connsiteX1" fmla="*/ 333375 w 333375"/>
              <a:gd name="connsiteY1" fmla="*/ 90488 h 414338"/>
              <a:gd name="connsiteX2" fmla="*/ 228600 w 333375"/>
              <a:gd name="connsiteY2" fmla="*/ 414338 h 414338"/>
              <a:gd name="connsiteX3" fmla="*/ 0 w 333375"/>
              <a:gd name="connsiteY3" fmla="*/ 361950 h 414338"/>
              <a:gd name="connsiteX4" fmla="*/ 47625 w 333375"/>
              <a:gd name="connsiteY4" fmla="*/ 252413 h 414338"/>
              <a:gd name="connsiteX5" fmla="*/ 133350 w 333375"/>
              <a:gd name="connsiteY5" fmla="*/ 276225 h 414338"/>
              <a:gd name="connsiteX6" fmla="*/ 142875 w 333375"/>
              <a:gd name="connsiteY6" fmla="*/ 152400 h 414338"/>
              <a:gd name="connsiteX7" fmla="*/ 85725 w 333375"/>
              <a:gd name="connsiteY7" fmla="*/ 138113 h 414338"/>
              <a:gd name="connsiteX8" fmla="*/ 80963 w 333375"/>
              <a:gd name="connsiteY8" fmla="*/ 57150 h 414338"/>
              <a:gd name="connsiteX9" fmla="*/ 109538 w 333375"/>
              <a:gd name="connsiteY9" fmla="*/ 0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375" h="414338">
                <a:moveTo>
                  <a:pt x="109538" y="0"/>
                </a:moveTo>
                <a:lnTo>
                  <a:pt x="333375" y="90488"/>
                </a:lnTo>
                <a:lnTo>
                  <a:pt x="228600" y="414338"/>
                </a:lnTo>
                <a:lnTo>
                  <a:pt x="0" y="361950"/>
                </a:lnTo>
                <a:lnTo>
                  <a:pt x="47625" y="252413"/>
                </a:lnTo>
                <a:lnTo>
                  <a:pt x="133350" y="276225"/>
                </a:lnTo>
                <a:lnTo>
                  <a:pt x="142875" y="152400"/>
                </a:lnTo>
                <a:lnTo>
                  <a:pt x="85725" y="138113"/>
                </a:lnTo>
                <a:lnTo>
                  <a:pt x="80963" y="57150"/>
                </a:lnTo>
                <a:lnTo>
                  <a:pt x="109538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orme libre : forme 113">
            <a:extLst>
              <a:ext uri="{FF2B5EF4-FFF2-40B4-BE49-F238E27FC236}">
                <a16:creationId xmlns:a16="http://schemas.microsoft.com/office/drawing/2014/main" id="{2874F232-EFF9-3294-BAB3-03F95B1940EE}"/>
              </a:ext>
            </a:extLst>
          </p:cNvPr>
          <p:cNvSpPr/>
          <p:nvPr/>
        </p:nvSpPr>
        <p:spPr>
          <a:xfrm>
            <a:off x="5883762" y="5472779"/>
            <a:ext cx="219075" cy="219075"/>
          </a:xfrm>
          <a:custGeom>
            <a:avLst/>
            <a:gdLst>
              <a:gd name="connsiteX0" fmla="*/ 90488 w 219075"/>
              <a:gd name="connsiteY0" fmla="*/ 0 h 219075"/>
              <a:gd name="connsiteX1" fmla="*/ 219075 w 219075"/>
              <a:gd name="connsiteY1" fmla="*/ 66675 h 219075"/>
              <a:gd name="connsiteX2" fmla="*/ 133350 w 219075"/>
              <a:gd name="connsiteY2" fmla="*/ 219075 h 219075"/>
              <a:gd name="connsiteX3" fmla="*/ 0 w 219075"/>
              <a:gd name="connsiteY3" fmla="*/ 171450 h 219075"/>
              <a:gd name="connsiteX4" fmla="*/ 90488 w 219075"/>
              <a:gd name="connsiteY4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" h="219075">
                <a:moveTo>
                  <a:pt x="90488" y="0"/>
                </a:moveTo>
                <a:lnTo>
                  <a:pt x="219075" y="66675"/>
                </a:lnTo>
                <a:lnTo>
                  <a:pt x="133350" y="219075"/>
                </a:lnTo>
                <a:lnTo>
                  <a:pt x="0" y="171450"/>
                </a:lnTo>
                <a:lnTo>
                  <a:pt x="90488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Forme libre : forme 114">
            <a:extLst>
              <a:ext uri="{FF2B5EF4-FFF2-40B4-BE49-F238E27FC236}">
                <a16:creationId xmlns:a16="http://schemas.microsoft.com/office/drawing/2014/main" id="{B014DC33-2F0B-60E2-7128-7A8C8575C6EA}"/>
              </a:ext>
            </a:extLst>
          </p:cNvPr>
          <p:cNvSpPr/>
          <p:nvPr/>
        </p:nvSpPr>
        <p:spPr>
          <a:xfrm>
            <a:off x="4702662" y="5810917"/>
            <a:ext cx="514350" cy="295275"/>
          </a:xfrm>
          <a:custGeom>
            <a:avLst/>
            <a:gdLst>
              <a:gd name="connsiteX0" fmla="*/ 61913 w 514350"/>
              <a:gd name="connsiteY0" fmla="*/ 0 h 295275"/>
              <a:gd name="connsiteX1" fmla="*/ 47625 w 514350"/>
              <a:gd name="connsiteY1" fmla="*/ 166687 h 295275"/>
              <a:gd name="connsiteX2" fmla="*/ 4763 w 514350"/>
              <a:gd name="connsiteY2" fmla="*/ 147637 h 295275"/>
              <a:gd name="connsiteX3" fmla="*/ 0 w 514350"/>
              <a:gd name="connsiteY3" fmla="*/ 204787 h 295275"/>
              <a:gd name="connsiteX4" fmla="*/ 419100 w 514350"/>
              <a:gd name="connsiteY4" fmla="*/ 295275 h 295275"/>
              <a:gd name="connsiteX5" fmla="*/ 442913 w 514350"/>
              <a:gd name="connsiteY5" fmla="*/ 128587 h 295275"/>
              <a:gd name="connsiteX6" fmla="*/ 514350 w 514350"/>
              <a:gd name="connsiteY6" fmla="*/ 100012 h 295275"/>
              <a:gd name="connsiteX7" fmla="*/ 481013 w 514350"/>
              <a:gd name="connsiteY7" fmla="*/ 71437 h 295275"/>
              <a:gd name="connsiteX8" fmla="*/ 61913 w 514350"/>
              <a:gd name="connsiteY8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350" h="295275">
                <a:moveTo>
                  <a:pt x="61913" y="0"/>
                </a:moveTo>
                <a:lnTo>
                  <a:pt x="47625" y="166687"/>
                </a:lnTo>
                <a:lnTo>
                  <a:pt x="4763" y="147637"/>
                </a:lnTo>
                <a:lnTo>
                  <a:pt x="0" y="204787"/>
                </a:lnTo>
                <a:lnTo>
                  <a:pt x="419100" y="295275"/>
                </a:lnTo>
                <a:lnTo>
                  <a:pt x="442913" y="128587"/>
                </a:lnTo>
                <a:lnTo>
                  <a:pt x="514350" y="100012"/>
                </a:lnTo>
                <a:lnTo>
                  <a:pt x="481013" y="71437"/>
                </a:lnTo>
                <a:lnTo>
                  <a:pt x="61913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Forme libre : forme 115">
            <a:extLst>
              <a:ext uri="{FF2B5EF4-FFF2-40B4-BE49-F238E27FC236}">
                <a16:creationId xmlns:a16="http://schemas.microsoft.com/office/drawing/2014/main" id="{41910961-BA9C-72F7-C103-1B22255776FB}"/>
              </a:ext>
            </a:extLst>
          </p:cNvPr>
          <p:cNvSpPr/>
          <p:nvPr/>
        </p:nvSpPr>
        <p:spPr>
          <a:xfrm>
            <a:off x="4021625" y="5287042"/>
            <a:ext cx="676275" cy="257175"/>
          </a:xfrm>
          <a:custGeom>
            <a:avLst/>
            <a:gdLst>
              <a:gd name="connsiteX0" fmla="*/ 100012 w 676275"/>
              <a:gd name="connsiteY0" fmla="*/ 0 h 257175"/>
              <a:gd name="connsiteX1" fmla="*/ 0 w 676275"/>
              <a:gd name="connsiteY1" fmla="*/ 114300 h 257175"/>
              <a:gd name="connsiteX2" fmla="*/ 652462 w 676275"/>
              <a:gd name="connsiteY2" fmla="*/ 257175 h 257175"/>
              <a:gd name="connsiteX3" fmla="*/ 676275 w 676275"/>
              <a:gd name="connsiteY3" fmla="*/ 109537 h 257175"/>
              <a:gd name="connsiteX4" fmla="*/ 100012 w 676275"/>
              <a:gd name="connsiteY4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275" h="257175">
                <a:moveTo>
                  <a:pt x="100012" y="0"/>
                </a:moveTo>
                <a:lnTo>
                  <a:pt x="0" y="114300"/>
                </a:lnTo>
                <a:lnTo>
                  <a:pt x="652462" y="257175"/>
                </a:lnTo>
                <a:lnTo>
                  <a:pt x="676275" y="109537"/>
                </a:lnTo>
                <a:lnTo>
                  <a:pt x="100012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Forme libre : forme 116">
            <a:extLst>
              <a:ext uri="{FF2B5EF4-FFF2-40B4-BE49-F238E27FC236}">
                <a16:creationId xmlns:a16="http://schemas.microsoft.com/office/drawing/2014/main" id="{04CD8426-7820-EC03-F083-431806C80F54}"/>
              </a:ext>
            </a:extLst>
          </p:cNvPr>
          <p:cNvSpPr/>
          <p:nvPr/>
        </p:nvSpPr>
        <p:spPr>
          <a:xfrm>
            <a:off x="6159987" y="6201442"/>
            <a:ext cx="247650" cy="261937"/>
          </a:xfrm>
          <a:custGeom>
            <a:avLst/>
            <a:gdLst>
              <a:gd name="connsiteX0" fmla="*/ 123825 w 247650"/>
              <a:gd name="connsiteY0" fmla="*/ 261937 h 261937"/>
              <a:gd name="connsiteX1" fmla="*/ 247650 w 247650"/>
              <a:gd name="connsiteY1" fmla="*/ 138112 h 261937"/>
              <a:gd name="connsiteX2" fmla="*/ 47625 w 247650"/>
              <a:gd name="connsiteY2" fmla="*/ 0 h 261937"/>
              <a:gd name="connsiteX3" fmla="*/ 0 w 247650"/>
              <a:gd name="connsiteY3" fmla="*/ 52387 h 261937"/>
              <a:gd name="connsiteX4" fmla="*/ 123825 w 247650"/>
              <a:gd name="connsiteY4" fmla="*/ 261937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" h="261937">
                <a:moveTo>
                  <a:pt x="123825" y="261937"/>
                </a:moveTo>
                <a:lnTo>
                  <a:pt x="247650" y="138112"/>
                </a:lnTo>
                <a:lnTo>
                  <a:pt x="47625" y="0"/>
                </a:lnTo>
                <a:lnTo>
                  <a:pt x="0" y="52387"/>
                </a:lnTo>
                <a:lnTo>
                  <a:pt x="123825" y="26193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Forme libre : forme 117">
            <a:extLst>
              <a:ext uri="{FF2B5EF4-FFF2-40B4-BE49-F238E27FC236}">
                <a16:creationId xmlns:a16="http://schemas.microsoft.com/office/drawing/2014/main" id="{EECF4AFB-C3CA-A48E-BBFB-54999B3D185D}"/>
              </a:ext>
            </a:extLst>
          </p:cNvPr>
          <p:cNvSpPr/>
          <p:nvPr/>
        </p:nvSpPr>
        <p:spPr>
          <a:xfrm>
            <a:off x="5002700" y="4987004"/>
            <a:ext cx="109537" cy="185738"/>
          </a:xfrm>
          <a:custGeom>
            <a:avLst/>
            <a:gdLst>
              <a:gd name="connsiteX0" fmla="*/ 28575 w 109537"/>
              <a:gd name="connsiteY0" fmla="*/ 0 h 185738"/>
              <a:gd name="connsiteX1" fmla="*/ 0 w 109537"/>
              <a:gd name="connsiteY1" fmla="*/ 57150 h 185738"/>
              <a:gd name="connsiteX2" fmla="*/ 0 w 109537"/>
              <a:gd name="connsiteY2" fmla="*/ 185738 h 185738"/>
              <a:gd name="connsiteX3" fmla="*/ 57150 w 109537"/>
              <a:gd name="connsiteY3" fmla="*/ 185738 h 185738"/>
              <a:gd name="connsiteX4" fmla="*/ 109537 w 109537"/>
              <a:gd name="connsiteY4" fmla="*/ 23813 h 185738"/>
              <a:gd name="connsiteX5" fmla="*/ 28575 w 109537"/>
              <a:gd name="connsiteY5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537" h="185738">
                <a:moveTo>
                  <a:pt x="28575" y="0"/>
                </a:moveTo>
                <a:lnTo>
                  <a:pt x="0" y="57150"/>
                </a:lnTo>
                <a:lnTo>
                  <a:pt x="0" y="185738"/>
                </a:lnTo>
                <a:lnTo>
                  <a:pt x="57150" y="185738"/>
                </a:lnTo>
                <a:lnTo>
                  <a:pt x="109537" y="23813"/>
                </a:lnTo>
                <a:lnTo>
                  <a:pt x="2857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Forme libre : forme 118">
            <a:extLst>
              <a:ext uri="{FF2B5EF4-FFF2-40B4-BE49-F238E27FC236}">
                <a16:creationId xmlns:a16="http://schemas.microsoft.com/office/drawing/2014/main" id="{977EB265-6569-DCE8-A298-1EDD7886589E}"/>
              </a:ext>
            </a:extLst>
          </p:cNvPr>
          <p:cNvSpPr/>
          <p:nvPr/>
        </p:nvSpPr>
        <p:spPr>
          <a:xfrm>
            <a:off x="5188437" y="4982242"/>
            <a:ext cx="142875" cy="147637"/>
          </a:xfrm>
          <a:custGeom>
            <a:avLst/>
            <a:gdLst>
              <a:gd name="connsiteX0" fmla="*/ 47625 w 142875"/>
              <a:gd name="connsiteY0" fmla="*/ 0 h 147637"/>
              <a:gd name="connsiteX1" fmla="*/ 142875 w 142875"/>
              <a:gd name="connsiteY1" fmla="*/ 61912 h 147637"/>
              <a:gd name="connsiteX2" fmla="*/ 100013 w 142875"/>
              <a:gd name="connsiteY2" fmla="*/ 147637 h 147637"/>
              <a:gd name="connsiteX3" fmla="*/ 0 w 142875"/>
              <a:gd name="connsiteY3" fmla="*/ 114300 h 147637"/>
              <a:gd name="connsiteX4" fmla="*/ 47625 w 142875"/>
              <a:gd name="connsiteY4" fmla="*/ 0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7637">
                <a:moveTo>
                  <a:pt x="47625" y="0"/>
                </a:moveTo>
                <a:lnTo>
                  <a:pt x="142875" y="61912"/>
                </a:lnTo>
                <a:lnTo>
                  <a:pt x="100013" y="147637"/>
                </a:lnTo>
                <a:lnTo>
                  <a:pt x="0" y="114300"/>
                </a:lnTo>
                <a:lnTo>
                  <a:pt x="4762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Forme libre : forme 119">
            <a:extLst>
              <a:ext uri="{FF2B5EF4-FFF2-40B4-BE49-F238E27FC236}">
                <a16:creationId xmlns:a16="http://schemas.microsoft.com/office/drawing/2014/main" id="{AA316658-1E17-7530-1DD2-DF9F9C98E84A}"/>
              </a:ext>
            </a:extLst>
          </p:cNvPr>
          <p:cNvSpPr/>
          <p:nvPr/>
        </p:nvSpPr>
        <p:spPr>
          <a:xfrm>
            <a:off x="4231175" y="4929854"/>
            <a:ext cx="123825" cy="109538"/>
          </a:xfrm>
          <a:custGeom>
            <a:avLst/>
            <a:gdLst>
              <a:gd name="connsiteX0" fmla="*/ 42862 w 123825"/>
              <a:gd name="connsiteY0" fmla="*/ 0 h 109538"/>
              <a:gd name="connsiteX1" fmla="*/ 0 w 123825"/>
              <a:gd name="connsiteY1" fmla="*/ 66675 h 109538"/>
              <a:gd name="connsiteX2" fmla="*/ 71437 w 123825"/>
              <a:gd name="connsiteY2" fmla="*/ 109538 h 109538"/>
              <a:gd name="connsiteX3" fmla="*/ 123825 w 123825"/>
              <a:gd name="connsiteY3" fmla="*/ 52388 h 109538"/>
              <a:gd name="connsiteX4" fmla="*/ 42862 w 123825"/>
              <a:gd name="connsiteY4" fmla="*/ 0 h 1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109538">
                <a:moveTo>
                  <a:pt x="42862" y="0"/>
                </a:moveTo>
                <a:lnTo>
                  <a:pt x="0" y="66675"/>
                </a:lnTo>
                <a:lnTo>
                  <a:pt x="71437" y="109538"/>
                </a:lnTo>
                <a:lnTo>
                  <a:pt x="123825" y="52388"/>
                </a:lnTo>
                <a:lnTo>
                  <a:pt x="42862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Forme libre : forme 120">
            <a:extLst>
              <a:ext uri="{FF2B5EF4-FFF2-40B4-BE49-F238E27FC236}">
                <a16:creationId xmlns:a16="http://schemas.microsoft.com/office/drawing/2014/main" id="{BC33757F-6F1B-2C87-4B36-FE4106023B80}"/>
              </a:ext>
            </a:extLst>
          </p:cNvPr>
          <p:cNvSpPr/>
          <p:nvPr/>
        </p:nvSpPr>
        <p:spPr>
          <a:xfrm>
            <a:off x="4736000" y="4853654"/>
            <a:ext cx="73818" cy="51127"/>
          </a:xfrm>
          <a:custGeom>
            <a:avLst/>
            <a:gdLst>
              <a:gd name="connsiteX0" fmla="*/ 0 w 73818"/>
              <a:gd name="connsiteY0" fmla="*/ 0 h 78581"/>
              <a:gd name="connsiteX1" fmla="*/ 0 w 73818"/>
              <a:gd name="connsiteY1" fmla="*/ 78581 h 78581"/>
              <a:gd name="connsiteX2" fmla="*/ 61912 w 73818"/>
              <a:gd name="connsiteY2" fmla="*/ 71438 h 78581"/>
              <a:gd name="connsiteX3" fmla="*/ 73818 w 73818"/>
              <a:gd name="connsiteY3" fmla="*/ 4763 h 78581"/>
              <a:gd name="connsiteX4" fmla="*/ 0 w 73818"/>
              <a:gd name="connsiteY4" fmla="*/ 0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18" h="78581">
                <a:moveTo>
                  <a:pt x="0" y="0"/>
                </a:moveTo>
                <a:lnTo>
                  <a:pt x="0" y="78581"/>
                </a:lnTo>
                <a:lnTo>
                  <a:pt x="61912" y="71438"/>
                </a:lnTo>
                <a:lnTo>
                  <a:pt x="73818" y="476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Forme libre : forme 121">
            <a:extLst>
              <a:ext uri="{FF2B5EF4-FFF2-40B4-BE49-F238E27FC236}">
                <a16:creationId xmlns:a16="http://schemas.microsoft.com/office/drawing/2014/main" id="{453790CE-F450-F8FC-8AF0-8CB412B49238}"/>
              </a:ext>
            </a:extLst>
          </p:cNvPr>
          <p:cNvSpPr/>
          <p:nvPr/>
        </p:nvSpPr>
        <p:spPr>
          <a:xfrm>
            <a:off x="4928881" y="4939379"/>
            <a:ext cx="88106" cy="88106"/>
          </a:xfrm>
          <a:custGeom>
            <a:avLst/>
            <a:gdLst>
              <a:gd name="connsiteX0" fmla="*/ 23812 w 88106"/>
              <a:gd name="connsiteY0" fmla="*/ 0 h 88106"/>
              <a:gd name="connsiteX1" fmla="*/ 0 w 88106"/>
              <a:gd name="connsiteY1" fmla="*/ 78581 h 88106"/>
              <a:gd name="connsiteX2" fmla="*/ 50006 w 88106"/>
              <a:gd name="connsiteY2" fmla="*/ 88106 h 88106"/>
              <a:gd name="connsiteX3" fmla="*/ 88106 w 88106"/>
              <a:gd name="connsiteY3" fmla="*/ 16669 h 88106"/>
              <a:gd name="connsiteX4" fmla="*/ 23812 w 88106"/>
              <a:gd name="connsiteY4" fmla="*/ 0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6" h="88106">
                <a:moveTo>
                  <a:pt x="23812" y="0"/>
                </a:moveTo>
                <a:lnTo>
                  <a:pt x="0" y="78581"/>
                </a:lnTo>
                <a:lnTo>
                  <a:pt x="50006" y="88106"/>
                </a:lnTo>
                <a:lnTo>
                  <a:pt x="88106" y="16669"/>
                </a:lnTo>
                <a:lnTo>
                  <a:pt x="23812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Forme libre : forme 122">
            <a:extLst>
              <a:ext uri="{FF2B5EF4-FFF2-40B4-BE49-F238E27FC236}">
                <a16:creationId xmlns:a16="http://schemas.microsoft.com/office/drawing/2014/main" id="{F1F0914D-9DD9-46FA-AEB6-3CA75BAF20AE}"/>
              </a:ext>
            </a:extLst>
          </p:cNvPr>
          <p:cNvSpPr/>
          <p:nvPr/>
        </p:nvSpPr>
        <p:spPr>
          <a:xfrm>
            <a:off x="5952818" y="2753393"/>
            <a:ext cx="152400" cy="65414"/>
          </a:xfrm>
          <a:custGeom>
            <a:avLst/>
            <a:gdLst>
              <a:gd name="connsiteX0" fmla="*/ 26194 w 152400"/>
              <a:gd name="connsiteY0" fmla="*/ 0 h 85725"/>
              <a:gd name="connsiteX1" fmla="*/ 0 w 152400"/>
              <a:gd name="connsiteY1" fmla="*/ 54768 h 85725"/>
              <a:gd name="connsiteX2" fmla="*/ 138113 w 152400"/>
              <a:gd name="connsiteY2" fmla="*/ 85725 h 85725"/>
              <a:gd name="connsiteX3" fmla="*/ 152400 w 152400"/>
              <a:gd name="connsiteY3" fmla="*/ 23812 h 85725"/>
              <a:gd name="connsiteX4" fmla="*/ 26194 w 152400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85725">
                <a:moveTo>
                  <a:pt x="26194" y="0"/>
                </a:moveTo>
                <a:lnTo>
                  <a:pt x="0" y="54768"/>
                </a:lnTo>
                <a:lnTo>
                  <a:pt x="138113" y="85725"/>
                </a:lnTo>
                <a:lnTo>
                  <a:pt x="152400" y="23812"/>
                </a:lnTo>
                <a:lnTo>
                  <a:pt x="26194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E67BB553-8EE9-2579-C8E9-395C7B5575FC}"/>
              </a:ext>
            </a:extLst>
          </p:cNvPr>
          <p:cNvCxnSpPr>
            <a:cxnSpLocks/>
          </p:cNvCxnSpPr>
          <p:nvPr/>
        </p:nvCxnSpPr>
        <p:spPr>
          <a:xfrm>
            <a:off x="3902562" y="1796129"/>
            <a:ext cx="75238" cy="2845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D28DCAD9-A077-CB44-2947-DE86082F4351}"/>
              </a:ext>
            </a:extLst>
          </p:cNvPr>
          <p:cNvCxnSpPr>
            <a:cxnSpLocks/>
          </p:cNvCxnSpPr>
          <p:nvPr/>
        </p:nvCxnSpPr>
        <p:spPr>
          <a:xfrm>
            <a:off x="3731257" y="2064417"/>
            <a:ext cx="1903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orme libre : forme 125">
            <a:extLst>
              <a:ext uri="{FF2B5EF4-FFF2-40B4-BE49-F238E27FC236}">
                <a16:creationId xmlns:a16="http://schemas.microsoft.com/office/drawing/2014/main" id="{FD50A96F-13A8-B645-BA13-24BC31BE463C}"/>
              </a:ext>
            </a:extLst>
          </p:cNvPr>
          <p:cNvSpPr/>
          <p:nvPr/>
        </p:nvSpPr>
        <p:spPr>
          <a:xfrm>
            <a:off x="3480287" y="4018629"/>
            <a:ext cx="101600" cy="111125"/>
          </a:xfrm>
          <a:custGeom>
            <a:avLst/>
            <a:gdLst>
              <a:gd name="connsiteX0" fmla="*/ 34925 w 101600"/>
              <a:gd name="connsiteY0" fmla="*/ 0 h 111125"/>
              <a:gd name="connsiteX1" fmla="*/ 101600 w 101600"/>
              <a:gd name="connsiteY1" fmla="*/ 31750 h 111125"/>
              <a:gd name="connsiteX2" fmla="*/ 38100 w 101600"/>
              <a:gd name="connsiteY2" fmla="*/ 111125 h 111125"/>
              <a:gd name="connsiteX3" fmla="*/ 0 w 101600"/>
              <a:gd name="connsiteY3" fmla="*/ 85725 h 111125"/>
              <a:gd name="connsiteX4" fmla="*/ 34925 w 101600"/>
              <a:gd name="connsiteY4" fmla="*/ 0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11125">
                <a:moveTo>
                  <a:pt x="34925" y="0"/>
                </a:moveTo>
                <a:lnTo>
                  <a:pt x="101600" y="31750"/>
                </a:lnTo>
                <a:lnTo>
                  <a:pt x="38100" y="111125"/>
                </a:lnTo>
                <a:lnTo>
                  <a:pt x="0" y="85725"/>
                </a:lnTo>
                <a:lnTo>
                  <a:pt x="34925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B637BAB9-6166-250B-9D93-D3C4989BF32E}"/>
              </a:ext>
            </a:extLst>
          </p:cNvPr>
          <p:cNvCxnSpPr>
            <a:cxnSpLocks/>
          </p:cNvCxnSpPr>
          <p:nvPr/>
        </p:nvCxnSpPr>
        <p:spPr>
          <a:xfrm flipH="1">
            <a:off x="4626459" y="5093040"/>
            <a:ext cx="4406388" cy="10380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Graphique 127" descr="Badge croix avec un remplissage uni">
            <a:extLst>
              <a:ext uri="{FF2B5EF4-FFF2-40B4-BE49-F238E27FC236}">
                <a16:creationId xmlns:a16="http://schemas.microsoft.com/office/drawing/2014/main" id="{091B081C-E7A4-DF3E-0C3C-51D9DCEA3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0872" y="2298952"/>
            <a:ext cx="264636" cy="266700"/>
          </a:xfrm>
          <a:prstGeom prst="rect">
            <a:avLst/>
          </a:prstGeom>
        </p:spPr>
      </p:pic>
      <p:pic>
        <p:nvPicPr>
          <p:cNvPr id="129" name="Graphique 128" descr="Badge croix avec un remplissage uni">
            <a:extLst>
              <a:ext uri="{FF2B5EF4-FFF2-40B4-BE49-F238E27FC236}">
                <a16:creationId xmlns:a16="http://schemas.microsoft.com/office/drawing/2014/main" id="{DF66FAA0-AF08-BD71-D8EA-42E93AD37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5508" y="2451352"/>
            <a:ext cx="266700" cy="266700"/>
          </a:xfrm>
          <a:prstGeom prst="rect">
            <a:avLst/>
          </a:prstGeom>
        </p:spPr>
      </p:pic>
      <p:pic>
        <p:nvPicPr>
          <p:cNvPr id="130" name="Graphique 129" descr="Badge croix avec un remplissage uni">
            <a:extLst>
              <a:ext uri="{FF2B5EF4-FFF2-40B4-BE49-F238E27FC236}">
                <a16:creationId xmlns:a16="http://schemas.microsoft.com/office/drawing/2014/main" id="{58CAF946-90C0-5A4B-F51E-9DB785BF9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3470" y="2552913"/>
            <a:ext cx="266700" cy="266700"/>
          </a:xfrm>
          <a:prstGeom prst="rect">
            <a:avLst/>
          </a:prstGeom>
        </p:spPr>
      </p:pic>
      <p:pic>
        <p:nvPicPr>
          <p:cNvPr id="131" name="Graphique 130" descr="Badge croix avec un remplissage uni">
            <a:extLst>
              <a:ext uri="{FF2B5EF4-FFF2-40B4-BE49-F238E27FC236}">
                <a16:creationId xmlns:a16="http://schemas.microsoft.com/office/drawing/2014/main" id="{FE433F0A-3B53-4FE2-82C5-ACA36194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8163" y="2909167"/>
            <a:ext cx="266700" cy="266700"/>
          </a:xfrm>
          <a:prstGeom prst="rect">
            <a:avLst/>
          </a:prstGeom>
        </p:spPr>
      </p:pic>
      <p:pic>
        <p:nvPicPr>
          <p:cNvPr id="132" name="Graphique 131" descr="Badge croix avec un remplissage uni">
            <a:extLst>
              <a:ext uri="{FF2B5EF4-FFF2-40B4-BE49-F238E27FC236}">
                <a16:creationId xmlns:a16="http://schemas.microsoft.com/office/drawing/2014/main" id="{2939EC77-DF7D-326D-9298-37E26FDD7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5323" y="2901029"/>
            <a:ext cx="266700" cy="266700"/>
          </a:xfrm>
          <a:prstGeom prst="rect">
            <a:avLst/>
          </a:prstGeom>
        </p:spPr>
      </p:pic>
      <p:pic>
        <p:nvPicPr>
          <p:cNvPr id="133" name="Graphique 132" descr="Badge croix avec un remplissage uni">
            <a:extLst>
              <a:ext uri="{FF2B5EF4-FFF2-40B4-BE49-F238E27FC236}">
                <a16:creationId xmlns:a16="http://schemas.microsoft.com/office/drawing/2014/main" id="{CF5D8B3B-45B8-3C90-19A7-65E4EF761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5630" y="3184620"/>
            <a:ext cx="266700" cy="266700"/>
          </a:xfrm>
          <a:prstGeom prst="rect">
            <a:avLst/>
          </a:prstGeom>
        </p:spPr>
      </p:pic>
      <p:pic>
        <p:nvPicPr>
          <p:cNvPr id="134" name="Graphique 133" descr="Badge croix avec un remplissage uni">
            <a:extLst>
              <a:ext uri="{FF2B5EF4-FFF2-40B4-BE49-F238E27FC236}">
                <a16:creationId xmlns:a16="http://schemas.microsoft.com/office/drawing/2014/main" id="{253DAF18-798A-ED82-22D1-14F7F0A4F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587" y="3251549"/>
            <a:ext cx="266700" cy="266700"/>
          </a:xfrm>
          <a:prstGeom prst="rect">
            <a:avLst/>
          </a:prstGeom>
        </p:spPr>
      </p:pic>
      <p:pic>
        <p:nvPicPr>
          <p:cNvPr id="135" name="Graphique 134" descr="Badge croix avec un remplissage uni">
            <a:extLst>
              <a:ext uri="{FF2B5EF4-FFF2-40B4-BE49-F238E27FC236}">
                <a16:creationId xmlns:a16="http://schemas.microsoft.com/office/drawing/2014/main" id="{DA7B03F7-AD27-DF8F-7CD2-372923837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2827" y="3541009"/>
            <a:ext cx="266700" cy="266700"/>
          </a:xfrm>
          <a:prstGeom prst="rect">
            <a:avLst/>
          </a:prstGeom>
        </p:spPr>
      </p:pic>
      <p:pic>
        <p:nvPicPr>
          <p:cNvPr id="136" name="Graphique 135" descr="Badge croix avec un remplissage uni">
            <a:extLst>
              <a:ext uri="{FF2B5EF4-FFF2-40B4-BE49-F238E27FC236}">
                <a16:creationId xmlns:a16="http://schemas.microsoft.com/office/drawing/2014/main" id="{563D3493-024F-C8F4-2124-3EC8F6182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914" y="3713395"/>
            <a:ext cx="266700" cy="266700"/>
          </a:xfrm>
          <a:prstGeom prst="rect">
            <a:avLst/>
          </a:prstGeom>
        </p:spPr>
      </p:pic>
      <p:pic>
        <p:nvPicPr>
          <p:cNvPr id="137" name="Graphique 136" descr="Badge croix avec un remplissage uni">
            <a:extLst>
              <a:ext uri="{FF2B5EF4-FFF2-40B4-BE49-F238E27FC236}">
                <a16:creationId xmlns:a16="http://schemas.microsoft.com/office/drawing/2014/main" id="{4B542D78-5BC3-E645-4F6D-E27E08F42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1602" y="3440576"/>
            <a:ext cx="266700" cy="266700"/>
          </a:xfrm>
          <a:prstGeom prst="rect">
            <a:avLst/>
          </a:prstGeom>
        </p:spPr>
      </p:pic>
      <p:pic>
        <p:nvPicPr>
          <p:cNvPr id="138" name="Graphique 137" descr="Badge croix avec un remplissage uni">
            <a:extLst>
              <a:ext uri="{FF2B5EF4-FFF2-40B4-BE49-F238E27FC236}">
                <a16:creationId xmlns:a16="http://schemas.microsoft.com/office/drawing/2014/main" id="{7E2FA58B-0C12-8940-669E-F62FED091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6939" y="4526807"/>
            <a:ext cx="282611" cy="266700"/>
          </a:xfrm>
          <a:prstGeom prst="rect">
            <a:avLst/>
          </a:prstGeom>
        </p:spPr>
      </p:pic>
      <p:pic>
        <p:nvPicPr>
          <p:cNvPr id="139" name="Graphique 138" descr="Badge croix avec un remplissage uni">
            <a:extLst>
              <a:ext uri="{FF2B5EF4-FFF2-40B4-BE49-F238E27FC236}">
                <a16:creationId xmlns:a16="http://schemas.microsoft.com/office/drawing/2014/main" id="{F8933EA7-1EAA-3301-3CB6-A8E45AD50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6878" y="2714782"/>
            <a:ext cx="266700" cy="2667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E29D4B3B-31F6-E2FC-3FD9-697139EFD647}"/>
              </a:ext>
            </a:extLst>
          </p:cNvPr>
          <p:cNvSpPr/>
          <p:nvPr/>
        </p:nvSpPr>
        <p:spPr>
          <a:xfrm>
            <a:off x="8063082" y="1326904"/>
            <a:ext cx="320040" cy="1975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1" name="Graphique 140" descr="Badge croix avec un remplissage uni">
            <a:extLst>
              <a:ext uri="{FF2B5EF4-FFF2-40B4-BE49-F238E27FC236}">
                <a16:creationId xmlns:a16="http://schemas.microsoft.com/office/drawing/2014/main" id="{97B8BB9B-D39E-794C-E0EB-5498B9517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3281" y="1662533"/>
            <a:ext cx="264636" cy="266700"/>
          </a:xfrm>
          <a:prstGeom prst="rect">
            <a:avLst/>
          </a:prstGeom>
        </p:spPr>
      </p:pic>
      <p:sp>
        <p:nvSpPr>
          <p:cNvPr id="142" name="ZoneTexte 141">
            <a:extLst>
              <a:ext uri="{FF2B5EF4-FFF2-40B4-BE49-F238E27FC236}">
                <a16:creationId xmlns:a16="http://schemas.microsoft.com/office/drawing/2014/main" id="{BF6C2FCB-9796-FBCD-2790-29CB8973E604}"/>
              </a:ext>
            </a:extLst>
          </p:cNvPr>
          <p:cNvSpPr txBox="1"/>
          <p:nvPr/>
        </p:nvSpPr>
        <p:spPr>
          <a:xfrm>
            <a:off x="8441692" y="1281665"/>
            <a:ext cx="1036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Terrains ville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E6DC683E-A5F6-C6FB-286D-260AED507E8C}"/>
              </a:ext>
            </a:extLst>
          </p:cNvPr>
          <p:cNvSpPr txBox="1"/>
          <p:nvPr/>
        </p:nvSpPr>
        <p:spPr>
          <a:xfrm>
            <a:off x="8441692" y="1632308"/>
            <a:ext cx="1182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Terrains privés</a:t>
            </a:r>
          </a:p>
        </p:txBody>
      </p:sp>
    </p:spTree>
    <p:extLst>
      <p:ext uri="{BB962C8B-B14F-4D97-AF65-F5344CB8AC3E}">
        <p14:creationId xmlns:p14="http://schemas.microsoft.com/office/powerpoint/2010/main" val="3263364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F5D878DC-59CA-AF8F-300A-C88E21E3C24B}"/>
              </a:ext>
            </a:extLst>
          </p:cNvPr>
          <p:cNvSpPr/>
          <p:nvPr/>
        </p:nvSpPr>
        <p:spPr>
          <a:xfrm>
            <a:off x="7715832" y="1169030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351771" cy="365207"/>
          </a:xfrm>
        </p:spPr>
        <p:txBody>
          <a:bodyPr/>
          <a:lstStyle/>
          <a:p>
            <a:r>
              <a:rPr lang="fr-FR"/>
              <a:t>Mise en place d’une nouvelle géothermie sur Fresnes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79EE6-6D3B-F1FF-C52B-03C7D0712D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DE359E-613D-1D06-5C84-F562638A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93" y="1776022"/>
            <a:ext cx="8004014" cy="4820808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C61C39F3-2679-7654-1710-4606DBC79AE5}"/>
              </a:ext>
            </a:extLst>
          </p:cNvPr>
          <p:cNvSpPr/>
          <p:nvPr/>
        </p:nvSpPr>
        <p:spPr>
          <a:xfrm>
            <a:off x="6890290" y="4186426"/>
            <a:ext cx="1128998" cy="1098806"/>
          </a:xfrm>
          <a:custGeom>
            <a:avLst/>
            <a:gdLst>
              <a:gd name="connsiteX0" fmla="*/ 0 w 1187778"/>
              <a:gd name="connsiteY0" fmla="*/ 659876 h 1140643"/>
              <a:gd name="connsiteX1" fmla="*/ 169683 w 1187778"/>
              <a:gd name="connsiteY1" fmla="*/ 0 h 1140643"/>
              <a:gd name="connsiteX2" fmla="*/ 1187778 w 1187778"/>
              <a:gd name="connsiteY2" fmla="*/ 556181 h 1140643"/>
              <a:gd name="connsiteX3" fmla="*/ 1027522 w 1187778"/>
              <a:gd name="connsiteY3" fmla="*/ 1140643 h 1140643"/>
              <a:gd name="connsiteX4" fmla="*/ 593889 w 1187778"/>
              <a:gd name="connsiteY4" fmla="*/ 1036948 h 1140643"/>
              <a:gd name="connsiteX5" fmla="*/ 575035 w 1187778"/>
              <a:gd name="connsiteY5" fmla="*/ 989814 h 1140643"/>
              <a:gd name="connsiteX6" fmla="*/ 348792 w 1187778"/>
              <a:gd name="connsiteY6" fmla="*/ 952107 h 1140643"/>
              <a:gd name="connsiteX7" fmla="*/ 0 w 1187778"/>
              <a:gd name="connsiteY7" fmla="*/ 659876 h 1140643"/>
              <a:gd name="connsiteX0" fmla="*/ 0 w 1261218"/>
              <a:gd name="connsiteY0" fmla="*/ 628856 h 1140643"/>
              <a:gd name="connsiteX1" fmla="*/ 243123 w 1261218"/>
              <a:gd name="connsiteY1" fmla="*/ 0 h 1140643"/>
              <a:gd name="connsiteX2" fmla="*/ 1261218 w 1261218"/>
              <a:gd name="connsiteY2" fmla="*/ 556181 h 1140643"/>
              <a:gd name="connsiteX3" fmla="*/ 1100962 w 1261218"/>
              <a:gd name="connsiteY3" fmla="*/ 1140643 h 1140643"/>
              <a:gd name="connsiteX4" fmla="*/ 667329 w 1261218"/>
              <a:gd name="connsiteY4" fmla="*/ 1036948 h 1140643"/>
              <a:gd name="connsiteX5" fmla="*/ 648475 w 1261218"/>
              <a:gd name="connsiteY5" fmla="*/ 989814 h 1140643"/>
              <a:gd name="connsiteX6" fmla="*/ 422232 w 1261218"/>
              <a:gd name="connsiteY6" fmla="*/ 952107 h 1140643"/>
              <a:gd name="connsiteX7" fmla="*/ 0 w 1261218"/>
              <a:gd name="connsiteY7" fmla="*/ 628856 h 1140643"/>
              <a:gd name="connsiteX0" fmla="*/ 0 w 1261218"/>
              <a:gd name="connsiteY0" fmla="*/ 628856 h 1140643"/>
              <a:gd name="connsiteX1" fmla="*/ 189711 w 1261218"/>
              <a:gd name="connsiteY1" fmla="*/ 0 h 1140643"/>
              <a:gd name="connsiteX2" fmla="*/ 1261218 w 1261218"/>
              <a:gd name="connsiteY2" fmla="*/ 556181 h 1140643"/>
              <a:gd name="connsiteX3" fmla="*/ 1100962 w 1261218"/>
              <a:gd name="connsiteY3" fmla="*/ 1140643 h 1140643"/>
              <a:gd name="connsiteX4" fmla="*/ 667329 w 1261218"/>
              <a:gd name="connsiteY4" fmla="*/ 1036948 h 1140643"/>
              <a:gd name="connsiteX5" fmla="*/ 648475 w 1261218"/>
              <a:gd name="connsiteY5" fmla="*/ 989814 h 1140643"/>
              <a:gd name="connsiteX6" fmla="*/ 422232 w 1261218"/>
              <a:gd name="connsiteY6" fmla="*/ 952107 h 1140643"/>
              <a:gd name="connsiteX7" fmla="*/ 0 w 1261218"/>
              <a:gd name="connsiteY7" fmla="*/ 628856 h 114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18" h="1140643">
                <a:moveTo>
                  <a:pt x="0" y="628856"/>
                </a:moveTo>
                <a:lnTo>
                  <a:pt x="189711" y="0"/>
                </a:lnTo>
                <a:lnTo>
                  <a:pt x="1261218" y="556181"/>
                </a:lnTo>
                <a:lnTo>
                  <a:pt x="1100962" y="1140643"/>
                </a:lnTo>
                <a:lnTo>
                  <a:pt x="667329" y="1036948"/>
                </a:lnTo>
                <a:lnTo>
                  <a:pt x="648475" y="989814"/>
                </a:lnTo>
                <a:lnTo>
                  <a:pt x="422232" y="952107"/>
                </a:lnTo>
                <a:lnTo>
                  <a:pt x="0" y="628856"/>
                </a:lnTo>
                <a:close/>
              </a:path>
            </a:pathLst>
          </a:custGeom>
          <a:solidFill>
            <a:srgbClr val="FFC000">
              <a:alpha val="3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5DEBB9F-BA37-B7F4-80C0-651687B480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Situation du terrain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AA204-B8ED-5264-6596-979B76625A80}"/>
              </a:ext>
            </a:extLst>
          </p:cNvPr>
          <p:cNvSpPr txBox="1"/>
          <p:nvPr/>
        </p:nvSpPr>
        <p:spPr>
          <a:xfrm rot="1640850">
            <a:off x="5568795" y="3626030"/>
            <a:ext cx="1699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chemeClr val="bg1"/>
                </a:solidFill>
              </a:rPr>
              <a:t>Avenue du parc des sports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CAA60AE3-0645-986D-0E7E-12261AC8FA6A}"/>
              </a:ext>
            </a:extLst>
          </p:cNvPr>
          <p:cNvSpPr/>
          <p:nvPr/>
        </p:nvSpPr>
        <p:spPr>
          <a:xfrm>
            <a:off x="4201459" y="3179482"/>
            <a:ext cx="3693459" cy="3197412"/>
          </a:xfrm>
          <a:custGeom>
            <a:avLst/>
            <a:gdLst>
              <a:gd name="connsiteX0" fmla="*/ 0 w 3693459"/>
              <a:gd name="connsiteY0" fmla="*/ 1201271 h 3197412"/>
              <a:gd name="connsiteX1" fmla="*/ 759012 w 3693459"/>
              <a:gd name="connsiteY1" fmla="*/ 0 h 3197412"/>
              <a:gd name="connsiteX2" fmla="*/ 818776 w 3693459"/>
              <a:gd name="connsiteY2" fmla="*/ 65742 h 3197412"/>
              <a:gd name="connsiteX3" fmla="*/ 884517 w 3693459"/>
              <a:gd name="connsiteY3" fmla="*/ 352612 h 3197412"/>
              <a:gd name="connsiteX4" fmla="*/ 962212 w 3693459"/>
              <a:gd name="connsiteY4" fmla="*/ 316753 h 3197412"/>
              <a:gd name="connsiteX5" fmla="*/ 2755153 w 3693459"/>
              <a:gd name="connsiteY5" fmla="*/ 1320800 h 3197412"/>
              <a:gd name="connsiteX6" fmla="*/ 2677459 w 3693459"/>
              <a:gd name="connsiteY6" fmla="*/ 1601694 h 3197412"/>
              <a:gd name="connsiteX7" fmla="*/ 3036047 w 3693459"/>
              <a:gd name="connsiteY7" fmla="*/ 1918447 h 3197412"/>
              <a:gd name="connsiteX8" fmla="*/ 3251200 w 3693459"/>
              <a:gd name="connsiteY8" fmla="*/ 1960283 h 3197412"/>
              <a:gd name="connsiteX9" fmla="*/ 3358776 w 3693459"/>
              <a:gd name="connsiteY9" fmla="*/ 2043953 h 3197412"/>
              <a:gd name="connsiteX10" fmla="*/ 3693459 w 3693459"/>
              <a:gd name="connsiteY10" fmla="*/ 2121647 h 3197412"/>
              <a:gd name="connsiteX11" fmla="*/ 3436470 w 3693459"/>
              <a:gd name="connsiteY11" fmla="*/ 3197412 h 3197412"/>
              <a:gd name="connsiteX12" fmla="*/ 2814917 w 3693459"/>
              <a:gd name="connsiteY12" fmla="*/ 2862730 h 3197412"/>
              <a:gd name="connsiteX13" fmla="*/ 2169459 w 3693459"/>
              <a:gd name="connsiteY13" fmla="*/ 2073836 h 3197412"/>
              <a:gd name="connsiteX14" fmla="*/ 770965 w 3693459"/>
              <a:gd name="connsiteY14" fmla="*/ 1350683 h 3197412"/>
              <a:gd name="connsiteX15" fmla="*/ 627529 w 3693459"/>
              <a:gd name="connsiteY15" fmla="*/ 1320800 h 3197412"/>
              <a:gd name="connsiteX16" fmla="*/ 0 w 3693459"/>
              <a:gd name="connsiteY16" fmla="*/ 1201271 h 319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93459" h="3197412">
                <a:moveTo>
                  <a:pt x="0" y="1201271"/>
                </a:moveTo>
                <a:lnTo>
                  <a:pt x="759012" y="0"/>
                </a:lnTo>
                <a:lnTo>
                  <a:pt x="818776" y="65742"/>
                </a:lnTo>
                <a:lnTo>
                  <a:pt x="884517" y="352612"/>
                </a:lnTo>
                <a:lnTo>
                  <a:pt x="962212" y="316753"/>
                </a:lnTo>
                <a:lnTo>
                  <a:pt x="2755153" y="1320800"/>
                </a:lnTo>
                <a:lnTo>
                  <a:pt x="2677459" y="1601694"/>
                </a:lnTo>
                <a:lnTo>
                  <a:pt x="3036047" y="1918447"/>
                </a:lnTo>
                <a:lnTo>
                  <a:pt x="3251200" y="1960283"/>
                </a:lnTo>
                <a:lnTo>
                  <a:pt x="3358776" y="2043953"/>
                </a:lnTo>
                <a:lnTo>
                  <a:pt x="3693459" y="2121647"/>
                </a:lnTo>
                <a:lnTo>
                  <a:pt x="3436470" y="3197412"/>
                </a:lnTo>
                <a:lnTo>
                  <a:pt x="2814917" y="2862730"/>
                </a:lnTo>
                <a:lnTo>
                  <a:pt x="2169459" y="2073836"/>
                </a:lnTo>
                <a:lnTo>
                  <a:pt x="770965" y="1350683"/>
                </a:lnTo>
                <a:lnTo>
                  <a:pt x="627529" y="1320800"/>
                </a:lnTo>
                <a:lnTo>
                  <a:pt x="0" y="1201271"/>
                </a:lnTo>
                <a:close/>
              </a:path>
            </a:pathLst>
          </a:cu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6FED0B-363E-0B1A-4F33-38355F016FF8}"/>
              </a:ext>
            </a:extLst>
          </p:cNvPr>
          <p:cNvSpPr txBox="1"/>
          <p:nvPr/>
        </p:nvSpPr>
        <p:spPr>
          <a:xfrm>
            <a:off x="5474152" y="4372133"/>
            <a:ext cx="1148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chemeClr val="bg1"/>
                </a:solidFill>
              </a:rPr>
              <a:t>Parc des Aulnes </a:t>
            </a:r>
          </a:p>
        </p:txBody>
      </p:sp>
    </p:spTree>
    <p:extLst>
      <p:ext uri="{BB962C8B-B14F-4D97-AF65-F5344CB8AC3E}">
        <p14:creationId xmlns:p14="http://schemas.microsoft.com/office/powerpoint/2010/main" val="1675054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1F203C7-A617-42B0-A539-FB0389EE7EBE}"/>
              </a:ext>
            </a:extLst>
          </p:cNvPr>
          <p:cNvSpPr txBox="1"/>
          <p:nvPr/>
        </p:nvSpPr>
        <p:spPr>
          <a:xfrm>
            <a:off x="2372385" y="3523916"/>
            <a:ext cx="2664296" cy="27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900" dirty="0"/>
              <a:t>Vue aérienne en 2004</a:t>
            </a:r>
            <a:endParaRPr lang="fr-FR" sz="9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3BC4E1-4106-B982-5241-ED0C84CD6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41" t="-2995" r="2003" b="25931"/>
          <a:stretch/>
        </p:blipFill>
        <p:spPr>
          <a:xfrm>
            <a:off x="2372385" y="1323242"/>
            <a:ext cx="3602962" cy="22459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D5BC25-B797-C1F6-F395-85FD9FDA0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656" y="1365537"/>
            <a:ext cx="3602962" cy="215837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3E9FFCC-F209-9215-772F-598DD65309D5}"/>
              </a:ext>
            </a:extLst>
          </p:cNvPr>
          <p:cNvSpPr txBox="1"/>
          <p:nvPr/>
        </p:nvSpPr>
        <p:spPr>
          <a:xfrm>
            <a:off x="8216628" y="5262105"/>
            <a:ext cx="3730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600" dirty="0"/>
          </a:p>
          <a:p>
            <a:pPr algn="just"/>
            <a:r>
              <a:rPr lang="fr-FR" sz="1400" dirty="0"/>
              <a:t>Une </a:t>
            </a:r>
            <a:r>
              <a:rPr lang="fr-FR" sz="1400" b="1" dirty="0">
                <a:solidFill>
                  <a:srgbClr val="009793"/>
                </a:solidFill>
              </a:rPr>
              <a:t>étude géotechnique </a:t>
            </a:r>
            <a:r>
              <a:rPr lang="fr-FR" sz="1400" dirty="0"/>
              <a:t>a été réalisée afin de qualifier plus précisément les caractéristiques du sol et de ses couches inférieures.</a:t>
            </a:r>
          </a:p>
          <a:p>
            <a:pPr algn="just"/>
            <a:r>
              <a:rPr lang="fr-FR" sz="1400" dirty="0"/>
              <a:t>Un </a:t>
            </a:r>
            <a:r>
              <a:rPr lang="fr-FR" sz="1400" b="1" dirty="0">
                <a:solidFill>
                  <a:srgbClr val="009793"/>
                </a:solidFill>
              </a:rPr>
              <a:t>écologue</a:t>
            </a:r>
            <a:r>
              <a:rPr lang="fr-FR" sz="1400" dirty="0">
                <a:solidFill>
                  <a:srgbClr val="009793"/>
                </a:solidFill>
              </a:rPr>
              <a:t> </a:t>
            </a:r>
            <a:r>
              <a:rPr lang="fr-FR" sz="1400" dirty="0"/>
              <a:t>a été sollicité afin d’évaluer la valeur de la biodiversité en place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2078375-6FE0-C534-A6BE-C8A5D561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08" y="437830"/>
            <a:ext cx="10972800" cy="72547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d’une nouvelle géothermie sur Fresnes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001049-0FDA-3251-A6BD-35B622A7DD79}"/>
              </a:ext>
            </a:extLst>
          </p:cNvPr>
          <p:cNvSpPr txBox="1"/>
          <p:nvPr/>
        </p:nvSpPr>
        <p:spPr>
          <a:xfrm>
            <a:off x="6713656" y="3531284"/>
            <a:ext cx="2664296" cy="27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900" dirty="0"/>
              <a:t>Vue aérienne aujourd’hui</a:t>
            </a:r>
            <a:endParaRPr lang="fr-FR" sz="900" i="1" dirty="0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81B1002A-260F-95A6-8575-CD6134EC44CB}"/>
              </a:ext>
            </a:extLst>
          </p:cNvPr>
          <p:cNvGraphicFramePr/>
          <p:nvPr/>
        </p:nvGraphicFramePr>
        <p:xfrm>
          <a:off x="2109996" y="3965596"/>
          <a:ext cx="7972008" cy="265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4E83E64-7B43-BA6D-82EA-60A166AC0D11}"/>
              </a:ext>
            </a:extLst>
          </p:cNvPr>
          <p:cNvSpPr txBox="1">
            <a:spLocks/>
          </p:cNvSpPr>
          <p:nvPr/>
        </p:nvSpPr>
        <p:spPr>
          <a:xfrm>
            <a:off x="1920115" y="972910"/>
            <a:ext cx="8351770" cy="3126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rgbClr val="67B14A"/>
                </a:solidFill>
                <a:latin typeface="Arial"/>
                <a:cs typeface="Arial"/>
              </a:rPr>
              <a:t>Historique du terrain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687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3339563-7C60-424B-0AE0-3BB1DC22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243068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A6561507-3245-DFFE-2A9F-9D64529AEDFF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7947260" cy="312656"/>
          </a:xfrm>
          <a:prstGeom prst="rect">
            <a:avLst/>
          </a:prstGeom>
        </p:spPr>
        <p:txBody>
          <a:bodyPr lIns="91440" tIns="45720" rIns="91440" bIns="45720" anchor="t"/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fr-FR" dirty="0"/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24696DFA-A217-7BA7-E91C-A849D6DDED9B}"/>
              </a:ext>
            </a:extLst>
          </p:cNvPr>
          <p:cNvSpPr txBox="1">
            <a:spLocks/>
          </p:cNvSpPr>
          <p:nvPr/>
        </p:nvSpPr>
        <p:spPr>
          <a:xfrm>
            <a:off x="1978232" y="612942"/>
            <a:ext cx="9266942" cy="365207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d’une nouvelle géothermie sur Fresnes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0E2B6C-FA24-F145-0587-6541A4F1794F}"/>
              </a:ext>
            </a:extLst>
          </p:cNvPr>
          <p:cNvSpPr txBox="1"/>
          <p:nvPr/>
        </p:nvSpPr>
        <p:spPr>
          <a:xfrm>
            <a:off x="8993930" y="1739626"/>
            <a:ext cx="3011589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FR" sz="1400"/>
              <a:t>La parcelle représente 4 600 m². </a:t>
            </a:r>
            <a:endParaRPr lang="fr-FR"/>
          </a:p>
          <a:p>
            <a:pPr algn="just"/>
            <a:endParaRPr lang="fr-FR" sz="1400"/>
          </a:p>
          <a:p>
            <a:pPr algn="just"/>
            <a:r>
              <a:rPr lang="fr-FR" sz="1400"/>
              <a:t>Les </a:t>
            </a:r>
            <a:r>
              <a:rPr lang="fr-FR" sz="1400" b="1">
                <a:solidFill>
                  <a:srgbClr val="009793"/>
                </a:solidFill>
              </a:rPr>
              <a:t>infrastructures</a:t>
            </a:r>
            <a:r>
              <a:rPr lang="fr-FR" sz="1400"/>
              <a:t> définitives seront </a:t>
            </a:r>
            <a:r>
              <a:rPr lang="fr-FR" sz="1400" b="1">
                <a:solidFill>
                  <a:srgbClr val="009793"/>
                </a:solidFill>
              </a:rPr>
              <a:t>limitées</a:t>
            </a:r>
            <a:r>
              <a:rPr lang="fr-FR" sz="1400"/>
              <a:t> afin de conserver le patrimoine arboré aux alentours. </a:t>
            </a:r>
          </a:p>
          <a:p>
            <a:pPr algn="just"/>
            <a:endParaRPr lang="fr-FR" sz="1400">
              <a:cs typeface="Arial"/>
            </a:endParaRPr>
          </a:p>
          <a:p>
            <a:pPr algn="just"/>
            <a:endParaRPr lang="fr-FR" sz="1400">
              <a:cs typeface="Arial"/>
            </a:endParaRPr>
          </a:p>
        </p:txBody>
      </p:sp>
      <p:graphicFrame>
        <p:nvGraphicFramePr>
          <p:cNvPr id="12" name="Tableau 14">
            <a:extLst>
              <a:ext uri="{FF2B5EF4-FFF2-40B4-BE49-F238E27FC236}">
                <a16:creationId xmlns:a16="http://schemas.microsoft.com/office/drawing/2014/main" id="{65AF028E-7F3E-FF8A-30DB-1A3147F2DB55}"/>
              </a:ext>
            </a:extLst>
          </p:cNvPr>
          <p:cNvGraphicFramePr>
            <a:graphicFrameLocks noGrp="1"/>
          </p:cNvGraphicFramePr>
          <p:nvPr/>
        </p:nvGraphicFramePr>
        <p:xfrm>
          <a:off x="8993929" y="3317240"/>
          <a:ext cx="3143681" cy="17373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828925">
                  <a:extLst>
                    <a:ext uri="{9D8B030D-6E8A-4147-A177-3AD203B41FA5}">
                      <a16:colId xmlns:a16="http://schemas.microsoft.com/office/drawing/2014/main" val="1212017765"/>
                    </a:ext>
                  </a:extLst>
                </a:gridCol>
                <a:gridCol w="1513016">
                  <a:extLst>
                    <a:ext uri="{9D8B030D-6E8A-4147-A177-3AD203B41FA5}">
                      <a16:colId xmlns:a16="http://schemas.microsoft.com/office/drawing/2014/main" val="4022066131"/>
                    </a:ext>
                  </a:extLst>
                </a:gridCol>
                <a:gridCol w="801740">
                  <a:extLst>
                    <a:ext uri="{9D8B030D-6E8A-4147-A177-3AD203B41FA5}">
                      <a16:colId xmlns:a16="http://schemas.microsoft.com/office/drawing/2014/main" val="2312974765"/>
                    </a:ext>
                  </a:extLst>
                </a:gridCol>
              </a:tblGrid>
              <a:tr h="28954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Espaces verts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3 120 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72%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9981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Espaces imperméabilisés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878 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3763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Emprise bâtiment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350 m² </a:t>
                      </a:r>
                    </a:p>
                    <a:p>
                      <a:pPr algn="ctr"/>
                      <a:r>
                        <a:rPr lang="fr-FR" sz="1200"/>
                        <a:t>(dont 215m² de toiture végétalisée)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0806980"/>
                  </a:ext>
                </a:extLst>
              </a:tr>
            </a:tbl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1ECC9FB-1508-5AA8-E404-D11D524A9FBB}"/>
              </a:ext>
            </a:extLst>
          </p:cNvPr>
          <p:cNvSpPr/>
          <p:nvPr/>
        </p:nvSpPr>
        <p:spPr>
          <a:xfrm>
            <a:off x="8993930" y="5700241"/>
            <a:ext cx="424206" cy="25887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33F8D6-81C2-2DD8-E002-020E15E8244B}"/>
              </a:ext>
            </a:extLst>
          </p:cNvPr>
          <p:cNvSpPr txBox="1"/>
          <p:nvPr/>
        </p:nvSpPr>
        <p:spPr>
          <a:xfrm>
            <a:off x="9447880" y="5682119"/>
            <a:ext cx="2974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/>
              <a:t>Zone d’exploitation</a:t>
            </a:r>
            <a:endParaRPr lang="en-GB" sz="12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2EA8D8-B56E-D9BC-A630-1680D2443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24" y="1758107"/>
            <a:ext cx="7658980" cy="4742460"/>
          </a:xfrm>
          <a:prstGeom prst="rect">
            <a:avLst/>
          </a:prstGeom>
        </p:spPr>
      </p:pic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BA435F0D-79CB-C625-563A-42AE2AB665E6}"/>
              </a:ext>
            </a:extLst>
          </p:cNvPr>
          <p:cNvCxnSpPr>
            <a:cxnSpLocks/>
          </p:cNvCxnSpPr>
          <p:nvPr/>
        </p:nvCxnSpPr>
        <p:spPr>
          <a:xfrm>
            <a:off x="3828521" y="6103320"/>
            <a:ext cx="1118127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55162308-E869-8F39-D5F7-11D0BDBF50E3}"/>
              </a:ext>
            </a:extLst>
          </p:cNvPr>
          <p:cNvCxnSpPr>
            <a:cxnSpLocks/>
          </p:cNvCxnSpPr>
          <p:nvPr/>
        </p:nvCxnSpPr>
        <p:spPr>
          <a:xfrm>
            <a:off x="5103166" y="6294629"/>
            <a:ext cx="2142184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252B4A70-A88F-ADE1-2F0A-82899B1CD4E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45418" y="4792526"/>
            <a:ext cx="3014738" cy="1486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2FE1A0D-84F6-5829-97B0-E57B79045AFE}"/>
              </a:ext>
            </a:extLst>
          </p:cNvPr>
          <p:cNvCxnSpPr>
            <a:cxnSpLocks/>
          </p:cNvCxnSpPr>
          <p:nvPr/>
        </p:nvCxnSpPr>
        <p:spPr>
          <a:xfrm>
            <a:off x="3073492" y="2255127"/>
            <a:ext cx="4171858" cy="103746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10CCD9A-E089-F225-EAD4-AA5F6ABB3031}"/>
              </a:ext>
            </a:extLst>
          </p:cNvPr>
          <p:cNvCxnSpPr>
            <a:cxnSpLocks/>
          </p:cNvCxnSpPr>
          <p:nvPr/>
        </p:nvCxnSpPr>
        <p:spPr>
          <a:xfrm>
            <a:off x="3008918" y="5700241"/>
            <a:ext cx="815352" cy="39069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7F21CCEA-1BAE-F831-1A78-AD74698BD93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63113" y="3964835"/>
            <a:ext cx="3491019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0A82744A-8EC8-9167-02CB-1A9A8F26699B}"/>
              </a:ext>
            </a:extLst>
          </p:cNvPr>
          <p:cNvSpPr txBox="1"/>
          <p:nvPr/>
        </p:nvSpPr>
        <p:spPr>
          <a:xfrm>
            <a:off x="8993929" y="6054291"/>
            <a:ext cx="30115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9793"/>
                </a:solidFill>
              </a:rPr>
              <a:t>Hauteur du bâtiment &lt; 7,5m </a:t>
            </a:r>
          </a:p>
          <a:p>
            <a:r>
              <a:rPr lang="fr-FR" sz="1050" dirty="0"/>
              <a:t>(soit l’équivalant d’un immeuble de 1 étage)</a:t>
            </a:r>
            <a:endParaRPr lang="en-GB" sz="105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71FCC4-0136-44B3-8BC0-8D6882848579}"/>
              </a:ext>
            </a:extLst>
          </p:cNvPr>
          <p:cNvSpPr txBox="1">
            <a:spLocks/>
          </p:cNvSpPr>
          <p:nvPr/>
        </p:nvSpPr>
        <p:spPr>
          <a:xfrm>
            <a:off x="1978231" y="1021425"/>
            <a:ext cx="7947260" cy="312656"/>
          </a:xfrm>
          <a:prstGeom prst="rect">
            <a:avLst/>
          </a:prstGeom>
        </p:spPr>
        <p:txBody>
          <a:bodyPr lIns="91440" tIns="45720" rIns="91440" bIns="45720" anchor="t"/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Intentions d’implantation provisoires </a:t>
            </a:r>
          </a:p>
        </p:txBody>
      </p:sp>
    </p:spTree>
    <p:extLst>
      <p:ext uri="{BB962C8B-B14F-4D97-AF65-F5344CB8AC3E}">
        <p14:creationId xmlns:p14="http://schemas.microsoft.com/office/powerpoint/2010/main" val="879742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F5D878DC-59CA-AF8F-300A-C88E21E3C24B}"/>
              </a:ext>
            </a:extLst>
          </p:cNvPr>
          <p:cNvSpPr/>
          <p:nvPr/>
        </p:nvSpPr>
        <p:spPr>
          <a:xfrm>
            <a:off x="7715832" y="1169030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351771" cy="365207"/>
          </a:xfrm>
        </p:spPr>
        <p:txBody>
          <a:bodyPr/>
          <a:lstStyle/>
          <a:p>
            <a:r>
              <a:rPr lang="fr-FR"/>
              <a:t>Mise en place d’une nouvelle géothermie sur Fresnes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79EE6-6D3B-F1FF-C52B-03C7D0712D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C957311-FDCB-7A5F-0E56-2D6A5EC6C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7" t="9646" r="14626" b="8791"/>
          <a:stretch/>
        </p:blipFill>
        <p:spPr>
          <a:xfrm rot="967304">
            <a:off x="7009258" y="4175333"/>
            <a:ext cx="1130937" cy="8968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E0C163-DE60-FEF1-D36E-FDC341B1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1" y="1481685"/>
            <a:ext cx="8323403" cy="50131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7CB487-03D4-3662-B77F-34AF9B152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6000"/>
          </a:blip>
          <a:srcRect l="11889" t="6957" r="19117" b="3338"/>
          <a:stretch/>
        </p:blipFill>
        <p:spPr>
          <a:xfrm rot="920612">
            <a:off x="7006154" y="4120813"/>
            <a:ext cx="1126450" cy="925364"/>
          </a:xfrm>
          <a:prstGeom prst="parallelogram">
            <a:avLst>
              <a:gd name="adj" fmla="val 66"/>
            </a:avLst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889E64-43AC-0D48-423F-9CDB6325A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5391832" cy="312656"/>
          </a:xfrm>
        </p:spPr>
        <p:txBody>
          <a:bodyPr/>
          <a:lstStyle/>
          <a:p>
            <a:r>
              <a:rPr lang="fr-FR" dirty="0"/>
              <a:t>Intentions d’implantation provisoires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119C35-DD08-2A85-1476-0DC85DC6680D}"/>
              </a:ext>
            </a:extLst>
          </p:cNvPr>
          <p:cNvSpPr txBox="1"/>
          <p:nvPr/>
        </p:nvSpPr>
        <p:spPr>
          <a:xfrm rot="1640850">
            <a:off x="5549892" y="3383445"/>
            <a:ext cx="1699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chemeClr val="bg1"/>
                </a:solidFill>
              </a:rPr>
              <a:t>Avenue du parc des sports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BBE1A4BA-FCAA-1702-E27E-B22FB48583AB}"/>
              </a:ext>
            </a:extLst>
          </p:cNvPr>
          <p:cNvSpPr/>
          <p:nvPr/>
        </p:nvSpPr>
        <p:spPr>
          <a:xfrm>
            <a:off x="4175335" y="2979551"/>
            <a:ext cx="3832796" cy="3258372"/>
          </a:xfrm>
          <a:custGeom>
            <a:avLst/>
            <a:gdLst>
              <a:gd name="connsiteX0" fmla="*/ 0 w 3693459"/>
              <a:gd name="connsiteY0" fmla="*/ 1201271 h 3197412"/>
              <a:gd name="connsiteX1" fmla="*/ 759012 w 3693459"/>
              <a:gd name="connsiteY1" fmla="*/ 0 h 3197412"/>
              <a:gd name="connsiteX2" fmla="*/ 818776 w 3693459"/>
              <a:gd name="connsiteY2" fmla="*/ 65742 h 3197412"/>
              <a:gd name="connsiteX3" fmla="*/ 884517 w 3693459"/>
              <a:gd name="connsiteY3" fmla="*/ 352612 h 3197412"/>
              <a:gd name="connsiteX4" fmla="*/ 962212 w 3693459"/>
              <a:gd name="connsiteY4" fmla="*/ 316753 h 3197412"/>
              <a:gd name="connsiteX5" fmla="*/ 2755153 w 3693459"/>
              <a:gd name="connsiteY5" fmla="*/ 1320800 h 3197412"/>
              <a:gd name="connsiteX6" fmla="*/ 2677459 w 3693459"/>
              <a:gd name="connsiteY6" fmla="*/ 1601694 h 3197412"/>
              <a:gd name="connsiteX7" fmla="*/ 3036047 w 3693459"/>
              <a:gd name="connsiteY7" fmla="*/ 1918447 h 3197412"/>
              <a:gd name="connsiteX8" fmla="*/ 3251200 w 3693459"/>
              <a:gd name="connsiteY8" fmla="*/ 1960283 h 3197412"/>
              <a:gd name="connsiteX9" fmla="*/ 3358776 w 3693459"/>
              <a:gd name="connsiteY9" fmla="*/ 2043953 h 3197412"/>
              <a:gd name="connsiteX10" fmla="*/ 3693459 w 3693459"/>
              <a:gd name="connsiteY10" fmla="*/ 2121647 h 3197412"/>
              <a:gd name="connsiteX11" fmla="*/ 3436470 w 3693459"/>
              <a:gd name="connsiteY11" fmla="*/ 3197412 h 3197412"/>
              <a:gd name="connsiteX12" fmla="*/ 2814917 w 3693459"/>
              <a:gd name="connsiteY12" fmla="*/ 2862730 h 3197412"/>
              <a:gd name="connsiteX13" fmla="*/ 2169459 w 3693459"/>
              <a:gd name="connsiteY13" fmla="*/ 2073836 h 3197412"/>
              <a:gd name="connsiteX14" fmla="*/ 770965 w 3693459"/>
              <a:gd name="connsiteY14" fmla="*/ 1350683 h 3197412"/>
              <a:gd name="connsiteX15" fmla="*/ 627529 w 3693459"/>
              <a:gd name="connsiteY15" fmla="*/ 1320800 h 3197412"/>
              <a:gd name="connsiteX16" fmla="*/ 0 w 3693459"/>
              <a:gd name="connsiteY16" fmla="*/ 1201271 h 3197412"/>
              <a:gd name="connsiteX0" fmla="*/ 0 w 3693459"/>
              <a:gd name="connsiteY0" fmla="*/ 1201271 h 3258372"/>
              <a:gd name="connsiteX1" fmla="*/ 759012 w 3693459"/>
              <a:gd name="connsiteY1" fmla="*/ 0 h 3258372"/>
              <a:gd name="connsiteX2" fmla="*/ 818776 w 3693459"/>
              <a:gd name="connsiteY2" fmla="*/ 65742 h 3258372"/>
              <a:gd name="connsiteX3" fmla="*/ 884517 w 3693459"/>
              <a:gd name="connsiteY3" fmla="*/ 352612 h 3258372"/>
              <a:gd name="connsiteX4" fmla="*/ 962212 w 3693459"/>
              <a:gd name="connsiteY4" fmla="*/ 316753 h 3258372"/>
              <a:gd name="connsiteX5" fmla="*/ 2755153 w 3693459"/>
              <a:gd name="connsiteY5" fmla="*/ 1320800 h 3258372"/>
              <a:gd name="connsiteX6" fmla="*/ 2677459 w 3693459"/>
              <a:gd name="connsiteY6" fmla="*/ 1601694 h 3258372"/>
              <a:gd name="connsiteX7" fmla="*/ 3036047 w 3693459"/>
              <a:gd name="connsiteY7" fmla="*/ 1918447 h 3258372"/>
              <a:gd name="connsiteX8" fmla="*/ 3251200 w 3693459"/>
              <a:gd name="connsiteY8" fmla="*/ 1960283 h 3258372"/>
              <a:gd name="connsiteX9" fmla="*/ 3358776 w 3693459"/>
              <a:gd name="connsiteY9" fmla="*/ 2043953 h 3258372"/>
              <a:gd name="connsiteX10" fmla="*/ 3693459 w 3693459"/>
              <a:gd name="connsiteY10" fmla="*/ 2121647 h 3258372"/>
              <a:gd name="connsiteX11" fmla="*/ 3558390 w 3693459"/>
              <a:gd name="connsiteY11" fmla="*/ 3258372 h 3258372"/>
              <a:gd name="connsiteX12" fmla="*/ 2814917 w 3693459"/>
              <a:gd name="connsiteY12" fmla="*/ 2862730 h 3258372"/>
              <a:gd name="connsiteX13" fmla="*/ 2169459 w 3693459"/>
              <a:gd name="connsiteY13" fmla="*/ 2073836 h 3258372"/>
              <a:gd name="connsiteX14" fmla="*/ 770965 w 3693459"/>
              <a:gd name="connsiteY14" fmla="*/ 1350683 h 3258372"/>
              <a:gd name="connsiteX15" fmla="*/ 627529 w 3693459"/>
              <a:gd name="connsiteY15" fmla="*/ 1320800 h 3258372"/>
              <a:gd name="connsiteX16" fmla="*/ 0 w 3693459"/>
              <a:gd name="connsiteY16" fmla="*/ 1201271 h 3258372"/>
              <a:gd name="connsiteX0" fmla="*/ 0 w 3832796"/>
              <a:gd name="connsiteY0" fmla="*/ 1201271 h 3258372"/>
              <a:gd name="connsiteX1" fmla="*/ 759012 w 3832796"/>
              <a:gd name="connsiteY1" fmla="*/ 0 h 3258372"/>
              <a:gd name="connsiteX2" fmla="*/ 818776 w 3832796"/>
              <a:gd name="connsiteY2" fmla="*/ 65742 h 3258372"/>
              <a:gd name="connsiteX3" fmla="*/ 884517 w 3832796"/>
              <a:gd name="connsiteY3" fmla="*/ 352612 h 3258372"/>
              <a:gd name="connsiteX4" fmla="*/ 962212 w 3832796"/>
              <a:gd name="connsiteY4" fmla="*/ 316753 h 3258372"/>
              <a:gd name="connsiteX5" fmla="*/ 2755153 w 3832796"/>
              <a:gd name="connsiteY5" fmla="*/ 1320800 h 3258372"/>
              <a:gd name="connsiteX6" fmla="*/ 2677459 w 3832796"/>
              <a:gd name="connsiteY6" fmla="*/ 1601694 h 3258372"/>
              <a:gd name="connsiteX7" fmla="*/ 3036047 w 3832796"/>
              <a:gd name="connsiteY7" fmla="*/ 1918447 h 3258372"/>
              <a:gd name="connsiteX8" fmla="*/ 3251200 w 3832796"/>
              <a:gd name="connsiteY8" fmla="*/ 1960283 h 3258372"/>
              <a:gd name="connsiteX9" fmla="*/ 3358776 w 3832796"/>
              <a:gd name="connsiteY9" fmla="*/ 2043953 h 3258372"/>
              <a:gd name="connsiteX10" fmla="*/ 3832796 w 3832796"/>
              <a:gd name="connsiteY10" fmla="*/ 2156481 h 3258372"/>
              <a:gd name="connsiteX11" fmla="*/ 3558390 w 3832796"/>
              <a:gd name="connsiteY11" fmla="*/ 3258372 h 3258372"/>
              <a:gd name="connsiteX12" fmla="*/ 2814917 w 3832796"/>
              <a:gd name="connsiteY12" fmla="*/ 2862730 h 3258372"/>
              <a:gd name="connsiteX13" fmla="*/ 2169459 w 3832796"/>
              <a:gd name="connsiteY13" fmla="*/ 2073836 h 3258372"/>
              <a:gd name="connsiteX14" fmla="*/ 770965 w 3832796"/>
              <a:gd name="connsiteY14" fmla="*/ 1350683 h 3258372"/>
              <a:gd name="connsiteX15" fmla="*/ 627529 w 3832796"/>
              <a:gd name="connsiteY15" fmla="*/ 1320800 h 3258372"/>
              <a:gd name="connsiteX16" fmla="*/ 0 w 3832796"/>
              <a:gd name="connsiteY16" fmla="*/ 1201271 h 3258372"/>
              <a:gd name="connsiteX0" fmla="*/ 0 w 3832796"/>
              <a:gd name="connsiteY0" fmla="*/ 1201271 h 3258372"/>
              <a:gd name="connsiteX1" fmla="*/ 759012 w 3832796"/>
              <a:gd name="connsiteY1" fmla="*/ 0 h 3258372"/>
              <a:gd name="connsiteX2" fmla="*/ 818776 w 3832796"/>
              <a:gd name="connsiteY2" fmla="*/ 65742 h 3258372"/>
              <a:gd name="connsiteX3" fmla="*/ 884517 w 3832796"/>
              <a:gd name="connsiteY3" fmla="*/ 352612 h 3258372"/>
              <a:gd name="connsiteX4" fmla="*/ 962212 w 3832796"/>
              <a:gd name="connsiteY4" fmla="*/ 316753 h 3258372"/>
              <a:gd name="connsiteX5" fmla="*/ 2755153 w 3832796"/>
              <a:gd name="connsiteY5" fmla="*/ 1320800 h 3258372"/>
              <a:gd name="connsiteX6" fmla="*/ 2790671 w 3832796"/>
              <a:gd name="connsiteY6" fmla="*/ 1680071 h 3258372"/>
              <a:gd name="connsiteX7" fmla="*/ 3036047 w 3832796"/>
              <a:gd name="connsiteY7" fmla="*/ 1918447 h 3258372"/>
              <a:gd name="connsiteX8" fmla="*/ 3251200 w 3832796"/>
              <a:gd name="connsiteY8" fmla="*/ 1960283 h 3258372"/>
              <a:gd name="connsiteX9" fmla="*/ 3358776 w 3832796"/>
              <a:gd name="connsiteY9" fmla="*/ 2043953 h 3258372"/>
              <a:gd name="connsiteX10" fmla="*/ 3832796 w 3832796"/>
              <a:gd name="connsiteY10" fmla="*/ 2156481 h 3258372"/>
              <a:gd name="connsiteX11" fmla="*/ 3558390 w 3832796"/>
              <a:gd name="connsiteY11" fmla="*/ 3258372 h 3258372"/>
              <a:gd name="connsiteX12" fmla="*/ 2814917 w 3832796"/>
              <a:gd name="connsiteY12" fmla="*/ 2862730 h 3258372"/>
              <a:gd name="connsiteX13" fmla="*/ 2169459 w 3832796"/>
              <a:gd name="connsiteY13" fmla="*/ 2073836 h 3258372"/>
              <a:gd name="connsiteX14" fmla="*/ 770965 w 3832796"/>
              <a:gd name="connsiteY14" fmla="*/ 1350683 h 3258372"/>
              <a:gd name="connsiteX15" fmla="*/ 627529 w 3832796"/>
              <a:gd name="connsiteY15" fmla="*/ 1320800 h 3258372"/>
              <a:gd name="connsiteX16" fmla="*/ 0 w 3832796"/>
              <a:gd name="connsiteY16" fmla="*/ 1201271 h 3258372"/>
              <a:gd name="connsiteX0" fmla="*/ 0 w 3832796"/>
              <a:gd name="connsiteY0" fmla="*/ 1201271 h 3258372"/>
              <a:gd name="connsiteX1" fmla="*/ 759012 w 3832796"/>
              <a:gd name="connsiteY1" fmla="*/ 0 h 3258372"/>
              <a:gd name="connsiteX2" fmla="*/ 818776 w 3832796"/>
              <a:gd name="connsiteY2" fmla="*/ 65742 h 3258372"/>
              <a:gd name="connsiteX3" fmla="*/ 884517 w 3832796"/>
              <a:gd name="connsiteY3" fmla="*/ 352612 h 3258372"/>
              <a:gd name="connsiteX4" fmla="*/ 962212 w 3832796"/>
              <a:gd name="connsiteY4" fmla="*/ 316753 h 3258372"/>
              <a:gd name="connsiteX5" fmla="*/ 2859656 w 3832796"/>
              <a:gd name="connsiteY5" fmla="*/ 1346926 h 3258372"/>
              <a:gd name="connsiteX6" fmla="*/ 2790671 w 3832796"/>
              <a:gd name="connsiteY6" fmla="*/ 1680071 h 3258372"/>
              <a:gd name="connsiteX7" fmla="*/ 3036047 w 3832796"/>
              <a:gd name="connsiteY7" fmla="*/ 1918447 h 3258372"/>
              <a:gd name="connsiteX8" fmla="*/ 3251200 w 3832796"/>
              <a:gd name="connsiteY8" fmla="*/ 1960283 h 3258372"/>
              <a:gd name="connsiteX9" fmla="*/ 3358776 w 3832796"/>
              <a:gd name="connsiteY9" fmla="*/ 2043953 h 3258372"/>
              <a:gd name="connsiteX10" fmla="*/ 3832796 w 3832796"/>
              <a:gd name="connsiteY10" fmla="*/ 2156481 h 3258372"/>
              <a:gd name="connsiteX11" fmla="*/ 3558390 w 3832796"/>
              <a:gd name="connsiteY11" fmla="*/ 3258372 h 3258372"/>
              <a:gd name="connsiteX12" fmla="*/ 2814917 w 3832796"/>
              <a:gd name="connsiteY12" fmla="*/ 2862730 h 3258372"/>
              <a:gd name="connsiteX13" fmla="*/ 2169459 w 3832796"/>
              <a:gd name="connsiteY13" fmla="*/ 2073836 h 3258372"/>
              <a:gd name="connsiteX14" fmla="*/ 770965 w 3832796"/>
              <a:gd name="connsiteY14" fmla="*/ 1350683 h 3258372"/>
              <a:gd name="connsiteX15" fmla="*/ 627529 w 3832796"/>
              <a:gd name="connsiteY15" fmla="*/ 1320800 h 3258372"/>
              <a:gd name="connsiteX16" fmla="*/ 0 w 3832796"/>
              <a:gd name="connsiteY16" fmla="*/ 1201271 h 3258372"/>
              <a:gd name="connsiteX0" fmla="*/ 0 w 3832796"/>
              <a:gd name="connsiteY0" fmla="*/ 1201271 h 3258372"/>
              <a:gd name="connsiteX1" fmla="*/ 759012 w 3832796"/>
              <a:gd name="connsiteY1" fmla="*/ 0 h 3258372"/>
              <a:gd name="connsiteX2" fmla="*/ 818776 w 3832796"/>
              <a:gd name="connsiteY2" fmla="*/ 65742 h 3258372"/>
              <a:gd name="connsiteX3" fmla="*/ 884517 w 3832796"/>
              <a:gd name="connsiteY3" fmla="*/ 352612 h 3258372"/>
              <a:gd name="connsiteX4" fmla="*/ 962212 w 3832796"/>
              <a:gd name="connsiteY4" fmla="*/ 255793 h 3258372"/>
              <a:gd name="connsiteX5" fmla="*/ 2859656 w 3832796"/>
              <a:gd name="connsiteY5" fmla="*/ 1346926 h 3258372"/>
              <a:gd name="connsiteX6" fmla="*/ 2790671 w 3832796"/>
              <a:gd name="connsiteY6" fmla="*/ 1680071 h 3258372"/>
              <a:gd name="connsiteX7" fmla="*/ 3036047 w 3832796"/>
              <a:gd name="connsiteY7" fmla="*/ 1918447 h 3258372"/>
              <a:gd name="connsiteX8" fmla="*/ 3251200 w 3832796"/>
              <a:gd name="connsiteY8" fmla="*/ 1960283 h 3258372"/>
              <a:gd name="connsiteX9" fmla="*/ 3358776 w 3832796"/>
              <a:gd name="connsiteY9" fmla="*/ 2043953 h 3258372"/>
              <a:gd name="connsiteX10" fmla="*/ 3832796 w 3832796"/>
              <a:gd name="connsiteY10" fmla="*/ 2156481 h 3258372"/>
              <a:gd name="connsiteX11" fmla="*/ 3558390 w 3832796"/>
              <a:gd name="connsiteY11" fmla="*/ 3258372 h 3258372"/>
              <a:gd name="connsiteX12" fmla="*/ 2814917 w 3832796"/>
              <a:gd name="connsiteY12" fmla="*/ 2862730 h 3258372"/>
              <a:gd name="connsiteX13" fmla="*/ 2169459 w 3832796"/>
              <a:gd name="connsiteY13" fmla="*/ 2073836 h 3258372"/>
              <a:gd name="connsiteX14" fmla="*/ 770965 w 3832796"/>
              <a:gd name="connsiteY14" fmla="*/ 1350683 h 3258372"/>
              <a:gd name="connsiteX15" fmla="*/ 627529 w 3832796"/>
              <a:gd name="connsiteY15" fmla="*/ 1320800 h 3258372"/>
              <a:gd name="connsiteX16" fmla="*/ 0 w 3832796"/>
              <a:gd name="connsiteY16" fmla="*/ 1201271 h 3258372"/>
              <a:gd name="connsiteX0" fmla="*/ 0 w 3832796"/>
              <a:gd name="connsiteY0" fmla="*/ 1201271 h 3258372"/>
              <a:gd name="connsiteX1" fmla="*/ 759012 w 3832796"/>
              <a:gd name="connsiteY1" fmla="*/ 0 h 3258372"/>
              <a:gd name="connsiteX2" fmla="*/ 818776 w 3832796"/>
              <a:gd name="connsiteY2" fmla="*/ 65742 h 3258372"/>
              <a:gd name="connsiteX3" fmla="*/ 910643 w 3832796"/>
              <a:gd name="connsiteY3" fmla="*/ 291652 h 3258372"/>
              <a:gd name="connsiteX4" fmla="*/ 962212 w 3832796"/>
              <a:gd name="connsiteY4" fmla="*/ 255793 h 3258372"/>
              <a:gd name="connsiteX5" fmla="*/ 2859656 w 3832796"/>
              <a:gd name="connsiteY5" fmla="*/ 1346926 h 3258372"/>
              <a:gd name="connsiteX6" fmla="*/ 2790671 w 3832796"/>
              <a:gd name="connsiteY6" fmla="*/ 1680071 h 3258372"/>
              <a:gd name="connsiteX7" fmla="*/ 3036047 w 3832796"/>
              <a:gd name="connsiteY7" fmla="*/ 1918447 h 3258372"/>
              <a:gd name="connsiteX8" fmla="*/ 3251200 w 3832796"/>
              <a:gd name="connsiteY8" fmla="*/ 1960283 h 3258372"/>
              <a:gd name="connsiteX9" fmla="*/ 3358776 w 3832796"/>
              <a:gd name="connsiteY9" fmla="*/ 2043953 h 3258372"/>
              <a:gd name="connsiteX10" fmla="*/ 3832796 w 3832796"/>
              <a:gd name="connsiteY10" fmla="*/ 2156481 h 3258372"/>
              <a:gd name="connsiteX11" fmla="*/ 3558390 w 3832796"/>
              <a:gd name="connsiteY11" fmla="*/ 3258372 h 3258372"/>
              <a:gd name="connsiteX12" fmla="*/ 2814917 w 3832796"/>
              <a:gd name="connsiteY12" fmla="*/ 2862730 h 3258372"/>
              <a:gd name="connsiteX13" fmla="*/ 2169459 w 3832796"/>
              <a:gd name="connsiteY13" fmla="*/ 2073836 h 3258372"/>
              <a:gd name="connsiteX14" fmla="*/ 770965 w 3832796"/>
              <a:gd name="connsiteY14" fmla="*/ 1350683 h 3258372"/>
              <a:gd name="connsiteX15" fmla="*/ 627529 w 3832796"/>
              <a:gd name="connsiteY15" fmla="*/ 1320800 h 3258372"/>
              <a:gd name="connsiteX16" fmla="*/ 0 w 3832796"/>
              <a:gd name="connsiteY16" fmla="*/ 1201271 h 3258372"/>
              <a:gd name="connsiteX0" fmla="*/ 0 w 3832796"/>
              <a:gd name="connsiteY0" fmla="*/ 1201271 h 3258372"/>
              <a:gd name="connsiteX1" fmla="*/ 759012 w 3832796"/>
              <a:gd name="connsiteY1" fmla="*/ 0 h 3258372"/>
              <a:gd name="connsiteX2" fmla="*/ 818776 w 3832796"/>
              <a:gd name="connsiteY2" fmla="*/ 13491 h 3258372"/>
              <a:gd name="connsiteX3" fmla="*/ 910643 w 3832796"/>
              <a:gd name="connsiteY3" fmla="*/ 291652 h 3258372"/>
              <a:gd name="connsiteX4" fmla="*/ 962212 w 3832796"/>
              <a:gd name="connsiteY4" fmla="*/ 255793 h 3258372"/>
              <a:gd name="connsiteX5" fmla="*/ 2859656 w 3832796"/>
              <a:gd name="connsiteY5" fmla="*/ 1346926 h 3258372"/>
              <a:gd name="connsiteX6" fmla="*/ 2790671 w 3832796"/>
              <a:gd name="connsiteY6" fmla="*/ 1680071 h 3258372"/>
              <a:gd name="connsiteX7" fmla="*/ 3036047 w 3832796"/>
              <a:gd name="connsiteY7" fmla="*/ 1918447 h 3258372"/>
              <a:gd name="connsiteX8" fmla="*/ 3251200 w 3832796"/>
              <a:gd name="connsiteY8" fmla="*/ 1960283 h 3258372"/>
              <a:gd name="connsiteX9" fmla="*/ 3358776 w 3832796"/>
              <a:gd name="connsiteY9" fmla="*/ 2043953 h 3258372"/>
              <a:gd name="connsiteX10" fmla="*/ 3832796 w 3832796"/>
              <a:gd name="connsiteY10" fmla="*/ 2156481 h 3258372"/>
              <a:gd name="connsiteX11" fmla="*/ 3558390 w 3832796"/>
              <a:gd name="connsiteY11" fmla="*/ 3258372 h 3258372"/>
              <a:gd name="connsiteX12" fmla="*/ 2814917 w 3832796"/>
              <a:gd name="connsiteY12" fmla="*/ 2862730 h 3258372"/>
              <a:gd name="connsiteX13" fmla="*/ 2169459 w 3832796"/>
              <a:gd name="connsiteY13" fmla="*/ 2073836 h 3258372"/>
              <a:gd name="connsiteX14" fmla="*/ 770965 w 3832796"/>
              <a:gd name="connsiteY14" fmla="*/ 1350683 h 3258372"/>
              <a:gd name="connsiteX15" fmla="*/ 627529 w 3832796"/>
              <a:gd name="connsiteY15" fmla="*/ 1320800 h 3258372"/>
              <a:gd name="connsiteX16" fmla="*/ 0 w 3832796"/>
              <a:gd name="connsiteY16" fmla="*/ 1201271 h 3258372"/>
              <a:gd name="connsiteX0" fmla="*/ 0 w 3832796"/>
              <a:gd name="connsiteY0" fmla="*/ 1201271 h 3258372"/>
              <a:gd name="connsiteX1" fmla="*/ 759012 w 3832796"/>
              <a:gd name="connsiteY1" fmla="*/ 0 h 3258372"/>
              <a:gd name="connsiteX2" fmla="*/ 818776 w 3832796"/>
              <a:gd name="connsiteY2" fmla="*/ 13491 h 3258372"/>
              <a:gd name="connsiteX3" fmla="*/ 910643 w 3832796"/>
              <a:gd name="connsiteY3" fmla="*/ 291652 h 3258372"/>
              <a:gd name="connsiteX4" fmla="*/ 962212 w 3832796"/>
              <a:gd name="connsiteY4" fmla="*/ 255793 h 3258372"/>
              <a:gd name="connsiteX5" fmla="*/ 2859656 w 3832796"/>
              <a:gd name="connsiteY5" fmla="*/ 1346926 h 3258372"/>
              <a:gd name="connsiteX6" fmla="*/ 2790671 w 3832796"/>
              <a:gd name="connsiteY6" fmla="*/ 1680071 h 3258372"/>
              <a:gd name="connsiteX7" fmla="*/ 3036047 w 3832796"/>
              <a:gd name="connsiteY7" fmla="*/ 1918447 h 3258372"/>
              <a:gd name="connsiteX8" fmla="*/ 3251200 w 3832796"/>
              <a:gd name="connsiteY8" fmla="*/ 1960283 h 3258372"/>
              <a:gd name="connsiteX9" fmla="*/ 3358776 w 3832796"/>
              <a:gd name="connsiteY9" fmla="*/ 2043953 h 3258372"/>
              <a:gd name="connsiteX10" fmla="*/ 3832796 w 3832796"/>
              <a:gd name="connsiteY10" fmla="*/ 2156481 h 3258372"/>
              <a:gd name="connsiteX11" fmla="*/ 3558390 w 3832796"/>
              <a:gd name="connsiteY11" fmla="*/ 3258372 h 3258372"/>
              <a:gd name="connsiteX12" fmla="*/ 2814917 w 3832796"/>
              <a:gd name="connsiteY12" fmla="*/ 2862730 h 3258372"/>
              <a:gd name="connsiteX13" fmla="*/ 2169459 w 3832796"/>
              <a:gd name="connsiteY13" fmla="*/ 2073836 h 3258372"/>
              <a:gd name="connsiteX14" fmla="*/ 770965 w 3832796"/>
              <a:gd name="connsiteY14" fmla="*/ 1350683 h 3258372"/>
              <a:gd name="connsiteX15" fmla="*/ 627529 w 3832796"/>
              <a:gd name="connsiteY15" fmla="*/ 1320800 h 3258372"/>
              <a:gd name="connsiteX16" fmla="*/ 0 w 3832796"/>
              <a:gd name="connsiteY16" fmla="*/ 1201271 h 325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32796" h="3258372">
                <a:moveTo>
                  <a:pt x="0" y="1201271"/>
                </a:moveTo>
                <a:lnTo>
                  <a:pt x="759012" y="0"/>
                </a:lnTo>
                <a:lnTo>
                  <a:pt x="818776" y="13491"/>
                </a:lnTo>
                <a:lnTo>
                  <a:pt x="910643" y="291652"/>
                </a:lnTo>
                <a:lnTo>
                  <a:pt x="962212" y="255793"/>
                </a:lnTo>
                <a:lnTo>
                  <a:pt x="2859656" y="1346926"/>
                </a:lnTo>
                <a:lnTo>
                  <a:pt x="2790671" y="1680071"/>
                </a:lnTo>
                <a:lnTo>
                  <a:pt x="3036047" y="1918447"/>
                </a:lnTo>
                <a:lnTo>
                  <a:pt x="3251200" y="1960283"/>
                </a:lnTo>
                <a:lnTo>
                  <a:pt x="3358776" y="2043953"/>
                </a:lnTo>
                <a:lnTo>
                  <a:pt x="3832796" y="2156481"/>
                </a:lnTo>
                <a:lnTo>
                  <a:pt x="3558390" y="3258372"/>
                </a:lnTo>
                <a:lnTo>
                  <a:pt x="2814917" y="2862730"/>
                </a:lnTo>
                <a:lnTo>
                  <a:pt x="2169459" y="2073836"/>
                </a:lnTo>
                <a:lnTo>
                  <a:pt x="770965" y="1350683"/>
                </a:lnTo>
                <a:lnTo>
                  <a:pt x="627529" y="1320800"/>
                </a:lnTo>
                <a:lnTo>
                  <a:pt x="0" y="1201271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CE2F31-99E5-1C90-06BF-4E4A283BC32E}"/>
              </a:ext>
            </a:extLst>
          </p:cNvPr>
          <p:cNvSpPr txBox="1"/>
          <p:nvPr/>
        </p:nvSpPr>
        <p:spPr>
          <a:xfrm>
            <a:off x="5308471" y="4332036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chemeClr val="bg1"/>
                </a:solidFill>
              </a:rPr>
              <a:t>Parc des Aulnes</a:t>
            </a:r>
          </a:p>
        </p:txBody>
      </p:sp>
    </p:spTree>
    <p:extLst>
      <p:ext uri="{BB962C8B-B14F-4D97-AF65-F5344CB8AC3E}">
        <p14:creationId xmlns:p14="http://schemas.microsoft.com/office/powerpoint/2010/main" val="3958314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24696DFA-A217-7BA7-E91C-A849D6DDED9B}"/>
              </a:ext>
            </a:extLst>
          </p:cNvPr>
          <p:cNvSpPr txBox="1">
            <a:spLocks/>
          </p:cNvSpPr>
          <p:nvPr/>
        </p:nvSpPr>
        <p:spPr>
          <a:xfrm>
            <a:off x="1978232" y="681037"/>
            <a:ext cx="9266942" cy="365207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d’une nouvelle géothermie sur Fresnes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C933F5-93F1-D998-FCE4-4B59669EB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529" y="1406525"/>
            <a:ext cx="9266942" cy="54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04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24696DFA-A217-7BA7-E91C-A849D6DDED9B}"/>
              </a:ext>
            </a:extLst>
          </p:cNvPr>
          <p:cNvSpPr txBox="1">
            <a:spLocks/>
          </p:cNvSpPr>
          <p:nvPr/>
        </p:nvSpPr>
        <p:spPr>
          <a:xfrm>
            <a:off x="1978232" y="681037"/>
            <a:ext cx="9266942" cy="365207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d’une nouvelle géothermie sur Fresnes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9ED4E9-D243-D982-3EB3-3F769BC6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803" y="1362502"/>
            <a:ext cx="6635336" cy="53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6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F5D878DC-59CA-AF8F-300A-C88E21E3C24B}"/>
              </a:ext>
            </a:extLst>
          </p:cNvPr>
          <p:cNvSpPr/>
          <p:nvPr/>
        </p:nvSpPr>
        <p:spPr>
          <a:xfrm>
            <a:off x="7715832" y="1169030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351771" cy="365207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8"/>
            <a:ext cx="10213768" cy="387817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Vue depuis la Résidence les Gémeaux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79EE6-6D3B-F1FF-C52B-03C7D0712D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4242D7-970A-B98C-EA62-95C251087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770317"/>
            <a:ext cx="10769600" cy="42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88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F5D878DC-59CA-AF8F-300A-C88E21E3C24B}"/>
              </a:ext>
            </a:extLst>
          </p:cNvPr>
          <p:cNvSpPr/>
          <p:nvPr/>
        </p:nvSpPr>
        <p:spPr>
          <a:xfrm>
            <a:off x="7715832" y="1169030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351771" cy="365207"/>
          </a:xfrm>
        </p:spPr>
        <p:txBody>
          <a:bodyPr/>
          <a:lstStyle/>
          <a:p>
            <a:r>
              <a:rPr lang="fr-FR" dirty="0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8"/>
            <a:ext cx="10213768" cy="387817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Arial"/>
                <a:cs typeface="Arial"/>
              </a:rPr>
              <a:t>Vue depuis le parking </a:t>
            </a:r>
            <a:r>
              <a:rPr lang="fr-FR">
                <a:latin typeface="Arial"/>
                <a:cs typeface="Arial"/>
              </a:rPr>
              <a:t>des Thibaudes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79EE6-6D3B-F1FF-C52B-03C7D0712D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0D6621-179C-3936-9267-2EBB0B2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817198"/>
            <a:ext cx="11002952" cy="43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04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7E76CBC-1B25-429F-9FE7-B04D37AB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MIS EN ŒUVRE PENDANT LES TRAVAUX</a:t>
            </a:r>
            <a:br>
              <a:rPr lang="fr-FR" dirty="0"/>
            </a:b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94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E588F7B-3CDE-6266-825D-DBC19EFD086F}"/>
              </a:ext>
            </a:extLst>
          </p:cNvPr>
          <p:cNvSpPr/>
          <p:nvPr/>
        </p:nvSpPr>
        <p:spPr>
          <a:xfrm>
            <a:off x="7932037" y="2365794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DB0E1EF-3227-E3B4-F0CA-1E5028BBECEB}"/>
              </a:ext>
            </a:extLst>
          </p:cNvPr>
          <p:cNvSpPr/>
          <p:nvPr/>
        </p:nvSpPr>
        <p:spPr>
          <a:xfrm>
            <a:off x="7070178" y="1889460"/>
            <a:ext cx="144016" cy="157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3F3F3F"/>
              </a:solidFill>
              <a:ea typeface="ＭＳ Ｐゴシック" pitchFamily="-65" charset="-12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917D85D-C74D-CAB0-50C1-B931371F37A9}"/>
              </a:ext>
            </a:extLst>
          </p:cNvPr>
          <p:cNvSpPr txBox="1"/>
          <p:nvPr/>
        </p:nvSpPr>
        <p:spPr>
          <a:xfrm>
            <a:off x="8586219" y="4861342"/>
            <a:ext cx="1728214" cy="276999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fr-FR" sz="1200" dirty="0">
                <a:solidFill>
                  <a:srgbClr val="FF0000"/>
                </a:solidFill>
                <a:ea typeface="ＭＳ Ｐゴシック" pitchFamily="-65" charset="-128"/>
              </a:rPr>
              <a:t>4</a:t>
            </a:r>
            <a:r>
              <a:rPr lang="fr-FR" sz="1200" baseline="30000" dirty="0">
                <a:solidFill>
                  <a:srgbClr val="FF0000"/>
                </a:solidFill>
                <a:ea typeface="ＭＳ Ｐゴシック" pitchFamily="-65" charset="-128"/>
              </a:rPr>
              <a:t>ème</a:t>
            </a:r>
            <a:r>
              <a:rPr lang="fr-FR" sz="1200" dirty="0">
                <a:solidFill>
                  <a:srgbClr val="FF0000"/>
                </a:solidFill>
                <a:ea typeface="ＭＳ Ｐゴシック" pitchFamily="-65" charset="-128"/>
              </a:rPr>
              <a:t> trimestre 2024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7EE6DDB-1F5A-7A97-CE17-2273A8A8703E}"/>
              </a:ext>
            </a:extLst>
          </p:cNvPr>
          <p:cNvCxnSpPr>
            <a:cxnSpLocks/>
            <a:stCxn id="22" idx="4"/>
          </p:cNvCxnSpPr>
          <p:nvPr/>
        </p:nvCxnSpPr>
        <p:spPr>
          <a:xfrm>
            <a:off x="11333304" y="4264253"/>
            <a:ext cx="0" cy="467308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D6B32EC-C05D-33A5-C450-02102750419F}"/>
              </a:ext>
            </a:extLst>
          </p:cNvPr>
          <p:cNvSpPr txBox="1"/>
          <p:nvPr/>
        </p:nvSpPr>
        <p:spPr>
          <a:xfrm>
            <a:off x="10546208" y="4723145"/>
            <a:ext cx="1405818" cy="461665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fr-FR" sz="1200" dirty="0">
                <a:solidFill>
                  <a:srgbClr val="FFC000"/>
                </a:solidFill>
                <a:ea typeface="ＭＳ Ｐゴシック" pitchFamily="-65" charset="-128"/>
              </a:rPr>
              <a:t>Mise en service 01/01/26</a:t>
            </a:r>
          </a:p>
        </p:txBody>
      </p:sp>
      <p:sp>
        <p:nvSpPr>
          <p:cNvPr id="25" name="Accolade ouvrante 24">
            <a:extLst>
              <a:ext uri="{FF2B5EF4-FFF2-40B4-BE49-F238E27FC236}">
                <a16:creationId xmlns:a16="http://schemas.microsoft.com/office/drawing/2014/main" id="{C8815DEE-DC74-3F6E-D510-0184AAADF442}"/>
              </a:ext>
            </a:extLst>
          </p:cNvPr>
          <p:cNvSpPr/>
          <p:nvPr/>
        </p:nvSpPr>
        <p:spPr>
          <a:xfrm rot="16200000">
            <a:off x="9962595" y="3668414"/>
            <a:ext cx="381280" cy="3134032"/>
          </a:xfrm>
          <a:prstGeom prst="leftBrac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3C9357B-0EEB-799E-5E0E-1CD64AC62C27}"/>
              </a:ext>
            </a:extLst>
          </p:cNvPr>
          <p:cNvSpPr txBox="1"/>
          <p:nvPr/>
        </p:nvSpPr>
        <p:spPr>
          <a:xfrm>
            <a:off x="8245933" y="5498039"/>
            <a:ext cx="3570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3E3E3E"/>
                </a:solidFill>
                <a:ea typeface="ＭＳ Ｐゴシック" pitchFamily="-65" charset="-128"/>
                <a:cs typeface="Arial" panose="020B0604020202020204" pitchFamily="34" charset="0"/>
              </a:rPr>
              <a:t>Phase travaux : 15 mois </a:t>
            </a: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F800BAC9-189A-95F3-698F-C0579B7711F0}"/>
              </a:ext>
            </a:extLst>
          </p:cNvPr>
          <p:cNvGraphicFramePr>
            <a:graphicFrameLocks noGrp="1"/>
          </p:cNvGraphicFramePr>
          <p:nvPr/>
        </p:nvGraphicFramePr>
        <p:xfrm>
          <a:off x="588344" y="1582212"/>
          <a:ext cx="11447722" cy="2756304"/>
        </p:xfrm>
        <a:graphic>
          <a:graphicData uri="http://schemas.openxmlformats.org/drawingml/2006/table">
            <a:tbl>
              <a:tblPr/>
              <a:tblGrid>
                <a:gridCol w="4801237">
                  <a:extLst>
                    <a:ext uri="{9D8B030D-6E8A-4147-A177-3AD203B41FA5}">
                      <a16:colId xmlns:a16="http://schemas.microsoft.com/office/drawing/2014/main" val="1473986848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363585290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217659031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4001561479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2576221077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1166299479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3090881516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1885214271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4265908921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3488104215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1295672503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2423897705"/>
                    </a:ext>
                  </a:extLst>
                </a:gridCol>
                <a:gridCol w="492664">
                  <a:extLst>
                    <a:ext uri="{9D8B030D-6E8A-4147-A177-3AD203B41FA5}">
                      <a16:colId xmlns:a16="http://schemas.microsoft.com/office/drawing/2014/main" val="1998171742"/>
                    </a:ext>
                  </a:extLst>
                </a:gridCol>
                <a:gridCol w="734517">
                  <a:extLst>
                    <a:ext uri="{9D8B030D-6E8A-4147-A177-3AD203B41FA5}">
                      <a16:colId xmlns:a16="http://schemas.microsoft.com/office/drawing/2014/main" val="2333358451"/>
                    </a:ext>
                  </a:extLst>
                </a:gridCol>
              </a:tblGrid>
              <a:tr h="30625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60364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 du contrat d'obligation d'achat de la cogénération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916712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854352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Nouvelle géothermie avec avenant signé en Avril 2023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77525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Mise à disposition du terrain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39489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subventions Fond Chaleur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677658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Etudes, AR DOTAM et consultations travaux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244167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Travaux de forage des puits au Dogger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1442"/>
                  </a:ext>
                </a:extLst>
              </a:tr>
              <a:tr h="306256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centrale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géothermique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57175"/>
                  </a:ext>
                </a:extLst>
              </a:tr>
            </a:tbl>
          </a:graphicData>
        </a:graphic>
      </p:graphicFrame>
      <p:sp>
        <p:nvSpPr>
          <p:cNvPr id="22" name="Ellipse 21">
            <a:extLst>
              <a:ext uri="{FF2B5EF4-FFF2-40B4-BE49-F238E27FC236}">
                <a16:creationId xmlns:a16="http://schemas.microsoft.com/office/drawing/2014/main" id="{0B3C555A-3C44-5139-94CF-BBA6556F952E}"/>
              </a:ext>
            </a:extLst>
          </p:cNvPr>
          <p:cNvSpPr/>
          <p:nvPr/>
        </p:nvSpPr>
        <p:spPr>
          <a:xfrm>
            <a:off x="11261296" y="4106945"/>
            <a:ext cx="144016" cy="1573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endParaRPr lang="fr-FR" sz="1200" b="1" dirty="0">
              <a:solidFill>
                <a:srgbClr val="3F3F3F"/>
              </a:solidFill>
              <a:ea typeface="ＭＳ Ｐゴシック" pitchFamily="-65" charset="-128"/>
            </a:endParaRPr>
          </a:p>
        </p:txBody>
      </p:sp>
      <p:sp>
        <p:nvSpPr>
          <p:cNvPr id="34" name="Étoile : 5 branches 33">
            <a:extLst>
              <a:ext uri="{FF2B5EF4-FFF2-40B4-BE49-F238E27FC236}">
                <a16:creationId xmlns:a16="http://schemas.microsoft.com/office/drawing/2014/main" id="{BB70069D-321B-A53A-1735-2DE143F1EAC5}"/>
              </a:ext>
            </a:extLst>
          </p:cNvPr>
          <p:cNvSpPr/>
          <p:nvPr/>
        </p:nvSpPr>
        <p:spPr>
          <a:xfrm>
            <a:off x="5782699" y="2852977"/>
            <a:ext cx="217685" cy="160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1B3FDB5-3DB1-4635-1948-61C5459F223D}"/>
              </a:ext>
            </a:extLst>
          </p:cNvPr>
          <p:cNvSpPr txBox="1">
            <a:spLocks/>
          </p:cNvSpPr>
          <p:nvPr/>
        </p:nvSpPr>
        <p:spPr bwMode="auto">
          <a:xfrm>
            <a:off x="1840230" y="502711"/>
            <a:ext cx="6827322" cy="3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altLang="fr-FR" dirty="0"/>
              <a:t>Planning prévisionnel du projet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5112CD3-A5D3-4E70-5CEA-B8091346E7AE}"/>
              </a:ext>
            </a:extLst>
          </p:cNvPr>
          <p:cNvCxnSpPr>
            <a:cxnSpLocks/>
          </p:cNvCxnSpPr>
          <p:nvPr/>
        </p:nvCxnSpPr>
        <p:spPr>
          <a:xfrm>
            <a:off x="8844214" y="3740150"/>
            <a:ext cx="0" cy="90805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67676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57288D1-029A-DCA0-A64D-2B2F08EEC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 dirty="0">
              <a:ea typeface="ＭＳ Ｐゴシック" panose="020B0600070205080204" pitchFamily="34" charset="-128"/>
            </a:endParaRPr>
          </a:p>
          <a:p>
            <a:endParaRPr lang="fr-FR" sz="2000" dirty="0"/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9DE78F-E9BB-6FBE-DE10-9B4026C1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Vie du quartier pendant les travaux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2342F09-1CA5-D51D-02F3-B5F76678A612}"/>
              </a:ext>
            </a:extLst>
          </p:cNvPr>
          <p:cNvSpPr/>
          <p:nvPr/>
        </p:nvSpPr>
        <p:spPr>
          <a:xfrm>
            <a:off x="963039" y="1969813"/>
            <a:ext cx="4163438" cy="404670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altLang="fr-FR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defTabSz="914400">
              <a:lnSpc>
                <a:spcPct val="100000"/>
              </a:lnSpc>
              <a:spcBef>
                <a:spcPts val="600"/>
              </a:spcBef>
            </a:pPr>
            <a:r>
              <a:rPr lang="fr-FR" altLang="fr-FR" b="1" dirty="0">
                <a:solidFill>
                  <a:schemeClr val="bg1"/>
                </a:solidFill>
              </a:rPr>
              <a:t>Nuisances sonores </a:t>
            </a:r>
          </a:p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bg1"/>
                </a:solidFill>
                <a:latin typeface="+mn-lt"/>
                <a:cs typeface="+mn-cs"/>
              </a:rPr>
              <a:t>Période de forage : Activité 24h/24 pendant le forage -             3 mois </a:t>
            </a:r>
          </a:p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bg1"/>
                </a:solidFill>
                <a:latin typeface="+mn-lt"/>
                <a:cs typeface="+mn-cs"/>
              </a:rPr>
              <a:t>Période hors forage : 7h-19h du lundi au samedi</a:t>
            </a:r>
          </a:p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bg1"/>
                </a:solidFill>
                <a:latin typeface="+mn-lt"/>
                <a:cs typeface="+mn-cs"/>
              </a:rPr>
              <a:t>Principales nuisances sonores :</a:t>
            </a:r>
          </a:p>
          <a:p>
            <a:pPr marL="360363" indent="-87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i="1" dirty="0">
                <a:solidFill>
                  <a:schemeClr val="bg1"/>
                </a:solidFill>
              </a:rPr>
              <a:t>  Bruit de fond des engins en fonctionnement</a:t>
            </a:r>
          </a:p>
          <a:p>
            <a:pPr marL="360363" indent="-87313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1800" i="1" dirty="0">
                <a:solidFill>
                  <a:schemeClr val="bg1"/>
                </a:solidFill>
                <a:latin typeface="+mn-lt"/>
                <a:cs typeface="+mn-cs"/>
              </a:rPr>
              <a:t>« Bips » de recul des camions et engins de levage mobiles</a:t>
            </a:r>
          </a:p>
          <a:p>
            <a:pPr marL="360363" indent="-87313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1800" i="1" dirty="0">
                <a:solidFill>
                  <a:schemeClr val="bg1"/>
                </a:solidFill>
                <a:latin typeface="+mn-lt"/>
                <a:cs typeface="+mn-cs"/>
              </a:rPr>
              <a:t>Chocs de tubes métalliques</a:t>
            </a:r>
          </a:p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234F13B-6789-3644-0763-0BCA1872B4B3}"/>
              </a:ext>
            </a:extLst>
          </p:cNvPr>
          <p:cNvSpPr/>
          <p:nvPr/>
        </p:nvSpPr>
        <p:spPr>
          <a:xfrm>
            <a:off x="5955291" y="1969813"/>
            <a:ext cx="5700525" cy="404670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altLang="fr-FR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altLang="fr-FR" b="1" dirty="0">
                <a:solidFill>
                  <a:schemeClr val="bg1"/>
                </a:solidFill>
              </a:rPr>
              <a:t>Actions mises en place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Réduction du bruit : </a:t>
            </a:r>
          </a:p>
          <a:p>
            <a:pPr marL="534988" indent="-261938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Mur antibruit réduisant les nuisances sonores de 10 à 15% (entre 50 et 70 dB)</a:t>
            </a:r>
          </a:p>
          <a:p>
            <a:pPr marL="534988" indent="-261938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2</a:t>
            </a:r>
            <a:r>
              <a:rPr lang="fr-FR" baseline="30000" dirty="0">
                <a:solidFill>
                  <a:schemeClr val="bg1"/>
                </a:solidFill>
              </a:rPr>
              <a:t>nd</a:t>
            </a:r>
            <a:r>
              <a:rPr lang="fr-FR" dirty="0">
                <a:solidFill>
                  <a:schemeClr val="bg1"/>
                </a:solidFill>
              </a:rPr>
              <a:t> Mur antibruit au niveau du plancher de forage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chemeClr val="bg1"/>
                </a:solidFill>
              </a:rPr>
              <a:t>Matériel : utilisation de machines électriques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chemeClr val="bg1"/>
                </a:solidFill>
              </a:rPr>
              <a:t>Confort de nuit : les activités les plus bruyantes réalisées de jour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Contrôle par un organisme indépendant</a:t>
            </a:r>
          </a:p>
          <a:p>
            <a:pPr algn="just">
              <a:spcBef>
                <a:spcPts val="600"/>
              </a:spcBef>
            </a:pPr>
            <a:endParaRPr lang="fr-FR" altLang="fr-FR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</a:pPr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281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57288D1-029A-DCA0-A64D-2B2F08EEC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 dirty="0">
              <a:ea typeface="ＭＳ Ｐゴシック" panose="020B0600070205080204" pitchFamily="34" charset="-128"/>
            </a:endParaRPr>
          </a:p>
          <a:p>
            <a:endParaRPr lang="fr-FR" sz="2000" dirty="0"/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9DE78F-E9BB-6FBE-DE10-9B4026C1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Vie du quartier pendant les travaux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2342F09-1CA5-D51D-02F3-B5F76678A612}"/>
              </a:ext>
            </a:extLst>
          </p:cNvPr>
          <p:cNvSpPr/>
          <p:nvPr/>
        </p:nvSpPr>
        <p:spPr>
          <a:xfrm>
            <a:off x="953311" y="1969813"/>
            <a:ext cx="4163438" cy="404670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altLang="fr-FR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defTabSz="914400">
              <a:lnSpc>
                <a:spcPct val="100000"/>
              </a:lnSpc>
              <a:spcBef>
                <a:spcPts val="600"/>
              </a:spcBef>
            </a:pPr>
            <a:r>
              <a:rPr lang="fr-FR" altLang="fr-FR" b="1" dirty="0">
                <a:solidFill>
                  <a:schemeClr val="bg1"/>
                </a:solidFill>
              </a:rPr>
              <a:t>Circulation </a:t>
            </a:r>
          </a:p>
          <a:p>
            <a:pPr algn="ctr" defTabSz="914400">
              <a:lnSpc>
                <a:spcPct val="100000"/>
              </a:lnSpc>
              <a:spcBef>
                <a:spcPts val="600"/>
              </a:spcBef>
            </a:pPr>
            <a:endParaRPr lang="fr-FR" altLang="fr-FR" b="1" dirty="0">
              <a:solidFill>
                <a:schemeClr val="bg1"/>
              </a:solidFill>
            </a:endParaRPr>
          </a:p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bg1"/>
                </a:solidFill>
                <a:latin typeface="+mn-lt"/>
                <a:cs typeface="+mn-cs"/>
              </a:rPr>
              <a:t>Période de forage – 3 mois :       3 à 5 camions/jour de 7h-19h 7j/7</a:t>
            </a:r>
          </a:p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altLang="fr-FR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bg1"/>
                </a:solidFill>
                <a:latin typeface="+mn-lt"/>
                <a:cs typeface="+mn-cs"/>
              </a:rPr>
              <a:t>Période montage et repli :</a:t>
            </a:r>
          </a:p>
          <a:p>
            <a:pPr marL="2730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fr-FR" altLang="fr-FR" sz="1800" dirty="0">
                <a:solidFill>
                  <a:schemeClr val="bg1"/>
                </a:solidFill>
                <a:latin typeface="+mn-lt"/>
                <a:cs typeface="+mn-cs"/>
              </a:rPr>
              <a:t>10-15 camions/jour pendant 6-7 jours - de 7h-19h du lundi au samedi</a:t>
            </a:r>
          </a:p>
          <a:p>
            <a:pPr algn="just" defTabSz="914400">
              <a:lnSpc>
                <a:spcPct val="100000"/>
              </a:lnSpc>
              <a:spcBef>
                <a:spcPts val="600"/>
              </a:spcBef>
            </a:pPr>
            <a:endParaRPr lang="fr-FR" altLang="fr-FR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altLang="fr-FR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234F13B-6789-3644-0763-0BCA1872B4B3}"/>
              </a:ext>
            </a:extLst>
          </p:cNvPr>
          <p:cNvSpPr/>
          <p:nvPr/>
        </p:nvSpPr>
        <p:spPr>
          <a:xfrm>
            <a:off x="5955291" y="1969812"/>
            <a:ext cx="5700525" cy="44767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altLang="fr-FR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endParaRPr lang="fr-FR" altLang="fr-FR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endParaRPr lang="fr-FR" altLang="fr-FR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endParaRPr lang="fr-FR" altLang="fr-FR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endParaRPr lang="fr-FR" altLang="fr-FR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endParaRPr lang="fr-FR" altLang="fr-FR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altLang="fr-FR" b="1" dirty="0">
                <a:solidFill>
                  <a:schemeClr val="bg1"/>
                </a:solidFill>
              </a:rPr>
              <a:t>Actions mises en place </a:t>
            </a:r>
          </a:p>
          <a:p>
            <a:pPr algn="ctr">
              <a:spcBef>
                <a:spcPts val="600"/>
              </a:spcBef>
            </a:pPr>
            <a:endParaRPr lang="fr-FR" altLang="fr-FR" b="1" dirty="0">
              <a:solidFill>
                <a:schemeClr val="bg1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Stationnement des camions limité à l’emprise du chantier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Circulation automobile et transport en commun maintenue sur l’avenue du Parc des Sports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Neutralisation minimale des places de stationnement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/>
              <a:t>Maintien  des accès et circulations piétonnes au parc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Nettoyage des voies et abords du chantier autant que nécessaire (</a:t>
            </a:r>
            <a:r>
              <a:rPr lang="fr-FR" i="1" dirty="0"/>
              <a:t>nettoyage des camions en sortie de chantier et chantier de forage par voie humide </a:t>
            </a:r>
            <a:r>
              <a:rPr lang="fr-FR" i="1" dirty="0">
                <a:effectLst/>
              </a:rPr>
              <a:t>pour limiter la poussière…)</a:t>
            </a:r>
            <a:endParaRPr lang="fr-FR" i="1" dirty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dirty="0"/>
          </a:p>
          <a:p>
            <a:pPr algn="just">
              <a:spcBef>
                <a:spcPts val="600"/>
              </a:spcBef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499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50EAA3F-C569-3D41-D17B-4B6485BAB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763" y="0"/>
            <a:ext cx="674847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BB0D05-1239-B727-3B82-8ACCC579E102}"/>
              </a:ext>
            </a:extLst>
          </p:cNvPr>
          <p:cNvSpPr/>
          <p:nvPr/>
        </p:nvSpPr>
        <p:spPr>
          <a:xfrm>
            <a:off x="6332705" y="3939702"/>
            <a:ext cx="214009" cy="233464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141E084-B045-C334-8042-69E0297B7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42" y="128704"/>
            <a:ext cx="2272964" cy="1122734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6ED50E-956B-AF27-3192-BBCAC050A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4552" r="33201" b="11535"/>
          <a:stretch/>
        </p:blipFill>
        <p:spPr>
          <a:xfrm>
            <a:off x="7117764" y="3678647"/>
            <a:ext cx="2683184" cy="12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81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57288D1-029A-DCA0-A64D-2B2F08EEC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 dirty="0">
              <a:ea typeface="ＭＳ Ｐゴシック" panose="020B0600070205080204" pitchFamily="34" charset="-128"/>
            </a:endParaRPr>
          </a:p>
          <a:p>
            <a:endParaRPr lang="fr-FR" sz="2000" dirty="0"/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9DE78F-E9BB-6FBE-DE10-9B4026C1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 pendant les travaux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626E6074-AE55-025D-BF50-5F3983919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253317"/>
              </p:ext>
            </p:extLst>
          </p:nvPr>
        </p:nvGraphicFramePr>
        <p:xfrm>
          <a:off x="2897280" y="1445225"/>
          <a:ext cx="6397440" cy="4711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66C141A-548F-7933-52F8-5C5C7405BC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851" t="79811" r="29901" b="17030"/>
          <a:stretch/>
        </p:blipFill>
        <p:spPr>
          <a:xfrm>
            <a:off x="6485399" y="3221039"/>
            <a:ext cx="2559241" cy="4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01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28E2C4-63E5-E0D6-F89E-D2C9548CD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146" y="1644650"/>
            <a:ext cx="10445519" cy="4711704"/>
          </a:xfrm>
        </p:spPr>
        <p:txBody>
          <a:bodyPr/>
          <a:lstStyle/>
          <a:p>
            <a:endParaRPr lang="fr-FR" sz="2000" b="1" dirty="0">
              <a:solidFill>
                <a:srgbClr val="0097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Espace </a:t>
            </a:r>
            <a:r>
              <a:rPr lang="fr-FR" b="1" dirty="0">
                <a:solidFill>
                  <a:srgbClr val="009793"/>
                </a:solidFill>
              </a:rPr>
              <a:t>d’accueil pédagogique et didactique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installé pour les visites et animer la présentation du projet</a:t>
            </a:r>
          </a:p>
          <a:p>
            <a:endParaRPr lang="fr-F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 err="1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Timelaps</a:t>
            </a:r>
            <a:r>
              <a:rPr lang="fr-FR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des travaux de la géothermie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/>
              <a:t>Création d’une </a:t>
            </a:r>
            <a:r>
              <a:rPr lang="fr-FR" b="1" dirty="0">
                <a:solidFill>
                  <a:srgbClr val="009793"/>
                </a:solidFill>
              </a:rPr>
              <a:t>maquette 3D virtuelle </a:t>
            </a:r>
            <a:r>
              <a:rPr lang="fr-FR" dirty="0"/>
              <a:t>pour la visite du Forage</a:t>
            </a:r>
          </a:p>
          <a:p>
            <a:endParaRPr lang="fr-F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Picture 8" descr="Home free icon">
            <a:extLst>
              <a:ext uri="{FF2B5EF4-FFF2-40B4-BE49-F238E27FC236}">
                <a16:creationId xmlns:a16="http://schemas.microsoft.com/office/drawing/2014/main" id="{8D43779F-5374-86D7-FA47-7DE0FFB4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89" y="2076760"/>
            <a:ext cx="568382" cy="56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Time lapse free icon">
            <a:extLst>
              <a:ext uri="{FF2B5EF4-FFF2-40B4-BE49-F238E27FC236}">
                <a16:creationId xmlns:a16="http://schemas.microsoft.com/office/drawing/2014/main" id="{F78CE311-78C4-7E62-691D-DDB0C7B9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0" y="3092361"/>
            <a:ext cx="493680" cy="49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que 16" descr="Lunettes 3D avec un remplissage uni">
            <a:extLst>
              <a:ext uri="{FF2B5EF4-FFF2-40B4-BE49-F238E27FC236}">
                <a16:creationId xmlns:a16="http://schemas.microsoft.com/office/drawing/2014/main" id="{C8548838-69B2-B9B4-53DE-561C9A1EF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602" y="3727716"/>
            <a:ext cx="759219" cy="7592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E4037A-B5F7-E48B-9C60-CF5B8F1541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78232" y="681037"/>
            <a:ext cx="8107600" cy="365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Actions pédagogiques autour du chantier de forage </a:t>
            </a:r>
            <a:br>
              <a:rPr lang="fr-FR" altLang="fr-FR" dirty="0">
                <a:ea typeface="ＭＳ Ｐゴシック" panose="020B0600070205080204" pitchFamily="34" charset="-128"/>
              </a:rPr>
            </a:br>
            <a:endParaRPr lang="fr-FR" altLang="fr-FR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704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82B659C-21C9-400A-BFCA-D28427AA3D3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794720" y="3220748"/>
            <a:ext cx="4602560" cy="416503"/>
          </a:xfrm>
        </p:spPr>
        <p:txBody>
          <a:bodyPr/>
          <a:lstStyle/>
          <a:p>
            <a:r>
              <a:rPr lang="fr-FR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716194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33A5BF-025B-C9A3-B8A8-6F792646401B}"/>
              </a:ext>
            </a:extLst>
          </p:cNvPr>
          <p:cNvSpPr/>
          <p:nvPr/>
        </p:nvSpPr>
        <p:spPr>
          <a:xfrm>
            <a:off x="1689100" y="1282700"/>
            <a:ext cx="9436100" cy="533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8812FC75-6034-56CD-F00E-E6D39EB4D1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606" y="1616943"/>
            <a:ext cx="5173811" cy="2616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2406DF2D-27DE-983A-5414-FFB691AA3D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5" b="955"/>
          <a:stretch/>
        </p:blipFill>
        <p:spPr>
          <a:xfrm>
            <a:off x="8867693" y="1673981"/>
            <a:ext cx="2024218" cy="4735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37A100-C48B-BE94-1768-685E056984FE}"/>
              </a:ext>
            </a:extLst>
          </p:cNvPr>
          <p:cNvSpPr txBox="1"/>
          <p:nvPr/>
        </p:nvSpPr>
        <p:spPr>
          <a:xfrm>
            <a:off x="2284109" y="4294426"/>
            <a:ext cx="3583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67B14A"/>
                </a:solidFill>
              </a:rPr>
              <a:t>Site internet SOFREGE</a:t>
            </a:r>
          </a:p>
          <a:p>
            <a:r>
              <a:rPr lang="fr-FR" sz="1400">
                <a:solidFill>
                  <a:srgbClr val="67B14A"/>
                </a:solidFill>
              </a:rPr>
              <a:t>Page dédiée aux travaux (impact réseau?) avec une carte localisant en temps réel les fronts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4BA2F2-2380-5F01-456B-D29ACF12D0A1}"/>
              </a:ext>
            </a:extLst>
          </p:cNvPr>
          <p:cNvSpPr txBox="1"/>
          <p:nvPr/>
        </p:nvSpPr>
        <p:spPr>
          <a:xfrm>
            <a:off x="7184166" y="2420048"/>
            <a:ext cx="1450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>
                <a:solidFill>
                  <a:srgbClr val="67B14A"/>
                </a:solidFill>
              </a:rPr>
              <a:t>Application mobile Coriance</a:t>
            </a:r>
          </a:p>
          <a:p>
            <a:pPr algn="r"/>
            <a:r>
              <a:rPr lang="fr-FR" sz="1400">
                <a:solidFill>
                  <a:srgbClr val="67B14A"/>
                </a:solidFill>
              </a:rPr>
              <a:t>Notification push pour être informé des travaux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1F7C8B-4D3B-D9B6-02E1-932AC581B6EA}"/>
              </a:ext>
            </a:extLst>
          </p:cNvPr>
          <p:cNvSpPr txBox="1"/>
          <p:nvPr/>
        </p:nvSpPr>
        <p:spPr>
          <a:xfrm>
            <a:off x="4898882" y="6038225"/>
            <a:ext cx="3357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rgbClr val="67B14A"/>
                </a:solidFill>
              </a:rPr>
              <a:t>Numéro de téléphone 7j/7 24h/24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B2EC0D-0DE9-F7C0-FB51-C5D7612B32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51" t="79811" r="29901" b="17030"/>
          <a:stretch/>
        </p:blipFill>
        <p:spPr>
          <a:xfrm>
            <a:off x="2284109" y="5984153"/>
            <a:ext cx="2559241" cy="4159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DF0DCBB-A0E4-76B9-3EDF-9530EE410719}"/>
              </a:ext>
            </a:extLst>
          </p:cNvPr>
          <p:cNvSpPr txBox="1"/>
          <p:nvPr/>
        </p:nvSpPr>
        <p:spPr>
          <a:xfrm>
            <a:off x="2093644" y="652912"/>
            <a:ext cx="7707581" cy="461665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Modernisation des outils digitaux entre SOFREGE et abonnés/usagers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A35A3B-15FD-E023-41E4-8759C7DC26DF}"/>
              </a:ext>
            </a:extLst>
          </p:cNvPr>
          <p:cNvSpPr/>
          <p:nvPr/>
        </p:nvSpPr>
        <p:spPr>
          <a:xfrm>
            <a:off x="5342021" y="1702468"/>
            <a:ext cx="354932" cy="222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682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8913A311-D866-8865-5B0A-99906EB156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Sécurité sur le chantier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4A0D12D-415B-9E60-03CF-64B8E1A35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20645"/>
              </p:ext>
            </p:extLst>
          </p:nvPr>
        </p:nvGraphicFramePr>
        <p:xfrm>
          <a:off x="1978231" y="1655064"/>
          <a:ext cx="9090798" cy="483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243570-A0BC-6EAF-0BB1-B494DCD84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des nuisances sonores chantier</a:t>
            </a:r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C32F876-A7C6-E032-0B03-F05559359F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834BC24-6D74-E0D0-914E-DBA22592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79" y="1284473"/>
            <a:ext cx="6022768" cy="45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6A3095-660B-30AC-9AB5-820F3DA696E5}"/>
              </a:ext>
            </a:extLst>
          </p:cNvPr>
          <p:cNvSpPr txBox="1"/>
          <p:nvPr/>
        </p:nvSpPr>
        <p:spPr>
          <a:xfrm>
            <a:off x="1474724" y="6039778"/>
            <a:ext cx="5678595" cy="27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900" i="1" dirty="0"/>
              <a:t>Illustrations de la mise en place de murs anti-bruit lors d’un forage à Ris-Orangis</a:t>
            </a:r>
          </a:p>
        </p:txBody>
      </p:sp>
    </p:spTree>
    <p:extLst>
      <p:ext uri="{BB962C8B-B14F-4D97-AF65-F5344CB8AC3E}">
        <p14:creationId xmlns:p14="http://schemas.microsoft.com/office/powerpoint/2010/main" val="1873098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9DD1285-706A-36DA-779E-B199016D6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5" t="20078" r="57798" b="36335"/>
          <a:stretch/>
        </p:blipFill>
        <p:spPr>
          <a:xfrm>
            <a:off x="936458" y="1671721"/>
            <a:ext cx="2758367" cy="41344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2C60F3-DA8E-C513-70AA-564D847CC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17" t="13635" r="4906" b="47185"/>
          <a:stretch/>
        </p:blipFill>
        <p:spPr>
          <a:xfrm>
            <a:off x="4244872" y="3175001"/>
            <a:ext cx="7641974" cy="19893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3AAB70A-7AD7-B9E7-B566-15C8ECAAB383}"/>
              </a:ext>
            </a:extLst>
          </p:cNvPr>
          <p:cNvSpPr txBox="1"/>
          <p:nvPr/>
        </p:nvSpPr>
        <p:spPr>
          <a:xfrm>
            <a:off x="2225572" y="691750"/>
            <a:ext cx="6774049" cy="4616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fr-FR"/>
            </a:defPPr>
            <a:lvl1pPr defTabSz="914377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Panneaux d’information et bâches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572A9C11-55CA-D648-8B0F-43D73A37C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3781425" cy="312656"/>
          </a:xfrm>
        </p:spPr>
        <p:txBody>
          <a:bodyPr/>
          <a:lstStyle/>
          <a:p>
            <a:r>
              <a:rPr lang="fr-FR"/>
              <a:t>Travaux réseau et forage</a:t>
            </a:r>
          </a:p>
        </p:txBody>
      </p:sp>
    </p:spTree>
    <p:extLst>
      <p:ext uri="{BB962C8B-B14F-4D97-AF65-F5344CB8AC3E}">
        <p14:creationId xmlns:p14="http://schemas.microsoft.com/office/powerpoint/2010/main" val="130490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F5A4B30-8803-CD97-FA02-6F67AC8C1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84" t="10733" r="19347" b="3421"/>
          <a:stretch/>
        </p:blipFill>
        <p:spPr>
          <a:xfrm>
            <a:off x="1036661" y="1483800"/>
            <a:ext cx="3238162" cy="44969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EBE6A4-9B94-D62F-668C-0CD343528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84" t="10733" r="19347" b="3421"/>
          <a:stretch/>
        </p:blipFill>
        <p:spPr>
          <a:xfrm>
            <a:off x="4649746" y="1483800"/>
            <a:ext cx="3240365" cy="45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2A2C35-BA4B-030D-D488-15D871A1A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95" t="11083" r="19235" b="3072"/>
          <a:stretch/>
        </p:blipFill>
        <p:spPr>
          <a:xfrm>
            <a:off x="8110753" y="1483800"/>
            <a:ext cx="3240366" cy="45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72F886-E42A-ABB9-79F8-150DDA3C13E2}"/>
              </a:ext>
            </a:extLst>
          </p:cNvPr>
          <p:cNvSpPr txBox="1"/>
          <p:nvPr/>
        </p:nvSpPr>
        <p:spPr>
          <a:xfrm>
            <a:off x="2008042" y="602217"/>
            <a:ext cx="9587058" cy="424732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fr-FR"/>
            </a:defPPr>
            <a:lvl1pPr defTabSz="914377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Flyers – distribution boites aux lettres + disponibles sur le site internet</a:t>
            </a:r>
          </a:p>
        </p:txBody>
      </p:sp>
    </p:spTree>
    <p:extLst>
      <p:ext uri="{BB962C8B-B14F-4D97-AF65-F5344CB8AC3E}">
        <p14:creationId xmlns:p14="http://schemas.microsoft.com/office/powerpoint/2010/main" val="505577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82B659C-21C9-400A-BFCA-D28427AA3D3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794720" y="3220748"/>
            <a:ext cx="4602560" cy="416503"/>
          </a:xfrm>
        </p:spPr>
        <p:txBody>
          <a:bodyPr/>
          <a:lstStyle/>
          <a:p>
            <a:pPr algn="ctr"/>
            <a:r>
              <a:rPr lang="fr-FR"/>
              <a:t>BACK-UP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495814-9511-D7F7-B18D-D4CAF6D7F8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181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035F2B-0258-30F4-8EB3-7D5EE4559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0832" y="1735660"/>
            <a:ext cx="5069149" cy="1350521"/>
          </a:xfrm>
        </p:spPr>
        <p:txBody>
          <a:bodyPr lIns="91440" tIns="45720" rIns="91440" bIns="45720" anchor="t"/>
          <a:lstStyle/>
          <a:p>
            <a:pPr algn="just"/>
            <a:r>
              <a:rPr lang="fr-FR" sz="1600" i="1" dirty="0">
                <a:latin typeface="Arial"/>
                <a:cs typeface="Arial"/>
              </a:rPr>
              <a:t>Schéma directeur : prise en compte de la rénovation énergétique des bâtiments fresnois</a:t>
            </a:r>
          </a:p>
          <a:p>
            <a:pPr algn="just"/>
            <a:endParaRPr lang="fr-FR" sz="1400" dirty="0">
              <a:latin typeface="Arial"/>
              <a:cs typeface="Arial"/>
            </a:endParaRPr>
          </a:p>
          <a:p>
            <a:pPr algn="just"/>
            <a:r>
              <a:rPr lang="fr-FR" sz="1400" b="1" u="sng" dirty="0">
                <a:latin typeface="Arial"/>
                <a:cs typeface="Arial"/>
              </a:rPr>
              <a:t>Prévision de baisse horizon 2030</a:t>
            </a:r>
            <a:r>
              <a:rPr lang="fr-FR" sz="1400" b="1" dirty="0">
                <a:latin typeface="Arial"/>
                <a:cs typeface="Arial"/>
              </a:rPr>
              <a:t> :</a:t>
            </a:r>
          </a:p>
          <a:p>
            <a:pPr algn="just"/>
            <a:endParaRPr lang="fr-FR" sz="1400" dirty="0">
              <a:latin typeface="Arial"/>
              <a:cs typeface="Arial"/>
            </a:endParaRPr>
          </a:p>
          <a:p>
            <a:pPr algn="just"/>
            <a:endParaRPr lang="fr-FR" sz="1400" dirty="0">
              <a:latin typeface="Arial"/>
              <a:cs typeface="Arial"/>
            </a:endParaRPr>
          </a:p>
          <a:p>
            <a:pPr algn="just"/>
            <a:r>
              <a:rPr lang="fr-FR" sz="1400" b="1" u="sng" dirty="0">
                <a:latin typeface="Arial"/>
                <a:cs typeface="Arial"/>
              </a:rPr>
              <a:t>Développement horizon 2030</a:t>
            </a:r>
            <a:r>
              <a:rPr lang="fr-FR" sz="1400" b="1" dirty="0">
                <a:latin typeface="Arial"/>
                <a:cs typeface="Arial"/>
              </a:rPr>
              <a:t> : </a:t>
            </a:r>
          </a:p>
          <a:p>
            <a:pPr algn="just"/>
            <a:endParaRPr lang="fr-FR" sz="1400" b="1" dirty="0">
              <a:latin typeface="Arial"/>
              <a:cs typeface="Arial"/>
            </a:endParaRPr>
          </a:p>
          <a:p>
            <a:pPr algn="just"/>
            <a:endParaRPr lang="fr-FR" sz="1400" b="1" dirty="0">
              <a:latin typeface="Arial"/>
              <a:cs typeface="Arial"/>
            </a:endParaRPr>
          </a:p>
          <a:p>
            <a:pPr algn="just"/>
            <a:r>
              <a:rPr lang="fr-FR" sz="1400" dirty="0">
                <a:latin typeface="Arial"/>
                <a:cs typeface="Arial"/>
              </a:rPr>
              <a:t>Ainsi, la rénovation thermique des bâtiments seule ne permet pas de respecter deux des objectifs de la ville 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rgbClr val="FF3300"/>
                </a:solidFill>
                <a:latin typeface="Arial"/>
                <a:cs typeface="Arial"/>
              </a:rPr>
              <a:t>Taux d’</a:t>
            </a:r>
            <a:r>
              <a:rPr lang="fr-FR" sz="1400" b="1" dirty="0" err="1">
                <a:solidFill>
                  <a:srgbClr val="FF3300"/>
                </a:solidFill>
                <a:latin typeface="Arial"/>
                <a:cs typeface="Arial"/>
              </a:rPr>
              <a:t>EnR&amp;R</a:t>
            </a:r>
            <a:r>
              <a:rPr lang="fr-FR" sz="1400" b="1" dirty="0">
                <a:solidFill>
                  <a:srgbClr val="FF3300"/>
                </a:solidFill>
                <a:latin typeface="Arial"/>
                <a:cs typeface="Arial"/>
              </a:rPr>
              <a:t> &gt; 65% (seuil minimum de l’ADEME)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rgbClr val="FF3300"/>
                </a:solidFill>
                <a:latin typeface="Arial"/>
                <a:cs typeface="Arial"/>
              </a:rPr>
              <a:t>Taux de TVA réduit pour les fresnois</a:t>
            </a:r>
          </a:p>
          <a:p>
            <a:pPr algn="just"/>
            <a:endParaRPr lang="fr-FR" sz="14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82EF44A-198D-B50D-00EF-80281CD7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Place de la sobriété énergétique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EC0193-0ABD-FA13-4000-8BDD417681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5821" y="1090313"/>
            <a:ext cx="9375568" cy="312656"/>
          </a:xfrm>
        </p:spPr>
        <p:txBody>
          <a:bodyPr/>
          <a:lstStyle/>
          <a:p>
            <a:r>
              <a:rPr lang="fr-FR"/>
              <a:t>La rénovation énergétique des bâtiments reste un objectif majeur mais insuffisant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142D5276-1968-FA6F-53E8-CE21BFCFEE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85612" y="1674218"/>
          <a:ext cx="4198956" cy="374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F33A558-F135-908D-0D1A-3D80A06A3B0E}"/>
              </a:ext>
            </a:extLst>
          </p:cNvPr>
          <p:cNvCxnSpPr>
            <a:cxnSpLocks/>
          </p:cNvCxnSpPr>
          <p:nvPr/>
        </p:nvCxnSpPr>
        <p:spPr>
          <a:xfrm>
            <a:off x="7308113" y="3194672"/>
            <a:ext cx="3676455" cy="0"/>
          </a:xfrm>
          <a:prstGeom prst="line">
            <a:avLst/>
          </a:prstGeom>
          <a:ln w="28575">
            <a:solidFill>
              <a:srgbClr val="FF33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998FD9A9-EC07-0462-DC30-DFFC21957CCB}"/>
              </a:ext>
            </a:extLst>
          </p:cNvPr>
          <p:cNvSpPr txBox="1"/>
          <p:nvPr/>
        </p:nvSpPr>
        <p:spPr>
          <a:xfrm>
            <a:off x="10984568" y="2871506"/>
            <a:ext cx="122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Seuil TVA réduite horizon 2030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736E50A-47A8-B47D-DFFF-B93383A6FA3C}"/>
              </a:ext>
            </a:extLst>
          </p:cNvPr>
          <p:cNvSpPr txBox="1">
            <a:spLocks/>
          </p:cNvSpPr>
          <p:nvPr/>
        </p:nvSpPr>
        <p:spPr>
          <a:xfrm>
            <a:off x="6742408" y="5629802"/>
            <a:ext cx="5408655" cy="78209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>
                <a:solidFill>
                  <a:schemeClr val="bg1"/>
                </a:solidFill>
              </a:rPr>
              <a:t>Sans nouvelle géothermie, le raccordement de l’ensemble des logements collectifs fresnois occasionnerait un taux d’EnR projeté </a:t>
            </a:r>
            <a:r>
              <a:rPr lang="fr-FR" sz="1400" u="sng">
                <a:solidFill>
                  <a:schemeClr val="bg1"/>
                </a:solidFill>
              </a:rPr>
              <a:t>de </a:t>
            </a:r>
            <a:r>
              <a:rPr lang="fr-FR" sz="1400" b="1" u="sng">
                <a:solidFill>
                  <a:schemeClr val="bg1"/>
                </a:solidFill>
              </a:rPr>
              <a:t>46 % </a:t>
            </a:r>
            <a:r>
              <a:rPr lang="fr-FR" sz="1400" u="sng">
                <a:solidFill>
                  <a:schemeClr val="bg1"/>
                </a:solidFill>
              </a:rPr>
              <a:t>à l’horizon 2030</a:t>
            </a:r>
            <a:r>
              <a:rPr lang="fr-FR" sz="140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7" name="Graphique 6" descr="Graphique de tendance à la baisse avec un remplissage uni">
            <a:extLst>
              <a:ext uri="{FF2B5EF4-FFF2-40B4-BE49-F238E27FC236}">
                <a16:creationId xmlns:a16="http://schemas.microsoft.com/office/drawing/2014/main" id="{7F304AC5-2764-4019-D4EE-CCAB10BE5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1116" y="2309923"/>
            <a:ext cx="914400" cy="914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CEA8307-CBB9-8E42-6475-9E233600289E}"/>
              </a:ext>
            </a:extLst>
          </p:cNvPr>
          <p:cNvSpPr txBox="1"/>
          <p:nvPr/>
        </p:nvSpPr>
        <p:spPr>
          <a:xfrm>
            <a:off x="5025516" y="2505513"/>
            <a:ext cx="1144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>
                <a:solidFill>
                  <a:srgbClr val="009793"/>
                </a:solidFill>
                <a:latin typeface="Arial"/>
                <a:cs typeface="Arial"/>
              </a:rPr>
              <a:t>6%</a:t>
            </a:r>
            <a:endParaRPr lang="fr-FR" sz="2800" b="1">
              <a:solidFill>
                <a:srgbClr val="009793"/>
              </a:solidFill>
            </a:endParaRPr>
          </a:p>
        </p:txBody>
      </p:sp>
      <p:pic>
        <p:nvPicPr>
          <p:cNvPr id="12" name="Graphique 11" descr="Tendance à la hausse avec un remplissage uni">
            <a:extLst>
              <a:ext uri="{FF2B5EF4-FFF2-40B4-BE49-F238E27FC236}">
                <a16:creationId xmlns:a16="http://schemas.microsoft.com/office/drawing/2014/main" id="{97CF9B6E-A079-BDFE-A451-1E598D2C1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1116" y="3224323"/>
            <a:ext cx="914400" cy="9144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2983CDC-FB32-C227-31CB-15FA49FB9B9F}"/>
              </a:ext>
            </a:extLst>
          </p:cNvPr>
          <p:cNvSpPr txBox="1"/>
          <p:nvPr/>
        </p:nvSpPr>
        <p:spPr>
          <a:xfrm>
            <a:off x="5025516" y="3425773"/>
            <a:ext cx="1144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>
                <a:solidFill>
                  <a:srgbClr val="009793"/>
                </a:solidFill>
                <a:latin typeface="Arial"/>
                <a:cs typeface="Arial"/>
              </a:rPr>
              <a:t>22%</a:t>
            </a:r>
            <a:endParaRPr lang="fr-FR" sz="2800" b="1">
              <a:solidFill>
                <a:srgbClr val="009793"/>
              </a:solidFill>
            </a:endParaRPr>
          </a:p>
        </p:txBody>
      </p:sp>
      <p:pic>
        <p:nvPicPr>
          <p:cNvPr id="8" name="Graphique 7" descr="Avertissement contour">
            <a:extLst>
              <a:ext uri="{FF2B5EF4-FFF2-40B4-BE49-F238E27FC236}">
                <a16:creationId xmlns:a16="http://schemas.microsoft.com/office/drawing/2014/main" id="{C9ADD318-5D86-2CE2-2C35-02DE29F3D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9685" y="5663891"/>
            <a:ext cx="713920" cy="71392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9F41C74-5724-BE82-2A46-EE5D010FAF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46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823735A-873A-8C28-59E2-8243D56E6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98" y="1633541"/>
            <a:ext cx="7143750" cy="442912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29E9777-BF40-440F-A7C7-9B087B65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groupe CORIANCE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099631D-E493-494A-8B9E-C57F925CA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541"/>
            <a:ext cx="4416380" cy="3953799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Deux métiers : </a:t>
            </a:r>
          </a:p>
          <a:p>
            <a:pPr algn="just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gestion et l’exploitation des réseaux de chaleur et de froid</a:t>
            </a:r>
          </a:p>
          <a:p>
            <a:pPr algn="just">
              <a:lnSpc>
                <a:spcPct val="150000"/>
              </a:lnSpc>
            </a:pPr>
            <a:r>
              <a:rPr lang="fr-FR" sz="1200" dirty="0"/>
              <a:t>Opérateur de services en efficacité énergétique et environnementale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200" b="1" u="sng" dirty="0"/>
              <a:t>Les chiffres clés : </a:t>
            </a:r>
          </a:p>
          <a:p>
            <a:pPr algn="just">
              <a:lnSpc>
                <a:spcPct val="150000"/>
              </a:lnSpc>
            </a:pPr>
            <a:r>
              <a:rPr lang="fr-FR" sz="1200" dirty="0"/>
              <a:t>39 réseaux de chaleur &amp; de froid</a:t>
            </a:r>
          </a:p>
          <a:p>
            <a:pPr algn="just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408 km de réseaux</a:t>
            </a:r>
          </a:p>
          <a:p>
            <a:pPr algn="just">
              <a:lnSpc>
                <a:spcPct val="150000"/>
              </a:lnSpc>
            </a:pPr>
            <a:r>
              <a:rPr lang="fr-FR" sz="1200" dirty="0"/>
              <a:t>Plus de 600 000 tonnes de CO</a:t>
            </a:r>
            <a:r>
              <a:rPr lang="fr-FR" sz="1200" baseline="-25000" dirty="0"/>
              <a:t>2</a:t>
            </a:r>
            <a:r>
              <a:rPr lang="fr-FR" sz="1200" dirty="0"/>
              <a:t> évitées</a:t>
            </a:r>
            <a:endParaRPr lang="fr-FR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Société à taille humaine : plus de 400 collaborateurs répartis en 5 régions et en Belgique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ACA46A-E605-40D3-87F9-6472BA742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Le 3</a:t>
            </a:r>
            <a:r>
              <a:rPr lang="fr-FR" baseline="30000"/>
              <a:t>ème</a:t>
            </a:r>
            <a:r>
              <a:rPr lang="fr-FR"/>
              <a:t> acteur français indépendant</a:t>
            </a:r>
          </a:p>
        </p:txBody>
      </p:sp>
    </p:spTree>
    <p:extLst>
      <p:ext uri="{BB962C8B-B14F-4D97-AF65-F5344CB8AC3E}">
        <p14:creationId xmlns:p14="http://schemas.microsoft.com/office/powerpoint/2010/main" val="27691251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542081" cy="365207"/>
          </a:xfrm>
        </p:spPr>
        <p:txBody>
          <a:bodyPr/>
          <a:lstStyle/>
          <a:p>
            <a:r>
              <a:rPr lang="fr-FR"/>
              <a:t>Arrêt du contrat d’OA de la cogénération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1" y="1093869"/>
            <a:ext cx="9333933" cy="312656"/>
          </a:xfrm>
        </p:spPr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Un déficit de puissance en cas de défaillance</a:t>
            </a:r>
          </a:p>
        </p:txBody>
      </p:sp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AB6AF656-B4A1-F140-90A3-EFD051EE0EC2}"/>
              </a:ext>
            </a:extLst>
          </p:cNvPr>
          <p:cNvGraphicFramePr/>
          <p:nvPr/>
        </p:nvGraphicFramePr>
        <p:xfrm>
          <a:off x="2271096" y="1975952"/>
          <a:ext cx="3420000" cy="431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" name="Graphique 34">
            <a:extLst>
              <a:ext uri="{FF2B5EF4-FFF2-40B4-BE49-F238E27FC236}">
                <a16:creationId xmlns:a16="http://schemas.microsoft.com/office/drawing/2014/main" id="{123D49DB-5F9B-D373-9678-19FEB7FDE248}"/>
              </a:ext>
            </a:extLst>
          </p:cNvPr>
          <p:cNvGraphicFramePr/>
          <p:nvPr/>
        </p:nvGraphicFramePr>
        <p:xfrm>
          <a:off x="6687247" y="1975952"/>
          <a:ext cx="3420000" cy="431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id="{D1F6E2C2-4AEE-B11F-E20E-97F3163D5DD4}"/>
              </a:ext>
            </a:extLst>
          </p:cNvPr>
          <p:cNvSpPr txBox="1"/>
          <p:nvPr/>
        </p:nvSpPr>
        <p:spPr>
          <a:xfrm>
            <a:off x="5175079" y="5282418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chemeClr val="accent2"/>
                </a:solidFill>
              </a:rPr>
              <a:t>gaz</a:t>
            </a:r>
            <a:endParaRPr lang="fr-FR" sz="1200" b="1" i="1">
              <a:solidFill>
                <a:schemeClr val="accent2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B24FA35-4BC6-0C03-9FBD-187777A9773D}"/>
              </a:ext>
            </a:extLst>
          </p:cNvPr>
          <p:cNvSpPr txBox="1"/>
          <p:nvPr/>
        </p:nvSpPr>
        <p:spPr>
          <a:xfrm>
            <a:off x="9591231" y="5282418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chemeClr val="accent2"/>
                </a:solidFill>
              </a:rPr>
              <a:t>gaz</a:t>
            </a:r>
            <a:endParaRPr lang="fr-FR" sz="1200" b="1" i="1">
              <a:solidFill>
                <a:schemeClr val="accent2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CC1CF71-70C1-647B-F693-28BCB6C9793C}"/>
              </a:ext>
            </a:extLst>
          </p:cNvPr>
          <p:cNvSpPr txBox="1"/>
          <p:nvPr/>
        </p:nvSpPr>
        <p:spPr>
          <a:xfrm>
            <a:off x="9591231" y="4120963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rgbClr val="00B050"/>
                </a:solidFill>
              </a:rPr>
              <a:t>géothermie</a:t>
            </a:r>
            <a:endParaRPr lang="fr-FR" sz="1200" b="1" i="1">
              <a:solidFill>
                <a:srgbClr val="00B05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48B3FB3-F058-CB19-6AD3-C556F6A18B74}"/>
              </a:ext>
            </a:extLst>
          </p:cNvPr>
          <p:cNvSpPr txBox="1"/>
          <p:nvPr/>
        </p:nvSpPr>
        <p:spPr>
          <a:xfrm>
            <a:off x="5175079" y="3352186"/>
            <a:ext cx="1080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rgbClr val="00B050"/>
                </a:solidFill>
              </a:rPr>
              <a:t>géothermie</a:t>
            </a:r>
            <a:endParaRPr lang="fr-FR" sz="1200" b="1" i="1">
              <a:solidFill>
                <a:srgbClr val="00B05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36DA384-C423-7B57-DAC3-1E065B0417EF}"/>
              </a:ext>
            </a:extLst>
          </p:cNvPr>
          <p:cNvSpPr txBox="1"/>
          <p:nvPr/>
        </p:nvSpPr>
        <p:spPr>
          <a:xfrm>
            <a:off x="5175079" y="4066365"/>
            <a:ext cx="1196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chemeClr val="bg1">
                    <a:lumMod val="50000"/>
                  </a:schemeClr>
                </a:solidFill>
              </a:rPr>
              <a:t>cogénération</a:t>
            </a:r>
            <a:endParaRPr lang="fr-FR" sz="1200" b="1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C9CA53F-C8A9-5A25-4B7E-18AA66A1E8CF}"/>
              </a:ext>
            </a:extLst>
          </p:cNvPr>
          <p:cNvSpPr txBox="1"/>
          <p:nvPr/>
        </p:nvSpPr>
        <p:spPr>
          <a:xfrm>
            <a:off x="3583905" y="3554226"/>
            <a:ext cx="595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err="1">
                <a:solidFill>
                  <a:schemeClr val="accent5">
                    <a:lumMod val="75000"/>
                  </a:schemeClr>
                </a:solidFill>
              </a:rPr>
              <a:t>chauff</a:t>
            </a:r>
            <a:r>
              <a:rPr lang="fr-FR" sz="1000">
                <a:solidFill>
                  <a:schemeClr val="accent5">
                    <a:lumMod val="75000"/>
                  </a:schemeClr>
                </a:solidFill>
              </a:rPr>
              <a:t>. mises </a:t>
            </a:r>
            <a:br>
              <a:rPr lang="fr-FR" sz="100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1000">
                <a:solidFill>
                  <a:schemeClr val="accent5">
                    <a:lumMod val="75000"/>
                  </a:schemeClr>
                </a:solidFill>
              </a:rPr>
              <a:t>à</a:t>
            </a:r>
            <a:br>
              <a:rPr lang="fr-FR" sz="100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1000">
                <a:solidFill>
                  <a:schemeClr val="accent5">
                    <a:lumMod val="75000"/>
                  </a:schemeClr>
                </a:solidFill>
              </a:rPr>
              <a:t>dispo.</a:t>
            </a:r>
            <a:endParaRPr lang="fr-FR" sz="1000" i="1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4D195EA-FCB7-90C8-C294-1395A182FFEE}"/>
              </a:ext>
            </a:extLst>
          </p:cNvPr>
          <p:cNvCxnSpPr>
            <a:cxnSpLocks/>
          </p:cNvCxnSpPr>
          <p:nvPr/>
        </p:nvCxnSpPr>
        <p:spPr>
          <a:xfrm>
            <a:off x="3518895" y="4262112"/>
            <a:ext cx="7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549496C2-5E98-A829-B352-C4DAE1642157}"/>
              </a:ext>
            </a:extLst>
          </p:cNvPr>
          <p:cNvCxnSpPr>
            <a:cxnSpLocks/>
          </p:cNvCxnSpPr>
          <p:nvPr/>
        </p:nvCxnSpPr>
        <p:spPr>
          <a:xfrm>
            <a:off x="4203039" y="3034074"/>
            <a:ext cx="10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B24C6F4-DFD8-EB93-6B4C-539E82A7B1B4}"/>
              </a:ext>
            </a:extLst>
          </p:cNvPr>
          <p:cNvCxnSpPr>
            <a:cxnSpLocks/>
          </p:cNvCxnSpPr>
          <p:nvPr/>
        </p:nvCxnSpPr>
        <p:spPr>
          <a:xfrm flipV="1">
            <a:off x="4238975" y="3034074"/>
            <a:ext cx="0" cy="12240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ABD788CF-837D-618F-17CE-1F62409265D7}"/>
              </a:ext>
            </a:extLst>
          </p:cNvPr>
          <p:cNvSpPr txBox="1"/>
          <p:nvPr/>
        </p:nvSpPr>
        <p:spPr>
          <a:xfrm>
            <a:off x="4178929" y="3371094"/>
            <a:ext cx="7081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chemeClr val="accent1"/>
                </a:solidFill>
              </a:rPr>
              <a:t>+17 MW</a:t>
            </a:r>
            <a:endParaRPr lang="fr-FR" sz="1000" b="1" i="1">
              <a:solidFill>
                <a:schemeClr val="accent1"/>
              </a:solidFill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A67DA65-D946-58F7-57CA-4C67D3248644}"/>
              </a:ext>
            </a:extLst>
          </p:cNvPr>
          <p:cNvCxnSpPr>
            <a:cxnSpLocks/>
          </p:cNvCxnSpPr>
          <p:nvPr/>
        </p:nvCxnSpPr>
        <p:spPr>
          <a:xfrm>
            <a:off x="7983167" y="4055200"/>
            <a:ext cx="72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980CBB5-F81B-D0DF-AC1B-F55CE1C26302}"/>
              </a:ext>
            </a:extLst>
          </p:cNvPr>
          <p:cNvCxnSpPr>
            <a:cxnSpLocks/>
          </p:cNvCxnSpPr>
          <p:nvPr/>
        </p:nvCxnSpPr>
        <p:spPr>
          <a:xfrm>
            <a:off x="8595527" y="4542474"/>
            <a:ext cx="108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6B3FFA4-B2BD-3CAC-6846-53AFEC6E614D}"/>
              </a:ext>
            </a:extLst>
          </p:cNvPr>
          <p:cNvCxnSpPr>
            <a:cxnSpLocks/>
          </p:cNvCxnSpPr>
          <p:nvPr/>
        </p:nvCxnSpPr>
        <p:spPr>
          <a:xfrm>
            <a:off x="8631463" y="4064184"/>
            <a:ext cx="0" cy="468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30FB1601-B188-0BCB-A956-B06B7FAAD20F}"/>
              </a:ext>
            </a:extLst>
          </p:cNvPr>
          <p:cNvSpPr txBox="1"/>
          <p:nvPr/>
        </p:nvSpPr>
        <p:spPr>
          <a:xfrm>
            <a:off x="8559455" y="4097143"/>
            <a:ext cx="7081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rgbClr val="FF0000"/>
                </a:solidFill>
              </a:rPr>
              <a:t>-7 MW</a:t>
            </a:r>
            <a:endParaRPr lang="fr-FR" sz="1000" b="1" i="1">
              <a:solidFill>
                <a:srgbClr val="FF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75BAD2C-88D9-E6FD-2FD2-23475A2BDF19}"/>
              </a:ext>
            </a:extLst>
          </p:cNvPr>
          <p:cNvSpPr txBox="1"/>
          <p:nvPr/>
        </p:nvSpPr>
        <p:spPr>
          <a:xfrm>
            <a:off x="1005840" y="6264111"/>
            <a:ext cx="10698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>
                <a:latin typeface="Arial"/>
                <a:cs typeface="Arial" panose="020B0604020202020204" pitchFamily="34" charset="0"/>
              </a:rPr>
              <a:t>Cette perte de redondance des moyens de production implique un risque sur la continuité de service: </a:t>
            </a:r>
            <a:r>
              <a:rPr lang="fr-FR" sz="1400" b="1">
                <a:solidFill>
                  <a:srgbClr val="009793"/>
                </a:solidFill>
                <a:latin typeface="Arial"/>
                <a:cs typeface="Arial"/>
              </a:rPr>
              <a:t>un nouveau moyen de production est donc indispensable dès Novembre 2023 afin de sécuriser l’approvisionnement du réseau.</a:t>
            </a:r>
            <a:endParaRPr lang="fr-FR" sz="1600" b="1">
              <a:solidFill>
                <a:srgbClr val="009793"/>
              </a:solidFill>
              <a:latin typeface="Arial"/>
              <a:cs typeface="Arial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5DD9B2F1-9AFA-F6A3-F812-5FC34E188DF8}"/>
              </a:ext>
            </a:extLst>
          </p:cNvPr>
          <p:cNvSpPr txBox="1"/>
          <p:nvPr/>
        </p:nvSpPr>
        <p:spPr>
          <a:xfrm>
            <a:off x="1005839" y="1448467"/>
            <a:ext cx="10698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>
                <a:latin typeface="Arial"/>
                <a:cs typeface="Arial" panose="020B0604020202020204" pitchFamily="34" charset="0"/>
              </a:rPr>
              <a:t>Après l’arrêt du contrat d’OA de la cogénération, un </a:t>
            </a:r>
            <a:r>
              <a:rPr lang="fr-FR" sz="1400" b="1">
                <a:solidFill>
                  <a:srgbClr val="009793"/>
                </a:solidFill>
                <a:latin typeface="Arial"/>
                <a:cs typeface="Arial"/>
              </a:rPr>
              <a:t>risque sur la fourniture de chaleur </a:t>
            </a:r>
            <a:r>
              <a:rPr lang="fr-FR" sz="1400">
                <a:latin typeface="Arial"/>
                <a:cs typeface="Arial" panose="020B0604020202020204" pitchFamily="34" charset="0"/>
              </a:rPr>
              <a:t>existe en cas de défaillance de la géothermie :</a:t>
            </a:r>
            <a:endParaRPr lang="fr-FR" sz="1600" b="1">
              <a:solidFill>
                <a:srgbClr val="009793"/>
              </a:solidFill>
              <a:latin typeface="Arial"/>
              <a:cs typeface="Arial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F4FD18-38A9-B441-7064-4D6BAD6474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412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542081" cy="365207"/>
          </a:xfrm>
        </p:spPr>
        <p:txBody>
          <a:bodyPr/>
          <a:lstStyle/>
          <a:p>
            <a:r>
              <a:rPr lang="fr-FR"/>
              <a:t>Arrêt du contrat d’OA de la cogénération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1" y="1093869"/>
            <a:ext cx="9333933" cy="312656"/>
          </a:xfrm>
        </p:spPr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Les conséquences économiques sur l’équilibre de la DSP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B1A3A265-AA50-67E2-2502-6B94E70C0E98}"/>
              </a:ext>
            </a:extLst>
          </p:cNvPr>
          <p:cNvGraphicFramePr>
            <a:graphicFrameLocks/>
          </p:cNvGraphicFramePr>
          <p:nvPr/>
        </p:nvGraphicFramePr>
        <p:xfrm>
          <a:off x="2212607" y="1560136"/>
          <a:ext cx="8307705" cy="3760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EF061BC-67A9-2A30-9C95-94B6C36C52CB}"/>
              </a:ext>
            </a:extLst>
          </p:cNvPr>
          <p:cNvCxnSpPr>
            <a:cxnSpLocks/>
          </p:cNvCxnSpPr>
          <p:nvPr/>
        </p:nvCxnSpPr>
        <p:spPr>
          <a:xfrm>
            <a:off x="10219392" y="2570480"/>
            <a:ext cx="0" cy="2174240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4332C64-D547-B1A6-8596-671114F41572}"/>
              </a:ext>
            </a:extLst>
          </p:cNvPr>
          <p:cNvSpPr txBox="1"/>
          <p:nvPr/>
        </p:nvSpPr>
        <p:spPr>
          <a:xfrm>
            <a:off x="1869440" y="5431782"/>
            <a:ext cx="98462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/>
                <a:cs typeface="Arial" panose="020B0604020202020204" pitchFamily="34" charset="0"/>
              </a:rPr>
              <a:t>L’arrêt du contrat d’OA de la cogénération impliquerait une hausse de tarif de +12 € TTC/MWh (prix 2021) soit +15% dès fin 2023 afin de rétablir l’équilibre de la DSP. </a:t>
            </a:r>
          </a:p>
          <a:p>
            <a:r>
              <a:rPr lang="fr-FR" sz="1400" b="1" dirty="0">
                <a:solidFill>
                  <a:srgbClr val="009793"/>
                </a:solidFill>
                <a:latin typeface="Arial"/>
                <a:cs typeface="Arial"/>
              </a:rPr>
              <a:t>Cette hausse représenterait un surcout de 98€TTC/an pour un logement type fresnois jusqu’à la fin du contrat.</a:t>
            </a:r>
          </a:p>
        </p:txBody>
      </p:sp>
      <p:pic>
        <p:nvPicPr>
          <p:cNvPr id="13" name="Graphique 12" descr="Balance de Thémis">
            <a:extLst>
              <a:ext uri="{FF2B5EF4-FFF2-40B4-BE49-F238E27FC236}">
                <a16:creationId xmlns:a16="http://schemas.microsoft.com/office/drawing/2014/main" id="{787C9B50-87E3-FDEC-C1FC-C274C878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626" y="5431782"/>
            <a:ext cx="661374" cy="661374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E5F4F57-221F-4DB9-6688-CEFB99034E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363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1" y="1093869"/>
            <a:ext cx="9744360" cy="312656"/>
          </a:xfrm>
        </p:spPr>
        <p:txBody>
          <a:bodyPr/>
          <a:lstStyle/>
          <a:p>
            <a:r>
              <a:rPr lang="fr-FR"/>
              <a:t>Fonctionnement hydraulique des moyens de production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72D34E-CAB5-7F0F-BDD0-0D82DD67E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47"/>
          <a:stretch/>
        </p:blipFill>
        <p:spPr>
          <a:xfrm>
            <a:off x="2058467" y="1468143"/>
            <a:ext cx="5976560" cy="380786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B89E11DE-C770-BC8A-9EB6-81D508722F76}"/>
              </a:ext>
            </a:extLst>
          </p:cNvPr>
          <p:cNvSpPr txBox="1">
            <a:spLocks/>
          </p:cNvSpPr>
          <p:nvPr/>
        </p:nvSpPr>
        <p:spPr>
          <a:xfrm>
            <a:off x="8851639" y="1707605"/>
            <a:ext cx="2433890" cy="105852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b="1" u="sng">
                <a:solidFill>
                  <a:srgbClr val="00B0F0"/>
                </a:solidFill>
              </a:rPr>
              <a:t>Centrale existante </a:t>
            </a:r>
            <a:r>
              <a:rPr lang="fr-FR" sz="1200">
                <a:solidFill>
                  <a:srgbClr val="00B0F0"/>
                </a:solidFill>
              </a:rPr>
              <a:t>:</a:t>
            </a:r>
          </a:p>
          <a:p>
            <a:pPr marL="0" indent="0">
              <a:buNone/>
            </a:pPr>
            <a:r>
              <a:rPr lang="fr-FR" sz="1200"/>
              <a:t>Géothermie + PAC : 11,5 MW</a:t>
            </a:r>
            <a:r>
              <a:rPr lang="fr-FR" sz="1200" baseline="-25000"/>
              <a:t>u</a:t>
            </a:r>
            <a:endParaRPr lang="fr-FR" sz="1200"/>
          </a:p>
          <a:p>
            <a:pPr marL="0" indent="0">
              <a:buNone/>
            </a:pPr>
            <a:r>
              <a:rPr lang="fr-FR" sz="1200"/>
              <a:t>Gaz : 17,2 Mw</a:t>
            </a:r>
            <a:r>
              <a:rPr lang="fr-FR" sz="1200" baseline="-25000"/>
              <a:t>u</a:t>
            </a:r>
          </a:p>
          <a:p>
            <a:pPr marL="0" indent="0">
              <a:buNone/>
            </a:pPr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74350C2-0C9A-46FE-190F-82D50AF39D31}"/>
              </a:ext>
            </a:extLst>
          </p:cNvPr>
          <p:cNvCxnSpPr>
            <a:cxnSpLocks/>
          </p:cNvCxnSpPr>
          <p:nvPr/>
        </p:nvCxnSpPr>
        <p:spPr>
          <a:xfrm flipH="1">
            <a:off x="6730409" y="1898841"/>
            <a:ext cx="2202060" cy="180018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E7205990-BE17-5CC6-71FB-62D51A362BBA}"/>
              </a:ext>
            </a:extLst>
          </p:cNvPr>
          <p:cNvSpPr/>
          <p:nvPr/>
        </p:nvSpPr>
        <p:spPr>
          <a:xfrm>
            <a:off x="8861635" y="1714660"/>
            <a:ext cx="45719" cy="885666"/>
          </a:xfrm>
          <a:prstGeom prst="leftBracke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D56FAB7A-6498-2CF8-6EDC-B2978CCA027A}"/>
              </a:ext>
            </a:extLst>
          </p:cNvPr>
          <p:cNvSpPr txBox="1">
            <a:spLocks/>
          </p:cNvSpPr>
          <p:nvPr/>
        </p:nvSpPr>
        <p:spPr>
          <a:xfrm>
            <a:off x="8871057" y="3840594"/>
            <a:ext cx="2480954" cy="601089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b="1" u="sng">
                <a:solidFill>
                  <a:schemeClr val="accent4">
                    <a:lumMod val="75000"/>
                  </a:schemeClr>
                </a:solidFill>
              </a:rPr>
              <a:t>Nouveau doublet + PAC </a:t>
            </a:r>
            <a:r>
              <a:rPr lang="fr-FR" sz="120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fr-FR" sz="1200"/>
              <a:t>Géothermie + PAC : 12,5 MW</a:t>
            </a:r>
            <a:r>
              <a:rPr lang="fr-FR" sz="1200" baseline="-25000"/>
              <a:t>u</a:t>
            </a:r>
          </a:p>
          <a:p>
            <a:pPr marL="0" indent="0">
              <a:buNone/>
            </a:pPr>
            <a:endParaRPr lang="fr-FR" sz="1200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9002568B-EA75-F19E-E27B-670E920AB29F}"/>
              </a:ext>
            </a:extLst>
          </p:cNvPr>
          <p:cNvSpPr txBox="1">
            <a:spLocks/>
          </p:cNvSpPr>
          <p:nvPr/>
        </p:nvSpPr>
        <p:spPr>
          <a:xfrm>
            <a:off x="8861635" y="3119384"/>
            <a:ext cx="2259618" cy="601089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b="1" u="sng" dirty="0">
                <a:solidFill>
                  <a:srgbClr val="7030A0"/>
                </a:solidFill>
              </a:rPr>
              <a:t>Gaz Appoint Mise à disposition</a:t>
            </a:r>
            <a:r>
              <a:rPr lang="fr-FR" sz="1200" dirty="0">
                <a:solidFill>
                  <a:srgbClr val="7030A0"/>
                </a:solidFill>
              </a:rPr>
              <a:t>:</a:t>
            </a:r>
          </a:p>
          <a:p>
            <a:pPr marL="0" indent="0">
              <a:buNone/>
            </a:pPr>
            <a:r>
              <a:rPr lang="fr-FR" sz="1200" dirty="0"/>
              <a:t>Gaz : 6 </a:t>
            </a:r>
            <a:r>
              <a:rPr lang="fr-FR" sz="1200" dirty="0" err="1"/>
              <a:t>MW</a:t>
            </a:r>
            <a:r>
              <a:rPr lang="fr-FR" sz="1200" baseline="-25000" dirty="0" err="1"/>
              <a:t>u</a:t>
            </a:r>
            <a:endParaRPr lang="fr-FR" sz="1200" baseline="-25000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4E592D0E-9610-2643-9B7F-D4E8A1A5AD7B}"/>
              </a:ext>
            </a:extLst>
          </p:cNvPr>
          <p:cNvSpPr txBox="1">
            <a:spLocks/>
          </p:cNvSpPr>
          <p:nvPr/>
        </p:nvSpPr>
        <p:spPr>
          <a:xfrm>
            <a:off x="8907996" y="4459473"/>
            <a:ext cx="1564892" cy="290985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/>
              <a:t>Total : 18,5 MW</a:t>
            </a:r>
            <a:r>
              <a:rPr lang="fr-FR" sz="1400" baseline="-25000"/>
              <a:t>u</a:t>
            </a:r>
            <a:endParaRPr lang="fr-FR" sz="1400"/>
          </a:p>
          <a:p>
            <a:pPr marL="0" indent="0">
              <a:buNone/>
            </a:pPr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854F0F5-835A-4A5F-E8E0-E6832BE09811}"/>
              </a:ext>
            </a:extLst>
          </p:cNvPr>
          <p:cNvCxnSpPr>
            <a:cxnSpLocks/>
          </p:cNvCxnSpPr>
          <p:nvPr/>
        </p:nvCxnSpPr>
        <p:spPr>
          <a:xfrm flipH="1">
            <a:off x="5252484" y="3258448"/>
            <a:ext cx="3509616" cy="15983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42FF2EE-CD0F-9547-5839-586BC2F174BB}"/>
              </a:ext>
            </a:extLst>
          </p:cNvPr>
          <p:cNvCxnSpPr>
            <a:cxnSpLocks/>
          </p:cNvCxnSpPr>
          <p:nvPr/>
        </p:nvCxnSpPr>
        <p:spPr>
          <a:xfrm flipH="1">
            <a:off x="5252484" y="3992770"/>
            <a:ext cx="3509616" cy="120218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274E21A5-54AC-1F59-E428-E431CE9DA17E}"/>
              </a:ext>
            </a:extLst>
          </p:cNvPr>
          <p:cNvSpPr/>
          <p:nvPr/>
        </p:nvSpPr>
        <p:spPr>
          <a:xfrm>
            <a:off x="8864511" y="3191962"/>
            <a:ext cx="45719" cy="1542067"/>
          </a:xfrm>
          <a:prstGeom prst="leftBracke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ouvrante 22">
            <a:extLst>
              <a:ext uri="{FF2B5EF4-FFF2-40B4-BE49-F238E27FC236}">
                <a16:creationId xmlns:a16="http://schemas.microsoft.com/office/drawing/2014/main" id="{F1784323-D7F1-017B-48C2-22FA50319577}"/>
              </a:ext>
            </a:extLst>
          </p:cNvPr>
          <p:cNvSpPr/>
          <p:nvPr/>
        </p:nvSpPr>
        <p:spPr>
          <a:xfrm rot="10800000">
            <a:off x="11014284" y="1674842"/>
            <a:ext cx="45719" cy="925484"/>
          </a:xfrm>
          <a:prstGeom prst="leftBracke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Parenthèse ouvrante 23">
            <a:extLst>
              <a:ext uri="{FF2B5EF4-FFF2-40B4-BE49-F238E27FC236}">
                <a16:creationId xmlns:a16="http://schemas.microsoft.com/office/drawing/2014/main" id="{4C150232-A068-5934-0582-520235B4128E}"/>
              </a:ext>
            </a:extLst>
          </p:cNvPr>
          <p:cNvSpPr/>
          <p:nvPr/>
        </p:nvSpPr>
        <p:spPr>
          <a:xfrm rot="10800000">
            <a:off x="11075534" y="3208391"/>
            <a:ext cx="45719" cy="1542067"/>
          </a:xfrm>
          <a:prstGeom prst="leftBracke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548A1A-D416-A763-CA0C-DE5D4710F685}"/>
              </a:ext>
            </a:extLst>
          </p:cNvPr>
          <p:cNvSpPr txBox="1"/>
          <p:nvPr/>
        </p:nvSpPr>
        <p:spPr>
          <a:xfrm>
            <a:off x="413359" y="5217161"/>
            <a:ext cx="11484724" cy="1668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400" dirty="0"/>
              <a:t>La mise en œuvre d’une nouvelle solution d’énergie renouvelable nécessite également la mise en œuvre d’une solution d’appoint/secours. </a:t>
            </a:r>
          </a:p>
          <a:p>
            <a:pPr algn="just">
              <a:lnSpc>
                <a:spcPct val="150000"/>
              </a:lnSpc>
            </a:pPr>
            <a:r>
              <a:rPr lang="fr-FR" sz="1400" dirty="0"/>
              <a:t>Afin de limiter l’édification d’une nouvelle installation,  il peut être possible d’utiliser une chaufferie d’une résidence à proximité qui est à l’heure actuelle mise à disposition du réseau dans le cadre de la DSP. </a:t>
            </a:r>
          </a:p>
          <a:p>
            <a:pPr algn="just">
              <a:lnSpc>
                <a:spcPct val="150000"/>
              </a:lnSpc>
            </a:pPr>
            <a:r>
              <a:rPr lang="fr-FR" sz="1400" dirty="0"/>
              <a:t>Il est cependant nécessaire d’avoir l’accord des copropriétaires ou du bailleur avant de procéder aux travaux de modernisation de cette chaufferie.</a:t>
            </a:r>
          </a:p>
        </p:txBody>
      </p:sp>
    </p:spTree>
    <p:extLst>
      <p:ext uri="{BB962C8B-B14F-4D97-AF65-F5344CB8AC3E}">
        <p14:creationId xmlns:p14="http://schemas.microsoft.com/office/powerpoint/2010/main" val="1791321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29E9777-BF40-440F-A7C7-9B087B65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groupe CORIANCE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ACA46A-E605-40D3-87F9-6472BA742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5275323" cy="365206"/>
          </a:xfrm>
        </p:spPr>
        <p:txBody>
          <a:bodyPr/>
          <a:lstStyle/>
          <a:p>
            <a:r>
              <a:rPr lang="fr-FR" dirty="0"/>
              <a:t>La priorité aux énergies renouvelables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ED6B054-A354-5E4E-EC45-AAA2C21FD8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8C9B58D-C8EF-F6F7-1CFD-F1730CDBEC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7A7DCAFA-425A-419F-62E2-D4744B6EA0D2}"/>
              </a:ext>
            </a:extLst>
          </p:cNvPr>
          <p:cNvSpPr txBox="1">
            <a:spLocks/>
          </p:cNvSpPr>
          <p:nvPr/>
        </p:nvSpPr>
        <p:spPr>
          <a:xfrm>
            <a:off x="1032598" y="1778560"/>
            <a:ext cx="2412328" cy="28410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Un réseau de chaleur, c’est le principe du chauffage central appliqué à l’échelle d’un quartier ou d’une ville.</a:t>
            </a:r>
            <a:endParaRPr lang="fr-FR" sz="1200"/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endParaRPr lang="fr-FR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La mutualisation des moyens de production de chaleur permet :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Le recours aux énergies renouvelables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L’optimisation des installations et la maitrise des risques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E9BCE2-F17B-3D0E-1410-4C3D5BC9C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7"/>
          <a:stretch/>
        </p:blipFill>
        <p:spPr>
          <a:xfrm>
            <a:off x="4099389" y="1506700"/>
            <a:ext cx="7535028" cy="48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81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1" y="681037"/>
            <a:ext cx="8566551" cy="365207"/>
          </a:xfrm>
        </p:spPr>
        <p:txBody>
          <a:bodyPr/>
          <a:lstStyle/>
          <a:p>
            <a:r>
              <a:rPr lang="fr-FR"/>
              <a:t>Mise en place d’une nouvelle géothermie sur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75494"/>
            <a:ext cx="4550672" cy="312656"/>
          </a:xfrm>
        </p:spPr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Objectifs du projet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252C0BC0-1CC6-FC4B-ACA7-5F4F4BC6F6E8}"/>
              </a:ext>
            </a:extLst>
          </p:cNvPr>
          <p:cNvSpPr txBox="1">
            <a:spLocks/>
          </p:cNvSpPr>
          <p:nvPr/>
        </p:nvSpPr>
        <p:spPr>
          <a:xfrm>
            <a:off x="1862174" y="1634377"/>
            <a:ext cx="9626674" cy="49859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Objectifs environnementaux</a:t>
            </a:r>
          </a:p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Avoir un projet respectueux de l’environnement dès la conception :</a:t>
            </a:r>
          </a:p>
          <a:p>
            <a:pPr>
              <a:spcAft>
                <a:spcPts val="175"/>
              </a:spcAft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>
              <a:spcAft>
                <a:spcPts val="175"/>
              </a:spcAft>
            </a:pPr>
            <a:r>
              <a:rPr lang="fr-FR" dirty="0">
                <a:solidFill>
                  <a:schemeClr val="tx1"/>
                </a:solidFill>
                <a:latin typeface="Arial"/>
              </a:rPr>
              <a:t>	Utilisation d’un terrain ne faisant pas partie des espaces boisés/paysagés 	classés, </a:t>
            </a:r>
          </a:p>
          <a:p>
            <a:pPr>
              <a:spcAft>
                <a:spcPts val="175"/>
              </a:spcAft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 lvl="1" indent="0">
              <a:spcAft>
                <a:spcPts val="175"/>
              </a:spcAft>
              <a:buNone/>
            </a:pPr>
            <a:r>
              <a:rPr lang="fr-FR" sz="1800" dirty="0">
                <a:latin typeface="Arial"/>
                <a:cs typeface="Arial" panose="020B0604020202020204" pitchFamily="34" charset="0"/>
              </a:rPr>
              <a:t>	Limitation des espaces à imperméabiliser,</a:t>
            </a:r>
          </a:p>
          <a:p>
            <a:pPr marL="285750" indent="-285750">
              <a:spcAft>
                <a:spcPts val="175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 lvl="1" indent="0">
              <a:spcAft>
                <a:spcPts val="175"/>
              </a:spcAft>
              <a:buNone/>
            </a:pPr>
            <a:r>
              <a:rPr lang="fr-FR" sz="1800" dirty="0">
                <a:latin typeface="Arial"/>
                <a:cs typeface="Arial" panose="020B0604020202020204" pitchFamily="34" charset="0"/>
              </a:rPr>
              <a:t>	Toiture à vocation environnementale (végétalisée, panneaux photovoltaïques,…),</a:t>
            </a:r>
          </a:p>
          <a:p>
            <a:pPr lvl="1" indent="0">
              <a:spcAft>
                <a:spcPts val="175"/>
              </a:spcAft>
              <a:buNone/>
            </a:pPr>
            <a:endParaRPr lang="fr-FR" sz="1800" dirty="0">
              <a:latin typeface="Arial"/>
              <a:cs typeface="Arial" panose="020B0604020202020204" pitchFamily="34" charset="0"/>
            </a:endParaRPr>
          </a:p>
          <a:p>
            <a:pPr lvl="1" indent="0">
              <a:spcAft>
                <a:spcPts val="175"/>
              </a:spcAft>
              <a:buNone/>
            </a:pPr>
            <a:r>
              <a:rPr lang="fr-FR" sz="1800" dirty="0">
                <a:latin typeface="Arial"/>
                <a:cs typeface="Arial" panose="020B0604020202020204" pitchFamily="34" charset="0"/>
              </a:rPr>
              <a:t>	Contribution à la limitation des émissions de gaz à effets de serre</a:t>
            </a:r>
          </a:p>
          <a:p>
            <a:pPr lvl="1" indent="0">
              <a:spcAft>
                <a:spcPts val="175"/>
              </a:spcAft>
              <a:buNone/>
            </a:pPr>
            <a:endParaRPr lang="fr-FR" sz="1800" dirty="0">
              <a:latin typeface="Arial"/>
              <a:cs typeface="Arial" panose="020B0604020202020204" pitchFamily="34" charset="0"/>
            </a:endParaRPr>
          </a:p>
          <a:p>
            <a:pPr lvl="1" indent="0">
              <a:spcAft>
                <a:spcPts val="175"/>
              </a:spcAft>
              <a:buNone/>
            </a:pPr>
            <a:endParaRPr lang="fr-FR" sz="1800" dirty="0">
              <a:latin typeface="Arial"/>
              <a:cs typeface="Arial" panose="020B0604020202020204" pitchFamily="34" charset="0"/>
            </a:endParaRPr>
          </a:p>
          <a:p>
            <a:pPr marL="342900" indent="-342900">
              <a:spcAft>
                <a:spcPts val="175"/>
              </a:spcAft>
              <a:buFont typeface="+mj-lt"/>
              <a:buAutoNum type="arabicPeriod"/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>
              <a:spcAft>
                <a:spcPts val="175"/>
              </a:spcAft>
            </a:pPr>
            <a:endParaRPr lang="fr-FR" dirty="0">
              <a:solidFill>
                <a:schemeClr val="tx1"/>
              </a:solidFill>
              <a:latin typeface="Arial"/>
            </a:endParaRPr>
          </a:p>
          <a:p>
            <a:pPr marL="1028065" lvl="1" indent="-342900">
              <a:spcAft>
                <a:spcPts val="175"/>
              </a:spcAft>
              <a:buFont typeface="Arial" panose="020B0604020202020204"/>
              <a:buAutoNum type="arabicParenR"/>
            </a:pPr>
            <a:endParaRPr lang="fr-FR" sz="1600" dirty="0">
              <a:solidFill>
                <a:srgbClr val="000000"/>
              </a:solidFill>
              <a:cs typeface="Arial" panose="020B0604020202020204"/>
            </a:endParaRPr>
          </a:p>
          <a:p>
            <a:pPr marL="1028065" lvl="1" indent="-342900">
              <a:spcAft>
                <a:spcPts val="175"/>
              </a:spcAft>
              <a:buFont typeface="+mj-lt"/>
              <a:buAutoNum type="arabicParenR"/>
            </a:pPr>
            <a:endParaRPr lang="fr-FR" sz="1600" dirty="0">
              <a:cs typeface="Arial" panose="020B0604020202020204"/>
            </a:endParaRPr>
          </a:p>
        </p:txBody>
      </p:sp>
      <p:pic>
        <p:nvPicPr>
          <p:cNvPr id="3" name="Graphique 2" descr="Carte topographique avec un remplissage uni">
            <a:extLst>
              <a:ext uri="{FF2B5EF4-FFF2-40B4-BE49-F238E27FC236}">
                <a16:creationId xmlns:a16="http://schemas.microsoft.com/office/drawing/2014/main" id="{1AC25488-2E12-BC4B-EBB6-CE474DE06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2298" y="2869325"/>
            <a:ext cx="441981" cy="441981"/>
          </a:xfrm>
          <a:prstGeom prst="rect">
            <a:avLst/>
          </a:prstGeom>
        </p:spPr>
      </p:pic>
      <p:pic>
        <p:nvPicPr>
          <p:cNvPr id="8" name="Graphique 7" descr="Scène pluvieuse contour">
            <a:extLst>
              <a:ext uri="{FF2B5EF4-FFF2-40B4-BE49-F238E27FC236}">
                <a16:creationId xmlns:a16="http://schemas.microsoft.com/office/drawing/2014/main" id="{26CAC75C-66DD-BD11-032C-91BC25978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2298" y="3685388"/>
            <a:ext cx="441981" cy="441981"/>
          </a:xfrm>
          <a:prstGeom prst="rect">
            <a:avLst/>
          </a:prstGeom>
        </p:spPr>
      </p:pic>
      <p:pic>
        <p:nvPicPr>
          <p:cNvPr id="12" name="Graphique 11" descr="Main ouverte avec une plante avec un remplissage uni">
            <a:extLst>
              <a:ext uri="{FF2B5EF4-FFF2-40B4-BE49-F238E27FC236}">
                <a16:creationId xmlns:a16="http://schemas.microsoft.com/office/drawing/2014/main" id="{0A48CBF4-C1D8-CAC6-CC6B-975843A2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4188" y="4501451"/>
            <a:ext cx="460013" cy="460013"/>
          </a:xfrm>
          <a:prstGeom prst="rect">
            <a:avLst/>
          </a:prstGeom>
        </p:spPr>
      </p:pic>
      <p:pic>
        <p:nvPicPr>
          <p:cNvPr id="14" name="Graphique 13" descr="Graphique de tendance à la baisse avec un remplissage uni">
            <a:extLst>
              <a:ext uri="{FF2B5EF4-FFF2-40B4-BE49-F238E27FC236}">
                <a16:creationId xmlns:a16="http://schemas.microsoft.com/office/drawing/2014/main" id="{9AD3909F-EB1F-721C-3BA5-5CB7C4F50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04188" y="5145564"/>
            <a:ext cx="588133" cy="588133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ACCE0A-0FA0-F83A-08B8-611DC84AB6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52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44C3CA-1A25-323B-1FA0-065C83C5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8"/>
            <a:ext cx="9375568" cy="185816"/>
          </a:xfrm>
        </p:spPr>
        <p:txBody>
          <a:bodyPr/>
          <a:lstStyle/>
          <a:p>
            <a:r>
              <a:rPr lang="fr-FR"/>
              <a:t>Principe de la production d’énergie grâce à la géothermie</a:t>
            </a:r>
            <a:br>
              <a:rPr lang="fr-FR"/>
            </a:b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42BD2F-88D5-23BD-9FF6-394E61BD0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1"/>
          <a:stretch/>
        </p:blipFill>
        <p:spPr>
          <a:xfrm>
            <a:off x="2184664" y="1445403"/>
            <a:ext cx="8308571" cy="52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2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1590A6-2801-F5CB-BA6E-863561BC6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657350"/>
            <a:ext cx="5181600" cy="4689478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fr-FR" sz="1800" b="1" dirty="0">
                <a:solidFill>
                  <a:srgbClr val="009793"/>
                </a:solidFill>
              </a:rPr>
              <a:t>99 sous-stations</a:t>
            </a:r>
          </a:p>
          <a:p>
            <a:pPr lvl="1">
              <a:lnSpc>
                <a:spcPct val="150000"/>
              </a:lnSpc>
            </a:pPr>
            <a:r>
              <a:rPr lang="fr-FR" sz="1800" b="1" dirty="0">
                <a:solidFill>
                  <a:srgbClr val="009793"/>
                </a:solidFill>
              </a:rPr>
              <a:t>13,3 km </a:t>
            </a:r>
            <a:r>
              <a:rPr lang="fr-FR" sz="1800" dirty="0">
                <a:solidFill>
                  <a:schemeClr val="tx1"/>
                </a:solidFill>
              </a:rPr>
              <a:t>de réseau</a:t>
            </a:r>
          </a:p>
          <a:p>
            <a:pPr lvl="1">
              <a:lnSpc>
                <a:spcPct val="150000"/>
              </a:lnSpc>
            </a:pPr>
            <a:r>
              <a:rPr lang="fr-FR" sz="1800" b="1" dirty="0">
                <a:solidFill>
                  <a:srgbClr val="009793"/>
                </a:solidFill>
              </a:rPr>
              <a:t>87 GWh </a:t>
            </a:r>
            <a:r>
              <a:rPr lang="fr-FR" sz="1800" dirty="0">
                <a:solidFill>
                  <a:schemeClr val="tx1"/>
                </a:solidFill>
              </a:rPr>
              <a:t>de vente de chaleur</a:t>
            </a:r>
          </a:p>
          <a:p>
            <a:pPr lvl="1">
              <a:lnSpc>
                <a:spcPct val="150000"/>
              </a:lnSpc>
            </a:pPr>
            <a:r>
              <a:rPr lang="fr-FR" sz="1800" b="1" dirty="0">
                <a:solidFill>
                  <a:srgbClr val="009793"/>
                </a:solidFill>
              </a:rPr>
              <a:t>75 Abonnés</a:t>
            </a:r>
          </a:p>
          <a:p>
            <a:pPr lvl="1">
              <a:lnSpc>
                <a:spcPct val="150000"/>
              </a:lnSpc>
            </a:pPr>
            <a:r>
              <a:rPr lang="fr-FR" sz="1800" b="1" dirty="0">
                <a:solidFill>
                  <a:srgbClr val="009793"/>
                </a:solidFill>
              </a:rPr>
              <a:t>79%</a:t>
            </a:r>
            <a:r>
              <a:rPr lang="fr-FR" sz="1800" dirty="0"/>
              <a:t> de logements collectifs Fresnois raccordés</a:t>
            </a:r>
          </a:p>
          <a:p>
            <a:pPr lvl="1">
              <a:lnSpc>
                <a:spcPct val="150000"/>
              </a:lnSpc>
            </a:pPr>
            <a:r>
              <a:rPr lang="fr-FR" sz="1800" b="1" dirty="0">
                <a:solidFill>
                  <a:srgbClr val="009793"/>
                </a:solidFill>
              </a:rPr>
              <a:t>62%</a:t>
            </a:r>
            <a:r>
              <a:rPr lang="fr-FR" sz="1800" dirty="0"/>
              <a:t> ENR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B55D0ED-FD28-11BC-7870-A8F83351A0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198" b="73"/>
          <a:stretch/>
        </p:blipFill>
        <p:spPr>
          <a:xfrm>
            <a:off x="6172200" y="1657350"/>
            <a:ext cx="5181600" cy="4689479"/>
          </a:xfrm>
          <a:noFill/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EB5C3AE-362A-8B2C-C2F2-B5CE7A6B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90181"/>
            <a:ext cx="6827322" cy="365207"/>
          </a:xfrm>
        </p:spPr>
        <p:txBody>
          <a:bodyPr/>
          <a:lstStyle/>
          <a:p>
            <a:r>
              <a:rPr lang="fr-FR" sz="2400" b="1" dirty="0">
                <a:solidFill>
                  <a:schemeClr val="tx1"/>
                </a:solidFill>
              </a:rPr>
              <a:t>Réseau de Chaleur Ville de Fresnes</a:t>
            </a:r>
            <a:br>
              <a:rPr lang="fr-FR" sz="2400" b="1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FE9DEA7-6124-D4AB-3DC4-E8D69A967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3781425" cy="312656"/>
          </a:xfrm>
        </p:spPr>
        <p:txBody>
          <a:bodyPr/>
          <a:lstStyle/>
          <a:p>
            <a:r>
              <a:rPr lang="en-US" dirty="0"/>
              <a:t>Chiffres </a:t>
            </a:r>
            <a:r>
              <a:rPr lang="en-US" dirty="0" err="1"/>
              <a:t>clés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8363632" cy="365207"/>
          </a:xfrm>
        </p:spPr>
        <p:txBody>
          <a:bodyPr/>
          <a:lstStyle/>
          <a:p>
            <a:r>
              <a:rPr lang="fr-FR"/>
              <a:t>Objectifs stratégiques de la Ville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6122AB0-65E4-F2AA-DBCB-4717B3E3C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8702738" cy="312656"/>
          </a:xfrm>
        </p:spPr>
        <p:txBody>
          <a:bodyPr/>
          <a:lstStyle/>
          <a:p>
            <a:r>
              <a:rPr lang="fr-FR"/>
              <a:t>Un réseau urbain performant répondant aux exigences de la ville</a:t>
            </a:r>
          </a:p>
        </p:txBody>
      </p:sp>
      <p:graphicFrame>
        <p:nvGraphicFramePr>
          <p:cNvPr id="18" name="Espace réservé du contenu 6">
            <a:extLst>
              <a:ext uri="{FF2B5EF4-FFF2-40B4-BE49-F238E27FC236}">
                <a16:creationId xmlns:a16="http://schemas.microsoft.com/office/drawing/2014/main" id="{7066A501-2ED6-366D-0AB1-63A79349DA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4964480"/>
              </p:ext>
            </p:extLst>
          </p:nvPr>
        </p:nvGraphicFramePr>
        <p:xfrm>
          <a:off x="719722" y="1454150"/>
          <a:ext cx="10215854" cy="5213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15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026AA7D-D332-680D-3527-324E78D2BAFA}"/>
              </a:ext>
            </a:extLst>
          </p:cNvPr>
          <p:cNvCxnSpPr/>
          <p:nvPr/>
        </p:nvCxnSpPr>
        <p:spPr>
          <a:xfrm>
            <a:off x="4221480" y="3959991"/>
            <a:ext cx="6678168" cy="0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968F1B8-75ED-A2B3-623E-AB53ABBED78A}"/>
              </a:ext>
            </a:extLst>
          </p:cNvPr>
          <p:cNvSpPr/>
          <p:nvPr/>
        </p:nvSpPr>
        <p:spPr>
          <a:xfrm>
            <a:off x="588344" y="2673721"/>
            <a:ext cx="3633136" cy="215047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bg1"/>
                </a:solidFill>
              </a:rPr>
              <a:t>2 instances principales :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bg1"/>
                </a:solidFill>
              </a:rPr>
              <a:t>le Comité consultatif du service public de la géothermie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bg1"/>
                </a:solidFill>
              </a:rPr>
              <a:t>La Commission consultative des services publics locaux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744C3CA-1A25-323B-1FA0-065C83C5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8"/>
            <a:ext cx="9375568" cy="185816"/>
          </a:xfrm>
        </p:spPr>
        <p:txBody>
          <a:bodyPr/>
          <a:lstStyle/>
          <a:p>
            <a:r>
              <a:rPr lang="fr-FR" dirty="0"/>
              <a:t>Un pilotage partagé du réseau de chaleur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56CD2D-6F83-2CA2-3D4F-E32496638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8144176" cy="402486"/>
          </a:xfrm>
        </p:spPr>
        <p:txBody>
          <a:bodyPr/>
          <a:lstStyle/>
          <a:p>
            <a:r>
              <a:rPr lang="fr-FR" dirty="0"/>
              <a:t>Des instances de concertation actrices du service public depuis 2015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418E321B-F5A1-DBE0-04C0-D2A2CFD08418}"/>
              </a:ext>
            </a:extLst>
          </p:cNvPr>
          <p:cNvGraphicFramePr/>
          <p:nvPr/>
        </p:nvGraphicFramePr>
        <p:xfrm>
          <a:off x="3910584" y="1814810"/>
          <a:ext cx="5763768" cy="429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F774E8E-3107-2347-A319-CDB07528E221}"/>
              </a:ext>
            </a:extLst>
          </p:cNvPr>
          <p:cNvSpPr/>
          <p:nvPr/>
        </p:nvSpPr>
        <p:spPr>
          <a:xfrm>
            <a:off x="9930464" y="2406880"/>
            <a:ext cx="1993312" cy="290360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bg1"/>
                </a:solidFill>
              </a:rPr>
              <a:t>Élaboration collective du schéma directeur du réseau de chaleur pour le développement à horizon 2023</a:t>
            </a:r>
          </a:p>
        </p:txBody>
      </p:sp>
    </p:spTree>
    <p:extLst>
      <p:ext uri="{BB962C8B-B14F-4D97-AF65-F5344CB8AC3E}">
        <p14:creationId xmlns:p14="http://schemas.microsoft.com/office/powerpoint/2010/main" val="3717062205"/>
      </p:ext>
    </p:extLst>
  </p:cSld>
  <p:clrMapOvr>
    <a:masterClrMapping/>
  </p:clrMapOvr>
</p:sld>
</file>

<file path=ppt/theme/theme1.xml><?xml version="1.0" encoding="utf-8"?>
<a:theme xmlns:a="http://schemas.openxmlformats.org/drawingml/2006/main" name="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0EB66A0C-80AF-43A6-90CE-E64E35F98CBF}"/>
    </a:ext>
  </a:extLst>
</a:theme>
</file>

<file path=ppt/theme/theme2.xml><?xml version="1.0" encoding="utf-8"?>
<a:theme xmlns:a="http://schemas.openxmlformats.org/drawingml/2006/main" name="SOMMAI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5BA20363-B8F5-48FB-BB73-40A9941FF63E}"/>
    </a:ext>
  </a:extLst>
</a:theme>
</file>

<file path=ppt/theme/theme3.xml><?xml version="1.0" encoding="utf-8"?>
<a:theme xmlns:a="http://schemas.openxmlformats.org/drawingml/2006/main" name="Présentation globa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71AAB358-D9ED-4F8F-BFA4-F134CD0565BA}"/>
    </a:ext>
  </a:extLst>
</a:theme>
</file>

<file path=ppt/theme/theme4.xml><?xml version="1.0" encoding="utf-8"?>
<a:theme xmlns:a="http://schemas.openxmlformats.org/drawingml/2006/main" name="Intercalai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663955E2-A6C5-4631-AA90-3FD6FD2F7F78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34881d-52eb-4678-b44d-4ddc4b157e81">
      <UserInfo>
        <DisplayName>NOGUE Laurent</DisplayName>
        <AccountId>41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09EEA4F7848D4FA86DDA0AF3FFAA75" ma:contentTypeVersion="10" ma:contentTypeDescription="Crée un document." ma:contentTypeScope="" ma:versionID="f18552dc484d3287027ab3870ed4fde0">
  <xsd:schema xmlns:xsd="http://www.w3.org/2001/XMLSchema" xmlns:xs="http://www.w3.org/2001/XMLSchema" xmlns:p="http://schemas.microsoft.com/office/2006/metadata/properties" xmlns:ns2="1a99f5d6-e68a-4a04-b268-8e45d7747c97" xmlns:ns3="d534881d-52eb-4678-b44d-4ddc4b157e81" targetNamespace="http://schemas.microsoft.com/office/2006/metadata/properties" ma:root="true" ma:fieldsID="55b0bb1d6a2bd0cb51cbc4be750b7797" ns2:_="" ns3:_="">
    <xsd:import namespace="1a99f5d6-e68a-4a04-b268-8e45d7747c97"/>
    <xsd:import namespace="d534881d-52eb-4678-b44d-4ddc4b157e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9f5d6-e68a-4a04-b268-8e45d7747c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4881d-52eb-4678-b44d-4ddc4b157e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22CE77-5AE1-4113-AC7F-C77427D63F8C}">
  <ds:schemaRefs>
    <ds:schemaRef ds:uri="d534881d-52eb-4678-b44d-4ddc4b157e81"/>
    <ds:schemaRef ds:uri="http://schemas.microsoft.com/office/2006/metadata/properties"/>
    <ds:schemaRef ds:uri="1a99f5d6-e68a-4a04-b268-8e45d7747c97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24DD2ED-4879-4BC2-847E-62671028BD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B2F5F7-AA9E-4ED4-ADAA-3E927ED372D1}">
  <ds:schemaRefs>
    <ds:schemaRef ds:uri="1a99f5d6-e68a-4a04-b268-8e45d7747c97"/>
    <ds:schemaRef ds:uri="d534881d-52eb-4678-b44d-4ddc4b157e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SOFREGE - Ebauche COPIL</Template>
  <TotalTime>162</TotalTime>
  <Words>2941</Words>
  <Application>Microsoft Office PowerPoint</Application>
  <PresentationFormat>Grand écran</PresentationFormat>
  <Paragraphs>553</Paragraphs>
  <Slides>54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54</vt:i4>
      </vt:variant>
    </vt:vector>
  </HeadingPairs>
  <TitlesOfParts>
    <vt:vector size="64" baseType="lpstr">
      <vt:lpstr>ＭＳ Ｐゴシック</vt:lpstr>
      <vt:lpstr>Arial</vt:lpstr>
      <vt:lpstr>Calibri</vt:lpstr>
      <vt:lpstr>Calibri Light</vt:lpstr>
      <vt:lpstr>Courier New</vt:lpstr>
      <vt:lpstr>Wingdings</vt:lpstr>
      <vt:lpstr>Présentation</vt:lpstr>
      <vt:lpstr>SOMMAIRE</vt:lpstr>
      <vt:lpstr>Présentation globale</vt:lpstr>
      <vt:lpstr>Intercalaires</vt:lpstr>
      <vt:lpstr>Réunion publique – 17 avril 2023</vt:lpstr>
      <vt:lpstr>Présentation PowerPoint</vt:lpstr>
      <vt:lpstr>INTRODUCTION</vt:lpstr>
      <vt:lpstr>Présentation PowerPoint</vt:lpstr>
      <vt:lpstr>Le groupe CORIANCE</vt:lpstr>
      <vt:lpstr>Principe de la production d’énergie grâce à la géothermie </vt:lpstr>
      <vt:lpstr>Réseau de Chaleur Ville de Fresnes </vt:lpstr>
      <vt:lpstr>Objectifs stratégiques de la Ville</vt:lpstr>
      <vt:lpstr>Un pilotage partagé du réseau de chaleur </vt:lpstr>
      <vt:lpstr>2023 : Extension du réseau et projet d’avenant à la concession</vt:lpstr>
      <vt:lpstr>Les perspectives d’évolution inscrites au Schéma Directeur</vt:lpstr>
      <vt:lpstr>Les perspectives d’évolution inscrites au Schéma Directeur</vt:lpstr>
      <vt:lpstr>Place de la sobriété énergétique</vt:lpstr>
      <vt:lpstr>Une contrainte externe : l’arrêt du contrat d’obligation d’achat de la cogénération en novembre 2023</vt:lpstr>
      <vt:lpstr>Mise en place d’une nouvelle géothermie sur Fresnes</vt:lpstr>
      <vt:lpstr>Présentation PowerPoint</vt:lpstr>
      <vt:lpstr>Mise en place d’une nouvelle géothermie sur Fresnes</vt:lpstr>
      <vt:lpstr>Mise en place d’une nouvelle géothermie sur Fresnes</vt:lpstr>
      <vt:lpstr>Mise en place d’une nouvelle géothermie sur Fresnes</vt:lpstr>
      <vt:lpstr>Projet d’avenant n°3</vt:lpstr>
      <vt:lpstr>Projet d’avenant n°3</vt:lpstr>
      <vt:lpstr>Evolution de la facture d’abonnés significatifs</vt:lpstr>
      <vt:lpstr>PROJET OPÉRATIONNEL</vt:lpstr>
      <vt:lpstr>Processus des instances </vt:lpstr>
      <vt:lpstr>Mise en place d’une nouvelle géothermie sur Fresnes</vt:lpstr>
      <vt:lpstr>Mise en place d’une nouvelle géothermie sur Fresnes</vt:lpstr>
      <vt:lpstr>Mise en place d’une nouvelle géothermie sur Fresnes</vt:lpstr>
      <vt:lpstr>Mise en place d’une nouvelle géothermie sur Fresnes</vt:lpstr>
      <vt:lpstr>Mise en place d’une nouvelle géothermie sur Fresnes</vt:lpstr>
      <vt:lpstr>Présentation PowerPoint</vt:lpstr>
      <vt:lpstr>Mise en place d’une nouvelle géothermie sur Fresnes</vt:lpstr>
      <vt:lpstr>Présentation PowerPoint</vt:lpstr>
      <vt:lpstr>Présentation PowerPoint</vt:lpstr>
      <vt:lpstr>Mise en place d’une nouvelle géothermie sur Fresnes</vt:lpstr>
      <vt:lpstr>Mise en place d’une nouvelle géothermie sur Fresnes</vt:lpstr>
      <vt:lpstr>MOYENS MIS EN ŒUVRE PENDANT LES TRAVAUX </vt:lpstr>
      <vt:lpstr>Présentation PowerPoint</vt:lpstr>
      <vt:lpstr>Vie du quartier pendant les travaux</vt:lpstr>
      <vt:lpstr>Vie du quartier pendant les travaux</vt:lpstr>
      <vt:lpstr>Communication pendant les travaux</vt:lpstr>
      <vt:lpstr>Actions pédagogiques autour du chantier de forage  </vt:lpstr>
      <vt:lpstr>Présentation PowerPoint</vt:lpstr>
      <vt:lpstr>Présentation PowerPoint</vt:lpstr>
      <vt:lpstr>Sécurité sur le chantier</vt:lpstr>
      <vt:lpstr>Traitement des nuisances sonores chantier</vt:lpstr>
      <vt:lpstr>Présentation PowerPoint</vt:lpstr>
      <vt:lpstr>Présentation PowerPoint</vt:lpstr>
      <vt:lpstr>Présentation PowerPoint</vt:lpstr>
      <vt:lpstr>Place de la sobriété énergétique</vt:lpstr>
      <vt:lpstr>Arrêt du contrat d’OA de la cogénération</vt:lpstr>
      <vt:lpstr>Arrêt du contrat d’OA de la cogénération</vt:lpstr>
      <vt:lpstr>Mise en place d’une nouvelle géothermie sur Fresnes</vt:lpstr>
      <vt:lpstr>Le groupe CORIANCE</vt:lpstr>
      <vt:lpstr>Mise en place d’une nouvelle géothermie sur Fresnes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Préparation COPIL</dc:title>
  <dc:creator>TA Jerome</dc:creator>
  <cp:lastModifiedBy>NOGUE Laurent</cp:lastModifiedBy>
  <cp:revision>65</cp:revision>
  <dcterms:created xsi:type="dcterms:W3CDTF">2022-07-20T14:57:33Z</dcterms:created>
  <dcterms:modified xsi:type="dcterms:W3CDTF">2023-04-18T18:20:57Z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0x010100EA09EEA4F7848D4FA86DDA0AF3FFAA75</vt:lpwstr>
  </property>
</Properties>
</file>