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4"/>
    <p:sldMasterId id="2147483741" r:id="rId5"/>
    <p:sldMasterId id="2147483700" r:id="rId6"/>
    <p:sldMasterId id="2147483755" r:id="rId7"/>
  </p:sldMasterIdLst>
  <p:notesMasterIdLst>
    <p:notesMasterId r:id="rId48"/>
  </p:notesMasterIdLst>
  <p:handoutMasterIdLst>
    <p:handoutMasterId r:id="rId49"/>
  </p:handoutMasterIdLst>
  <p:sldIdLst>
    <p:sldId id="256" r:id="rId8"/>
    <p:sldId id="824" r:id="rId9"/>
    <p:sldId id="833" r:id="rId10"/>
    <p:sldId id="1041" r:id="rId11"/>
    <p:sldId id="1042" r:id="rId12"/>
    <p:sldId id="1040" r:id="rId13"/>
    <p:sldId id="992" r:id="rId14"/>
    <p:sldId id="1038" r:id="rId15"/>
    <p:sldId id="998" r:id="rId16"/>
    <p:sldId id="967" r:id="rId17"/>
    <p:sldId id="968" r:id="rId18"/>
    <p:sldId id="949" r:id="rId19"/>
    <p:sldId id="995" r:id="rId20"/>
    <p:sldId id="1001" r:id="rId21"/>
    <p:sldId id="972" r:id="rId22"/>
    <p:sldId id="1039" r:id="rId23"/>
    <p:sldId id="999" r:id="rId24"/>
    <p:sldId id="1034" r:id="rId25"/>
    <p:sldId id="1035" r:id="rId26"/>
    <p:sldId id="1006" r:id="rId27"/>
    <p:sldId id="924" r:id="rId28"/>
    <p:sldId id="932" r:id="rId29"/>
    <p:sldId id="1008" r:id="rId30"/>
    <p:sldId id="959" r:id="rId31"/>
    <p:sldId id="275" r:id="rId32"/>
    <p:sldId id="1020" r:id="rId33"/>
    <p:sldId id="1021" r:id="rId34"/>
    <p:sldId id="1022" r:id="rId35"/>
    <p:sldId id="996" r:id="rId36"/>
    <p:sldId id="997" r:id="rId37"/>
    <p:sldId id="973" r:id="rId38"/>
    <p:sldId id="944" r:id="rId39"/>
    <p:sldId id="947" r:id="rId40"/>
    <p:sldId id="943" r:id="rId41"/>
    <p:sldId id="954" r:id="rId42"/>
    <p:sldId id="1037" r:id="rId43"/>
    <p:sldId id="1023" r:id="rId44"/>
    <p:sldId id="958" r:id="rId45"/>
    <p:sldId id="936" r:id="rId46"/>
    <p:sldId id="778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A05209-C77F-9572-2B00-B6F7E9624D2C}" name="TA Jerome" initials="TJ" userId="S::Jerome.TA@groupe-coriance.fr::ebb0650e-173e-4cfd-858f-297cba3f2590" providerId="AD"/>
  <p188:author id="{E5F9441F-BAA0-4E40-21CA-40F5FAEA6296}" name="DAIDJ Lila" initials="DL" userId="S::Lila.DAIDJ@groupe-coriance.fr::343b37e8-9dfe-4e63-a93a-968cd79e1e68" providerId="AD"/>
  <p188:author id="{1D48CE8C-5F2D-8EE8-B8F5-0E1371B62711}" name="NOGUE Laurent" initials="NL" userId="S::laurent.nogue@groupe-coriance.fr::d0355624-738a-436a-be8a-4cd019c79504" providerId="AD"/>
  <p188:author id="{F2C81D8F-4662-1EA5-1F8A-C2221FA663E3}" name="HOLL Colin" initials="HC" userId="S::colin.holl@groupe-coriance.fr::68de6550-3123-4d11-a91f-c09295c53a74" providerId="AD"/>
  <p188:author id="{A6B54DBC-C9C5-EA9F-8B5C-11815CD29CE9}" name="DEPARDON Pierre-Edouard" initials="DPE" userId="S::Pierre-Edouard.DEPARDON@groupe-coriance.fr::20f06334-3107-4341-a662-8501f6f9d696" providerId="AD"/>
  <p188:author id="{E78849D6-E601-19BF-7A2D-EC9A065FC804}" name="DAIDJ Lila" initials="DL" userId="S::lila.daidj@groupe-coriance.fr::343b37e8-9dfe-4e63-a93a-968cd79e1e68" providerId="AD"/>
  <p188:author id="{67B4B8D7-BDF9-A3A1-4A49-23A3A5D3A0D5}" name="BERKANE Ahmed" initials="BA" userId="S::Ahmed.BERKANE@groupe-coriance.fr::bb422ff4-7e91-40c4-aca7-5aca46d6a1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93"/>
    <a:srgbClr val="67B14A"/>
    <a:srgbClr val="F6A800"/>
    <a:srgbClr val="FF3300"/>
    <a:srgbClr val="FF5050"/>
    <a:srgbClr val="45E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8" autoAdjust="0"/>
  </p:normalViewPr>
  <p:slideViewPr>
    <p:cSldViewPr snapToGrid="0">
      <p:cViewPr varScale="1">
        <p:scale>
          <a:sx n="104" d="100"/>
          <a:sy n="104" d="100"/>
        </p:scale>
        <p:origin x="83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handoutMaster" Target="handoutMasters/handout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3A0BBE-C4A8-4C83-B8CF-89690E80E75B}" type="doc">
      <dgm:prSet loTypeId="urn:microsoft.com/office/officeart/2005/8/layout/matrix3" loCatId="matrix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1D872A67-7B22-45E9-BA00-4F065F92A450}">
      <dgm:prSet custT="1"/>
      <dgm:spPr/>
      <dgm:t>
        <a:bodyPr/>
        <a:lstStyle/>
        <a:p>
          <a:r>
            <a:rPr lang="fr-FR" sz="1800" dirty="0"/>
            <a:t>Longueur du réseau : </a:t>
          </a:r>
        </a:p>
        <a:p>
          <a:r>
            <a:rPr lang="fr-FR" sz="1800" dirty="0"/>
            <a:t>13 497 ml</a:t>
          </a:r>
          <a:r>
            <a:rPr lang="fr-FR" sz="1200" i="1" baseline="30000" dirty="0"/>
            <a:t>(*)</a:t>
          </a:r>
          <a:endParaRPr lang="en-US" sz="1200" dirty="0"/>
        </a:p>
      </dgm:t>
    </dgm:pt>
    <dgm:pt modelId="{E419A216-202E-4941-9808-64EBC112845B}" type="parTrans" cxnId="{63358A81-B87F-4763-BAD7-E2FE3F0A14ED}">
      <dgm:prSet/>
      <dgm:spPr/>
      <dgm:t>
        <a:bodyPr/>
        <a:lstStyle/>
        <a:p>
          <a:endParaRPr lang="en-US"/>
        </a:p>
      </dgm:t>
    </dgm:pt>
    <dgm:pt modelId="{F29C2635-E301-419B-AB40-1FB344247ADE}" type="sibTrans" cxnId="{63358A81-B87F-4763-BAD7-E2FE3F0A14ED}">
      <dgm:prSet/>
      <dgm:spPr/>
      <dgm:t>
        <a:bodyPr/>
        <a:lstStyle/>
        <a:p>
          <a:endParaRPr lang="en-US"/>
        </a:p>
      </dgm:t>
    </dgm:pt>
    <dgm:pt modelId="{BB8476F5-266D-4779-834E-D28E3FC9417C}">
      <dgm:prSet custT="1"/>
      <dgm:spPr/>
      <dgm:t>
        <a:bodyPr/>
        <a:lstStyle/>
        <a:p>
          <a:r>
            <a:rPr lang="fr-FR" sz="1800" dirty="0"/>
            <a:t>Taux d’</a:t>
          </a:r>
          <a:r>
            <a:rPr lang="fr-FR" sz="1800" dirty="0" err="1"/>
            <a:t>EnR</a:t>
          </a:r>
          <a:r>
            <a:rPr lang="fr-FR" sz="1800" dirty="0"/>
            <a:t> : 62,9%</a:t>
          </a:r>
          <a:r>
            <a:rPr lang="fr-FR" sz="1200" i="1" baseline="30000" dirty="0"/>
            <a:t>(*)</a:t>
          </a:r>
          <a:endParaRPr lang="en-US" sz="1200" dirty="0"/>
        </a:p>
      </dgm:t>
    </dgm:pt>
    <dgm:pt modelId="{3B41913F-4368-4784-AECC-85D1A38A6174}" type="parTrans" cxnId="{07A2CFDA-0A41-423D-9C7C-A49E15D90346}">
      <dgm:prSet/>
      <dgm:spPr/>
      <dgm:t>
        <a:bodyPr/>
        <a:lstStyle/>
        <a:p>
          <a:endParaRPr lang="en-US"/>
        </a:p>
      </dgm:t>
    </dgm:pt>
    <dgm:pt modelId="{333E7490-B23A-41A7-B5BE-B146A1232291}" type="sibTrans" cxnId="{07A2CFDA-0A41-423D-9C7C-A49E15D90346}">
      <dgm:prSet/>
      <dgm:spPr/>
      <dgm:t>
        <a:bodyPr/>
        <a:lstStyle/>
        <a:p>
          <a:endParaRPr lang="en-US"/>
        </a:p>
      </dgm:t>
    </dgm:pt>
    <dgm:pt modelId="{A81A6351-3798-4456-9C09-FCD667A500D2}">
      <dgm:prSet custT="1"/>
      <dgm:spPr/>
      <dgm:t>
        <a:bodyPr/>
        <a:lstStyle/>
        <a:p>
          <a:r>
            <a:rPr lang="fr-FR" sz="1900" dirty="0"/>
            <a:t>79 % </a:t>
          </a:r>
          <a:r>
            <a:rPr lang="fr-FR" sz="1800" dirty="0"/>
            <a:t>de</a:t>
          </a:r>
          <a:r>
            <a:rPr lang="fr-FR" sz="1900" dirty="0"/>
            <a:t> logements collectifs raccordés</a:t>
          </a:r>
          <a:r>
            <a:rPr lang="fr-FR" sz="1200" i="1" baseline="30000" dirty="0"/>
            <a:t>(*)</a:t>
          </a:r>
          <a:endParaRPr lang="en-US" sz="1200" dirty="0"/>
        </a:p>
      </dgm:t>
    </dgm:pt>
    <dgm:pt modelId="{E91FE5BA-E8DB-4D88-B54E-0330EE29D9E5}" type="parTrans" cxnId="{6BF8AC7F-5259-4211-AD81-29F17A5E3E1E}">
      <dgm:prSet/>
      <dgm:spPr/>
      <dgm:t>
        <a:bodyPr/>
        <a:lstStyle/>
        <a:p>
          <a:endParaRPr lang="en-US"/>
        </a:p>
      </dgm:t>
    </dgm:pt>
    <dgm:pt modelId="{93833F16-45B8-4B0F-A095-EC922442579A}" type="sibTrans" cxnId="{6BF8AC7F-5259-4211-AD81-29F17A5E3E1E}">
      <dgm:prSet/>
      <dgm:spPr/>
      <dgm:t>
        <a:bodyPr/>
        <a:lstStyle/>
        <a:p>
          <a:endParaRPr lang="en-US"/>
        </a:p>
      </dgm:t>
    </dgm:pt>
    <dgm:pt modelId="{9D338504-92FC-4AB6-8AD9-71333791233C}">
      <dgm:prSet custT="1"/>
      <dgm:spPr/>
      <dgm:t>
        <a:bodyPr/>
        <a:lstStyle/>
        <a:p>
          <a:r>
            <a:rPr lang="fr-FR" sz="1800" dirty="0"/>
            <a:t>10 297 équivalents logement</a:t>
          </a:r>
          <a:r>
            <a:rPr lang="fr-FR" sz="1200" i="1" baseline="30000" dirty="0"/>
            <a:t>(*)</a:t>
          </a:r>
          <a:endParaRPr lang="fr-FR" sz="1800" i="1" baseline="30000" dirty="0"/>
        </a:p>
      </dgm:t>
    </dgm:pt>
    <dgm:pt modelId="{D24FFC0C-CF82-44D4-AA89-EBCD3BD7E038}" type="parTrans" cxnId="{8C9281BC-280F-4F16-B97C-59FADA0EF19E}">
      <dgm:prSet/>
      <dgm:spPr/>
      <dgm:t>
        <a:bodyPr/>
        <a:lstStyle/>
        <a:p>
          <a:endParaRPr lang="fr-FR"/>
        </a:p>
      </dgm:t>
    </dgm:pt>
    <dgm:pt modelId="{B5E6C2AD-1F64-4EAA-B01D-B17C9020A3C0}" type="sibTrans" cxnId="{8C9281BC-280F-4F16-B97C-59FADA0EF19E}">
      <dgm:prSet/>
      <dgm:spPr/>
      <dgm:t>
        <a:bodyPr/>
        <a:lstStyle/>
        <a:p>
          <a:endParaRPr lang="fr-FR"/>
        </a:p>
      </dgm:t>
    </dgm:pt>
    <dgm:pt modelId="{03D9DE9A-D129-4DD8-B966-4CC7603BA0FF}" type="pres">
      <dgm:prSet presAssocID="{0D3A0BBE-C4A8-4C83-B8CF-89690E80E75B}" presName="matrix" presStyleCnt="0">
        <dgm:presLayoutVars>
          <dgm:chMax val="1"/>
          <dgm:dir/>
          <dgm:resizeHandles val="exact"/>
        </dgm:presLayoutVars>
      </dgm:prSet>
      <dgm:spPr/>
    </dgm:pt>
    <dgm:pt modelId="{52FBA0BD-32D4-4AC5-8B48-6A4F9B12E113}" type="pres">
      <dgm:prSet presAssocID="{0D3A0BBE-C4A8-4C83-B8CF-89690E80E75B}" presName="diamond" presStyleLbl="bgShp" presStyleIdx="0" presStyleCnt="1"/>
      <dgm:spPr/>
    </dgm:pt>
    <dgm:pt modelId="{A021086D-072E-4983-8F21-A3478705BEF0}" type="pres">
      <dgm:prSet presAssocID="{0D3A0BBE-C4A8-4C83-B8CF-89690E80E75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F69D18B-46F3-4759-A44F-9E732E1273B2}" type="pres">
      <dgm:prSet presAssocID="{0D3A0BBE-C4A8-4C83-B8CF-89690E80E75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4A28684-D447-44D3-B619-EE0A0148D81F}" type="pres">
      <dgm:prSet presAssocID="{0D3A0BBE-C4A8-4C83-B8CF-89690E80E75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4D17996-718B-4317-A000-AE428D8561B8}" type="pres">
      <dgm:prSet presAssocID="{0D3A0BBE-C4A8-4C83-B8CF-89690E80E75B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006D902-C766-4D32-9DBB-E665AF907B6A}" type="presOf" srcId="{9D338504-92FC-4AB6-8AD9-71333791233C}" destId="{64D17996-718B-4317-A000-AE428D8561B8}" srcOrd="0" destOrd="0" presId="urn:microsoft.com/office/officeart/2005/8/layout/matrix3"/>
    <dgm:cxn modelId="{6BF8AC7F-5259-4211-AD81-29F17A5E3E1E}" srcId="{0D3A0BBE-C4A8-4C83-B8CF-89690E80E75B}" destId="{A81A6351-3798-4456-9C09-FCD667A500D2}" srcOrd="2" destOrd="0" parTransId="{E91FE5BA-E8DB-4D88-B54E-0330EE29D9E5}" sibTransId="{93833F16-45B8-4B0F-A095-EC922442579A}"/>
    <dgm:cxn modelId="{63358A81-B87F-4763-BAD7-E2FE3F0A14ED}" srcId="{0D3A0BBE-C4A8-4C83-B8CF-89690E80E75B}" destId="{1D872A67-7B22-45E9-BA00-4F065F92A450}" srcOrd="0" destOrd="0" parTransId="{E419A216-202E-4941-9808-64EBC112845B}" sibTransId="{F29C2635-E301-419B-AB40-1FB344247ADE}"/>
    <dgm:cxn modelId="{8522738E-CC04-48A4-8F36-0F3203817D81}" type="presOf" srcId="{0D3A0BBE-C4A8-4C83-B8CF-89690E80E75B}" destId="{03D9DE9A-D129-4DD8-B966-4CC7603BA0FF}" srcOrd="0" destOrd="0" presId="urn:microsoft.com/office/officeart/2005/8/layout/matrix3"/>
    <dgm:cxn modelId="{8C9281BC-280F-4F16-B97C-59FADA0EF19E}" srcId="{0D3A0BBE-C4A8-4C83-B8CF-89690E80E75B}" destId="{9D338504-92FC-4AB6-8AD9-71333791233C}" srcOrd="3" destOrd="0" parTransId="{D24FFC0C-CF82-44D4-AA89-EBCD3BD7E038}" sibTransId="{B5E6C2AD-1F64-4EAA-B01D-B17C9020A3C0}"/>
    <dgm:cxn modelId="{07A2CFDA-0A41-423D-9C7C-A49E15D90346}" srcId="{0D3A0BBE-C4A8-4C83-B8CF-89690E80E75B}" destId="{BB8476F5-266D-4779-834E-D28E3FC9417C}" srcOrd="1" destOrd="0" parTransId="{3B41913F-4368-4784-AECC-85D1A38A6174}" sibTransId="{333E7490-B23A-41A7-B5BE-B146A1232291}"/>
    <dgm:cxn modelId="{ADA65AEB-07BE-428E-AD1C-61C3957D3A0F}" type="presOf" srcId="{1D872A67-7B22-45E9-BA00-4F065F92A450}" destId="{A021086D-072E-4983-8F21-A3478705BEF0}" srcOrd="0" destOrd="0" presId="urn:microsoft.com/office/officeart/2005/8/layout/matrix3"/>
    <dgm:cxn modelId="{445388F6-1950-45BF-861F-AB04D1F1C1F5}" type="presOf" srcId="{BB8476F5-266D-4779-834E-D28E3FC9417C}" destId="{6F69D18B-46F3-4759-A44F-9E732E1273B2}" srcOrd="0" destOrd="0" presId="urn:microsoft.com/office/officeart/2005/8/layout/matrix3"/>
    <dgm:cxn modelId="{325CEFF8-7764-4F5D-A9AC-13D021114EED}" type="presOf" srcId="{A81A6351-3798-4456-9C09-FCD667A500D2}" destId="{04A28684-D447-44D3-B619-EE0A0148D81F}" srcOrd="0" destOrd="0" presId="urn:microsoft.com/office/officeart/2005/8/layout/matrix3"/>
    <dgm:cxn modelId="{43AF515D-0FC1-4217-92FF-1180D6357AE7}" type="presParOf" srcId="{03D9DE9A-D129-4DD8-B966-4CC7603BA0FF}" destId="{52FBA0BD-32D4-4AC5-8B48-6A4F9B12E113}" srcOrd="0" destOrd="0" presId="urn:microsoft.com/office/officeart/2005/8/layout/matrix3"/>
    <dgm:cxn modelId="{64699DF5-E977-4B7B-83D5-97A3278C5ADC}" type="presParOf" srcId="{03D9DE9A-D129-4DD8-B966-4CC7603BA0FF}" destId="{A021086D-072E-4983-8F21-A3478705BEF0}" srcOrd="1" destOrd="0" presId="urn:microsoft.com/office/officeart/2005/8/layout/matrix3"/>
    <dgm:cxn modelId="{AC289518-842F-49A3-99B7-340DAF47D33A}" type="presParOf" srcId="{03D9DE9A-D129-4DD8-B966-4CC7603BA0FF}" destId="{6F69D18B-46F3-4759-A44F-9E732E1273B2}" srcOrd="2" destOrd="0" presId="urn:microsoft.com/office/officeart/2005/8/layout/matrix3"/>
    <dgm:cxn modelId="{D37FDE0E-7E70-49EC-B819-FB8AFE176EC5}" type="presParOf" srcId="{03D9DE9A-D129-4DD8-B966-4CC7603BA0FF}" destId="{04A28684-D447-44D3-B619-EE0A0148D81F}" srcOrd="3" destOrd="0" presId="urn:microsoft.com/office/officeart/2005/8/layout/matrix3"/>
    <dgm:cxn modelId="{1020BF6E-9D51-4209-903D-44028EB33B18}" type="presParOf" srcId="{03D9DE9A-D129-4DD8-B966-4CC7603BA0FF}" destId="{64D17996-718B-4317-A000-AE428D8561B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3A0BBE-C4A8-4C83-B8CF-89690E80E75B}" type="doc">
      <dgm:prSet loTypeId="urn:microsoft.com/office/officeart/2005/8/layout/matrix3" loCatId="matrix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1D872A67-7B22-45E9-BA00-4F065F92A450}">
      <dgm:prSet custT="1"/>
      <dgm:spPr/>
      <dgm:t>
        <a:bodyPr/>
        <a:lstStyle/>
        <a:p>
          <a:r>
            <a:rPr lang="fr-FR" sz="1400" dirty="0"/>
            <a:t>4 718 ml de réseau supplémentaire</a:t>
          </a:r>
        </a:p>
        <a:p>
          <a:r>
            <a:rPr lang="fr-FR" sz="1100" i="1" baseline="30000" dirty="0"/>
            <a:t>(*)</a:t>
          </a:r>
          <a:endParaRPr lang="en-US" sz="1100" dirty="0"/>
        </a:p>
      </dgm:t>
    </dgm:pt>
    <dgm:pt modelId="{E419A216-202E-4941-9808-64EBC112845B}" type="parTrans" cxnId="{63358A81-B87F-4763-BAD7-E2FE3F0A14ED}">
      <dgm:prSet/>
      <dgm:spPr/>
      <dgm:t>
        <a:bodyPr/>
        <a:lstStyle/>
        <a:p>
          <a:endParaRPr lang="en-US"/>
        </a:p>
      </dgm:t>
    </dgm:pt>
    <dgm:pt modelId="{F29C2635-E301-419B-AB40-1FB344247ADE}" type="sibTrans" cxnId="{63358A81-B87F-4763-BAD7-E2FE3F0A14ED}">
      <dgm:prSet/>
      <dgm:spPr/>
      <dgm:t>
        <a:bodyPr/>
        <a:lstStyle/>
        <a:p>
          <a:endParaRPr lang="en-US"/>
        </a:p>
      </dgm:t>
    </dgm:pt>
    <dgm:pt modelId="{BB8476F5-266D-4779-834E-D28E3FC9417C}">
      <dgm:prSet custT="1"/>
      <dgm:spPr/>
      <dgm:t>
        <a:bodyPr/>
        <a:lstStyle/>
        <a:p>
          <a:r>
            <a:rPr lang="fr-FR" sz="1400" dirty="0" err="1"/>
            <a:t>Objecif</a:t>
          </a:r>
          <a:r>
            <a:rPr lang="fr-FR" sz="1400" dirty="0"/>
            <a:t> taux d’</a:t>
          </a:r>
          <a:r>
            <a:rPr lang="fr-FR" sz="1400" dirty="0" err="1"/>
            <a:t>EnR</a:t>
          </a:r>
          <a:r>
            <a:rPr lang="fr-FR" sz="1400" dirty="0"/>
            <a:t> : 78%</a:t>
          </a:r>
          <a:r>
            <a:rPr lang="fr-FR" sz="1100" i="1" baseline="30000" dirty="0"/>
            <a:t>(*)</a:t>
          </a:r>
          <a:endParaRPr lang="en-US" sz="1100" dirty="0"/>
        </a:p>
      </dgm:t>
    </dgm:pt>
    <dgm:pt modelId="{3B41913F-4368-4784-AECC-85D1A38A6174}" type="parTrans" cxnId="{07A2CFDA-0A41-423D-9C7C-A49E15D90346}">
      <dgm:prSet/>
      <dgm:spPr/>
      <dgm:t>
        <a:bodyPr/>
        <a:lstStyle/>
        <a:p>
          <a:endParaRPr lang="en-US"/>
        </a:p>
      </dgm:t>
    </dgm:pt>
    <dgm:pt modelId="{333E7490-B23A-41A7-B5BE-B146A1232291}" type="sibTrans" cxnId="{07A2CFDA-0A41-423D-9C7C-A49E15D90346}">
      <dgm:prSet/>
      <dgm:spPr/>
      <dgm:t>
        <a:bodyPr/>
        <a:lstStyle/>
        <a:p>
          <a:endParaRPr lang="en-US"/>
        </a:p>
      </dgm:t>
    </dgm:pt>
    <dgm:pt modelId="{A81A6351-3798-4456-9C09-FCD667A500D2}">
      <dgm:prSet custT="1"/>
      <dgm:spPr/>
      <dgm:t>
        <a:bodyPr/>
        <a:lstStyle/>
        <a:p>
          <a:r>
            <a:rPr lang="fr-FR" sz="1400" dirty="0"/>
            <a:t>35 sous-stations supplémentaires</a:t>
          </a:r>
        </a:p>
        <a:p>
          <a:r>
            <a:rPr lang="fr-FR" sz="1100" i="1" baseline="30000" dirty="0"/>
            <a:t>(*)</a:t>
          </a:r>
          <a:endParaRPr lang="en-US" sz="1050" dirty="0"/>
        </a:p>
      </dgm:t>
    </dgm:pt>
    <dgm:pt modelId="{E91FE5BA-E8DB-4D88-B54E-0330EE29D9E5}" type="parTrans" cxnId="{6BF8AC7F-5259-4211-AD81-29F17A5E3E1E}">
      <dgm:prSet/>
      <dgm:spPr/>
      <dgm:t>
        <a:bodyPr/>
        <a:lstStyle/>
        <a:p>
          <a:endParaRPr lang="en-US"/>
        </a:p>
      </dgm:t>
    </dgm:pt>
    <dgm:pt modelId="{93833F16-45B8-4B0F-A095-EC922442579A}" type="sibTrans" cxnId="{6BF8AC7F-5259-4211-AD81-29F17A5E3E1E}">
      <dgm:prSet/>
      <dgm:spPr/>
      <dgm:t>
        <a:bodyPr/>
        <a:lstStyle/>
        <a:p>
          <a:endParaRPr lang="en-US"/>
        </a:p>
      </dgm:t>
    </dgm:pt>
    <dgm:pt modelId="{9D338504-92FC-4AB6-8AD9-71333791233C}">
      <dgm:prSet custT="1"/>
      <dgm:spPr/>
      <dgm:t>
        <a:bodyPr/>
        <a:lstStyle/>
        <a:p>
          <a:r>
            <a:rPr lang="fr-FR" sz="1400" dirty="0"/>
            <a:t>Nouvelle centrale de géothermie</a:t>
          </a:r>
          <a:r>
            <a:rPr lang="fr-FR" sz="1100" i="1" baseline="30000" dirty="0"/>
            <a:t>(*)</a:t>
          </a:r>
        </a:p>
      </dgm:t>
    </dgm:pt>
    <dgm:pt modelId="{D24FFC0C-CF82-44D4-AA89-EBCD3BD7E038}" type="parTrans" cxnId="{8C9281BC-280F-4F16-B97C-59FADA0EF19E}">
      <dgm:prSet/>
      <dgm:spPr/>
      <dgm:t>
        <a:bodyPr/>
        <a:lstStyle/>
        <a:p>
          <a:endParaRPr lang="fr-FR"/>
        </a:p>
      </dgm:t>
    </dgm:pt>
    <dgm:pt modelId="{B5E6C2AD-1F64-4EAA-B01D-B17C9020A3C0}" type="sibTrans" cxnId="{8C9281BC-280F-4F16-B97C-59FADA0EF19E}">
      <dgm:prSet/>
      <dgm:spPr/>
      <dgm:t>
        <a:bodyPr/>
        <a:lstStyle/>
        <a:p>
          <a:endParaRPr lang="fr-FR"/>
        </a:p>
      </dgm:t>
    </dgm:pt>
    <dgm:pt modelId="{03D9DE9A-D129-4DD8-B966-4CC7603BA0FF}" type="pres">
      <dgm:prSet presAssocID="{0D3A0BBE-C4A8-4C83-B8CF-89690E80E75B}" presName="matrix" presStyleCnt="0">
        <dgm:presLayoutVars>
          <dgm:chMax val="1"/>
          <dgm:dir/>
          <dgm:resizeHandles val="exact"/>
        </dgm:presLayoutVars>
      </dgm:prSet>
      <dgm:spPr/>
    </dgm:pt>
    <dgm:pt modelId="{52FBA0BD-32D4-4AC5-8B48-6A4F9B12E113}" type="pres">
      <dgm:prSet presAssocID="{0D3A0BBE-C4A8-4C83-B8CF-89690E80E75B}" presName="diamond" presStyleLbl="bgShp" presStyleIdx="0" presStyleCnt="1"/>
      <dgm:spPr/>
    </dgm:pt>
    <dgm:pt modelId="{A021086D-072E-4983-8F21-A3478705BEF0}" type="pres">
      <dgm:prSet presAssocID="{0D3A0BBE-C4A8-4C83-B8CF-89690E80E75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F69D18B-46F3-4759-A44F-9E732E1273B2}" type="pres">
      <dgm:prSet presAssocID="{0D3A0BBE-C4A8-4C83-B8CF-89690E80E75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4A28684-D447-44D3-B619-EE0A0148D81F}" type="pres">
      <dgm:prSet presAssocID="{0D3A0BBE-C4A8-4C83-B8CF-89690E80E75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4D17996-718B-4317-A000-AE428D8561B8}" type="pres">
      <dgm:prSet presAssocID="{0D3A0BBE-C4A8-4C83-B8CF-89690E80E75B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006D902-C766-4D32-9DBB-E665AF907B6A}" type="presOf" srcId="{9D338504-92FC-4AB6-8AD9-71333791233C}" destId="{64D17996-718B-4317-A000-AE428D8561B8}" srcOrd="0" destOrd="0" presId="urn:microsoft.com/office/officeart/2005/8/layout/matrix3"/>
    <dgm:cxn modelId="{6BF8AC7F-5259-4211-AD81-29F17A5E3E1E}" srcId="{0D3A0BBE-C4A8-4C83-B8CF-89690E80E75B}" destId="{A81A6351-3798-4456-9C09-FCD667A500D2}" srcOrd="2" destOrd="0" parTransId="{E91FE5BA-E8DB-4D88-B54E-0330EE29D9E5}" sibTransId="{93833F16-45B8-4B0F-A095-EC922442579A}"/>
    <dgm:cxn modelId="{63358A81-B87F-4763-BAD7-E2FE3F0A14ED}" srcId="{0D3A0BBE-C4A8-4C83-B8CF-89690E80E75B}" destId="{1D872A67-7B22-45E9-BA00-4F065F92A450}" srcOrd="0" destOrd="0" parTransId="{E419A216-202E-4941-9808-64EBC112845B}" sibTransId="{F29C2635-E301-419B-AB40-1FB344247ADE}"/>
    <dgm:cxn modelId="{8522738E-CC04-48A4-8F36-0F3203817D81}" type="presOf" srcId="{0D3A0BBE-C4A8-4C83-B8CF-89690E80E75B}" destId="{03D9DE9A-D129-4DD8-B966-4CC7603BA0FF}" srcOrd="0" destOrd="0" presId="urn:microsoft.com/office/officeart/2005/8/layout/matrix3"/>
    <dgm:cxn modelId="{8C9281BC-280F-4F16-B97C-59FADA0EF19E}" srcId="{0D3A0BBE-C4A8-4C83-B8CF-89690E80E75B}" destId="{9D338504-92FC-4AB6-8AD9-71333791233C}" srcOrd="3" destOrd="0" parTransId="{D24FFC0C-CF82-44D4-AA89-EBCD3BD7E038}" sibTransId="{B5E6C2AD-1F64-4EAA-B01D-B17C9020A3C0}"/>
    <dgm:cxn modelId="{07A2CFDA-0A41-423D-9C7C-A49E15D90346}" srcId="{0D3A0BBE-C4A8-4C83-B8CF-89690E80E75B}" destId="{BB8476F5-266D-4779-834E-D28E3FC9417C}" srcOrd="1" destOrd="0" parTransId="{3B41913F-4368-4784-AECC-85D1A38A6174}" sibTransId="{333E7490-B23A-41A7-B5BE-B146A1232291}"/>
    <dgm:cxn modelId="{ADA65AEB-07BE-428E-AD1C-61C3957D3A0F}" type="presOf" srcId="{1D872A67-7B22-45E9-BA00-4F065F92A450}" destId="{A021086D-072E-4983-8F21-A3478705BEF0}" srcOrd="0" destOrd="0" presId="urn:microsoft.com/office/officeart/2005/8/layout/matrix3"/>
    <dgm:cxn modelId="{445388F6-1950-45BF-861F-AB04D1F1C1F5}" type="presOf" srcId="{BB8476F5-266D-4779-834E-D28E3FC9417C}" destId="{6F69D18B-46F3-4759-A44F-9E732E1273B2}" srcOrd="0" destOrd="0" presId="urn:microsoft.com/office/officeart/2005/8/layout/matrix3"/>
    <dgm:cxn modelId="{325CEFF8-7764-4F5D-A9AC-13D021114EED}" type="presOf" srcId="{A81A6351-3798-4456-9C09-FCD667A500D2}" destId="{04A28684-D447-44D3-B619-EE0A0148D81F}" srcOrd="0" destOrd="0" presId="urn:microsoft.com/office/officeart/2005/8/layout/matrix3"/>
    <dgm:cxn modelId="{43AF515D-0FC1-4217-92FF-1180D6357AE7}" type="presParOf" srcId="{03D9DE9A-D129-4DD8-B966-4CC7603BA0FF}" destId="{52FBA0BD-32D4-4AC5-8B48-6A4F9B12E113}" srcOrd="0" destOrd="0" presId="urn:microsoft.com/office/officeart/2005/8/layout/matrix3"/>
    <dgm:cxn modelId="{64699DF5-E977-4B7B-83D5-97A3278C5ADC}" type="presParOf" srcId="{03D9DE9A-D129-4DD8-B966-4CC7603BA0FF}" destId="{A021086D-072E-4983-8F21-A3478705BEF0}" srcOrd="1" destOrd="0" presId="urn:microsoft.com/office/officeart/2005/8/layout/matrix3"/>
    <dgm:cxn modelId="{AC289518-842F-49A3-99B7-340DAF47D33A}" type="presParOf" srcId="{03D9DE9A-D129-4DD8-B966-4CC7603BA0FF}" destId="{6F69D18B-46F3-4759-A44F-9E732E1273B2}" srcOrd="2" destOrd="0" presId="urn:microsoft.com/office/officeart/2005/8/layout/matrix3"/>
    <dgm:cxn modelId="{D37FDE0E-7E70-49EC-B819-FB8AFE176EC5}" type="presParOf" srcId="{03D9DE9A-D129-4DD8-B966-4CC7603BA0FF}" destId="{04A28684-D447-44D3-B619-EE0A0148D81F}" srcOrd="3" destOrd="0" presId="urn:microsoft.com/office/officeart/2005/8/layout/matrix3"/>
    <dgm:cxn modelId="{1020BF6E-9D51-4209-903D-44028EB33B18}" type="presParOf" srcId="{03D9DE9A-D129-4DD8-B966-4CC7603BA0FF}" destId="{64D17996-718B-4317-A000-AE428D8561B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3A0BBE-C4A8-4C83-B8CF-89690E80E75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D872A67-7B22-45E9-BA00-4F065F92A450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Lutter contre la pollution en ville et le dérèglement climatique</a:t>
          </a:r>
          <a:endParaRPr lang="en-US" dirty="0"/>
        </a:p>
      </dgm:t>
    </dgm:pt>
    <dgm:pt modelId="{E419A216-202E-4941-9808-64EBC112845B}" type="parTrans" cxnId="{63358A81-B87F-4763-BAD7-E2FE3F0A14ED}">
      <dgm:prSet/>
      <dgm:spPr/>
      <dgm:t>
        <a:bodyPr/>
        <a:lstStyle/>
        <a:p>
          <a:endParaRPr lang="en-US"/>
        </a:p>
      </dgm:t>
    </dgm:pt>
    <dgm:pt modelId="{F29C2635-E301-419B-AB40-1FB344247ADE}" type="sibTrans" cxnId="{63358A81-B87F-4763-BAD7-E2FE3F0A14ED}">
      <dgm:prSet/>
      <dgm:spPr/>
      <dgm:t>
        <a:bodyPr/>
        <a:lstStyle/>
        <a:p>
          <a:endParaRPr lang="en-US"/>
        </a:p>
      </dgm:t>
    </dgm:pt>
    <dgm:pt modelId="{BB8476F5-266D-4779-834E-D28E3FC9417C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Lutter contre la précarité énergétique</a:t>
          </a:r>
          <a:endParaRPr lang="en-US"/>
        </a:p>
      </dgm:t>
    </dgm:pt>
    <dgm:pt modelId="{3B41913F-4368-4784-AECC-85D1A38A6174}" type="parTrans" cxnId="{07A2CFDA-0A41-423D-9C7C-A49E15D90346}">
      <dgm:prSet/>
      <dgm:spPr/>
      <dgm:t>
        <a:bodyPr/>
        <a:lstStyle/>
        <a:p>
          <a:endParaRPr lang="en-US"/>
        </a:p>
      </dgm:t>
    </dgm:pt>
    <dgm:pt modelId="{333E7490-B23A-41A7-B5BE-B146A1232291}" type="sibTrans" cxnId="{07A2CFDA-0A41-423D-9C7C-A49E15D90346}">
      <dgm:prSet/>
      <dgm:spPr/>
      <dgm:t>
        <a:bodyPr/>
        <a:lstStyle/>
        <a:p>
          <a:endParaRPr lang="en-US"/>
        </a:p>
      </dgm:t>
    </dgm:pt>
    <dgm:pt modelId="{A81A6351-3798-4456-9C09-FCD667A500D2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Développer le réseau sur la commune (objectif 100% des logements collectifs raccordés), et tendre vers un taux d’</a:t>
          </a:r>
          <a:r>
            <a:rPr lang="fr-FR" dirty="0" err="1"/>
            <a:t>EnR</a:t>
          </a:r>
          <a:r>
            <a:rPr lang="fr-FR" dirty="0"/>
            <a:t> de 80%</a:t>
          </a:r>
          <a:endParaRPr lang="en-US" dirty="0"/>
        </a:p>
      </dgm:t>
    </dgm:pt>
    <dgm:pt modelId="{E91FE5BA-E8DB-4D88-B54E-0330EE29D9E5}" type="parTrans" cxnId="{6BF8AC7F-5259-4211-AD81-29F17A5E3E1E}">
      <dgm:prSet/>
      <dgm:spPr/>
      <dgm:t>
        <a:bodyPr/>
        <a:lstStyle/>
        <a:p>
          <a:endParaRPr lang="en-US"/>
        </a:p>
      </dgm:t>
    </dgm:pt>
    <dgm:pt modelId="{93833F16-45B8-4B0F-A095-EC922442579A}" type="sibTrans" cxnId="{6BF8AC7F-5259-4211-AD81-29F17A5E3E1E}">
      <dgm:prSet/>
      <dgm:spPr/>
      <dgm:t>
        <a:bodyPr/>
        <a:lstStyle/>
        <a:p>
          <a:endParaRPr lang="en-US"/>
        </a:p>
      </dgm:t>
    </dgm:pt>
    <dgm:pt modelId="{3EEFC54F-19C2-4645-8878-86F0F64A00F5}" type="pres">
      <dgm:prSet presAssocID="{0D3A0BBE-C4A8-4C83-B8CF-89690E80E75B}" presName="root" presStyleCnt="0">
        <dgm:presLayoutVars>
          <dgm:dir/>
          <dgm:resizeHandles val="exact"/>
        </dgm:presLayoutVars>
      </dgm:prSet>
      <dgm:spPr/>
    </dgm:pt>
    <dgm:pt modelId="{36AFD570-5824-4C63-AA79-662E315AFEE8}" type="pres">
      <dgm:prSet presAssocID="{1D872A67-7B22-45E9-BA00-4F065F92A450}" presName="compNode" presStyleCnt="0"/>
      <dgm:spPr/>
    </dgm:pt>
    <dgm:pt modelId="{BC9AF782-AF56-4EF4-9804-E7145BD6522F}" type="pres">
      <dgm:prSet presAssocID="{1D872A67-7B22-45E9-BA00-4F065F92A450}" presName="bgRect" presStyleLbl="bgShp" presStyleIdx="0" presStyleCnt="3"/>
      <dgm:spPr/>
    </dgm:pt>
    <dgm:pt modelId="{1FCDC781-7228-44E4-8934-844485A96546}" type="pres">
      <dgm:prSet presAssocID="{1D872A67-7B22-45E9-BA00-4F065F92A45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lle"/>
        </a:ext>
      </dgm:extLst>
    </dgm:pt>
    <dgm:pt modelId="{9CCE28B0-8B3D-4920-A997-8AD01F0B8F6A}" type="pres">
      <dgm:prSet presAssocID="{1D872A67-7B22-45E9-BA00-4F065F92A450}" presName="spaceRect" presStyleCnt="0"/>
      <dgm:spPr/>
    </dgm:pt>
    <dgm:pt modelId="{BD2DA95C-40CD-4D04-9642-813E6A1A2FCB}" type="pres">
      <dgm:prSet presAssocID="{1D872A67-7B22-45E9-BA00-4F065F92A450}" presName="parTx" presStyleLbl="revTx" presStyleIdx="0" presStyleCnt="3">
        <dgm:presLayoutVars>
          <dgm:chMax val="0"/>
          <dgm:chPref val="0"/>
        </dgm:presLayoutVars>
      </dgm:prSet>
      <dgm:spPr/>
    </dgm:pt>
    <dgm:pt modelId="{AADC9663-DE1F-410D-94F9-C05AF9772CF5}" type="pres">
      <dgm:prSet presAssocID="{F29C2635-E301-419B-AB40-1FB344247ADE}" presName="sibTrans" presStyleCnt="0"/>
      <dgm:spPr/>
    </dgm:pt>
    <dgm:pt modelId="{435C6163-61C9-4C88-8D00-2FB83651A23C}" type="pres">
      <dgm:prSet presAssocID="{BB8476F5-266D-4779-834E-D28E3FC9417C}" presName="compNode" presStyleCnt="0"/>
      <dgm:spPr/>
    </dgm:pt>
    <dgm:pt modelId="{610CAA95-3F58-42A8-AFA9-2DA9926E1585}" type="pres">
      <dgm:prSet presAssocID="{BB8476F5-266D-4779-834E-D28E3FC9417C}" presName="bgRect" presStyleLbl="bgShp" presStyleIdx="1" presStyleCnt="3"/>
      <dgm:spPr/>
    </dgm:pt>
    <dgm:pt modelId="{326F98A8-3515-4EE4-9159-DF71D27DC368}" type="pres">
      <dgm:prSet presAssocID="{BB8476F5-266D-4779-834E-D28E3FC9417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Énergie renouvelable contour"/>
        </a:ext>
      </dgm:extLst>
    </dgm:pt>
    <dgm:pt modelId="{CF3FA956-F5CF-4B41-8EF0-40F0823DBD37}" type="pres">
      <dgm:prSet presAssocID="{BB8476F5-266D-4779-834E-D28E3FC9417C}" presName="spaceRect" presStyleCnt="0"/>
      <dgm:spPr/>
    </dgm:pt>
    <dgm:pt modelId="{83AA9AE8-7DBF-42BB-AF19-5326BB7E9E1F}" type="pres">
      <dgm:prSet presAssocID="{BB8476F5-266D-4779-834E-D28E3FC9417C}" presName="parTx" presStyleLbl="revTx" presStyleIdx="1" presStyleCnt="3">
        <dgm:presLayoutVars>
          <dgm:chMax val="0"/>
          <dgm:chPref val="0"/>
        </dgm:presLayoutVars>
      </dgm:prSet>
      <dgm:spPr/>
    </dgm:pt>
    <dgm:pt modelId="{95E8C675-FBEB-413A-957A-80D2A40DD374}" type="pres">
      <dgm:prSet presAssocID="{333E7490-B23A-41A7-B5BE-B146A1232291}" presName="sibTrans" presStyleCnt="0"/>
      <dgm:spPr/>
    </dgm:pt>
    <dgm:pt modelId="{1FE84D0A-6EB1-40F4-B467-5C3268DAB2CF}" type="pres">
      <dgm:prSet presAssocID="{A81A6351-3798-4456-9C09-FCD667A500D2}" presName="compNode" presStyleCnt="0"/>
      <dgm:spPr/>
    </dgm:pt>
    <dgm:pt modelId="{F6A59EA7-BB24-43C5-9390-8BD556FBBFB3}" type="pres">
      <dgm:prSet presAssocID="{A81A6351-3798-4456-9C09-FCD667A500D2}" presName="bgRect" presStyleLbl="bgShp" presStyleIdx="2" presStyleCnt="3"/>
      <dgm:spPr/>
    </dgm:pt>
    <dgm:pt modelId="{A3118424-8D38-46D8-A3E0-5393CA249677}" type="pres">
      <dgm:prSet presAssocID="{A81A6351-3798-4456-9C09-FCD667A500D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8B5FDFAC-4675-4488-9359-3AF87E7B1C3B}" type="pres">
      <dgm:prSet presAssocID="{A81A6351-3798-4456-9C09-FCD667A500D2}" presName="spaceRect" presStyleCnt="0"/>
      <dgm:spPr/>
    </dgm:pt>
    <dgm:pt modelId="{B4E27C67-D5C6-47C5-9833-162E2B7A8E9E}" type="pres">
      <dgm:prSet presAssocID="{A81A6351-3798-4456-9C09-FCD667A500D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7AEF11E-448E-424E-B2BD-318361B547A9}" type="presOf" srcId="{1D872A67-7B22-45E9-BA00-4F065F92A450}" destId="{BD2DA95C-40CD-4D04-9642-813E6A1A2FCB}" srcOrd="0" destOrd="0" presId="urn:microsoft.com/office/officeart/2018/2/layout/IconVerticalSolidList"/>
    <dgm:cxn modelId="{9486F822-88CE-4DE4-8300-9BE22FE28E82}" type="presOf" srcId="{0D3A0BBE-C4A8-4C83-B8CF-89690E80E75B}" destId="{3EEFC54F-19C2-4645-8878-86F0F64A00F5}" srcOrd="0" destOrd="0" presId="urn:microsoft.com/office/officeart/2018/2/layout/IconVerticalSolidList"/>
    <dgm:cxn modelId="{1A7AAE33-6AA6-405F-9623-06667F2D0778}" type="presOf" srcId="{BB8476F5-266D-4779-834E-D28E3FC9417C}" destId="{83AA9AE8-7DBF-42BB-AF19-5326BB7E9E1F}" srcOrd="0" destOrd="0" presId="urn:microsoft.com/office/officeart/2018/2/layout/IconVerticalSolidList"/>
    <dgm:cxn modelId="{6BF8AC7F-5259-4211-AD81-29F17A5E3E1E}" srcId="{0D3A0BBE-C4A8-4C83-B8CF-89690E80E75B}" destId="{A81A6351-3798-4456-9C09-FCD667A500D2}" srcOrd="2" destOrd="0" parTransId="{E91FE5BA-E8DB-4D88-B54E-0330EE29D9E5}" sibTransId="{93833F16-45B8-4B0F-A095-EC922442579A}"/>
    <dgm:cxn modelId="{63358A81-B87F-4763-BAD7-E2FE3F0A14ED}" srcId="{0D3A0BBE-C4A8-4C83-B8CF-89690E80E75B}" destId="{1D872A67-7B22-45E9-BA00-4F065F92A450}" srcOrd="0" destOrd="0" parTransId="{E419A216-202E-4941-9808-64EBC112845B}" sibTransId="{F29C2635-E301-419B-AB40-1FB344247ADE}"/>
    <dgm:cxn modelId="{07A2CFDA-0A41-423D-9C7C-A49E15D90346}" srcId="{0D3A0BBE-C4A8-4C83-B8CF-89690E80E75B}" destId="{BB8476F5-266D-4779-834E-D28E3FC9417C}" srcOrd="1" destOrd="0" parTransId="{3B41913F-4368-4784-AECC-85D1A38A6174}" sibTransId="{333E7490-B23A-41A7-B5BE-B146A1232291}"/>
    <dgm:cxn modelId="{86C5A7EB-4F87-4161-B270-9199FA47CCFA}" type="presOf" srcId="{A81A6351-3798-4456-9C09-FCD667A500D2}" destId="{B4E27C67-D5C6-47C5-9833-162E2B7A8E9E}" srcOrd="0" destOrd="0" presId="urn:microsoft.com/office/officeart/2018/2/layout/IconVerticalSolidList"/>
    <dgm:cxn modelId="{72061C97-0826-4ECB-AF66-1CFCF6E6B3C1}" type="presParOf" srcId="{3EEFC54F-19C2-4645-8878-86F0F64A00F5}" destId="{36AFD570-5824-4C63-AA79-662E315AFEE8}" srcOrd="0" destOrd="0" presId="urn:microsoft.com/office/officeart/2018/2/layout/IconVerticalSolidList"/>
    <dgm:cxn modelId="{394FA2C5-5799-4BB4-91BB-8AC3475A55B5}" type="presParOf" srcId="{36AFD570-5824-4C63-AA79-662E315AFEE8}" destId="{BC9AF782-AF56-4EF4-9804-E7145BD6522F}" srcOrd="0" destOrd="0" presId="urn:microsoft.com/office/officeart/2018/2/layout/IconVerticalSolidList"/>
    <dgm:cxn modelId="{A9CE77F6-388F-4660-9AAC-2641A186F002}" type="presParOf" srcId="{36AFD570-5824-4C63-AA79-662E315AFEE8}" destId="{1FCDC781-7228-44E4-8934-844485A96546}" srcOrd="1" destOrd="0" presId="urn:microsoft.com/office/officeart/2018/2/layout/IconVerticalSolidList"/>
    <dgm:cxn modelId="{E480E10C-7120-4E25-A7A0-1F1242DAC0C3}" type="presParOf" srcId="{36AFD570-5824-4C63-AA79-662E315AFEE8}" destId="{9CCE28B0-8B3D-4920-A997-8AD01F0B8F6A}" srcOrd="2" destOrd="0" presId="urn:microsoft.com/office/officeart/2018/2/layout/IconVerticalSolidList"/>
    <dgm:cxn modelId="{FF56E537-10A6-474C-9F14-432A4AF80A0E}" type="presParOf" srcId="{36AFD570-5824-4C63-AA79-662E315AFEE8}" destId="{BD2DA95C-40CD-4D04-9642-813E6A1A2FCB}" srcOrd="3" destOrd="0" presId="urn:microsoft.com/office/officeart/2018/2/layout/IconVerticalSolidList"/>
    <dgm:cxn modelId="{96C60E64-E9D2-4527-9133-2ADB591796CF}" type="presParOf" srcId="{3EEFC54F-19C2-4645-8878-86F0F64A00F5}" destId="{AADC9663-DE1F-410D-94F9-C05AF9772CF5}" srcOrd="1" destOrd="0" presId="urn:microsoft.com/office/officeart/2018/2/layout/IconVerticalSolidList"/>
    <dgm:cxn modelId="{007ABE25-5AEC-4B55-897E-6AD9419FAABD}" type="presParOf" srcId="{3EEFC54F-19C2-4645-8878-86F0F64A00F5}" destId="{435C6163-61C9-4C88-8D00-2FB83651A23C}" srcOrd="2" destOrd="0" presId="urn:microsoft.com/office/officeart/2018/2/layout/IconVerticalSolidList"/>
    <dgm:cxn modelId="{3EED9938-5EF5-4F9C-8611-9F762BA53A01}" type="presParOf" srcId="{435C6163-61C9-4C88-8D00-2FB83651A23C}" destId="{610CAA95-3F58-42A8-AFA9-2DA9926E1585}" srcOrd="0" destOrd="0" presId="urn:microsoft.com/office/officeart/2018/2/layout/IconVerticalSolidList"/>
    <dgm:cxn modelId="{F1D0A2F5-45A4-44B2-B2B1-649347EDA6CB}" type="presParOf" srcId="{435C6163-61C9-4C88-8D00-2FB83651A23C}" destId="{326F98A8-3515-4EE4-9159-DF71D27DC368}" srcOrd="1" destOrd="0" presId="urn:microsoft.com/office/officeart/2018/2/layout/IconVerticalSolidList"/>
    <dgm:cxn modelId="{D7C43EE4-98F2-443D-925F-9782873EB682}" type="presParOf" srcId="{435C6163-61C9-4C88-8D00-2FB83651A23C}" destId="{CF3FA956-F5CF-4B41-8EF0-40F0823DBD37}" srcOrd="2" destOrd="0" presId="urn:microsoft.com/office/officeart/2018/2/layout/IconVerticalSolidList"/>
    <dgm:cxn modelId="{197EEFD6-5316-403D-9561-137D5AFB2E57}" type="presParOf" srcId="{435C6163-61C9-4C88-8D00-2FB83651A23C}" destId="{83AA9AE8-7DBF-42BB-AF19-5326BB7E9E1F}" srcOrd="3" destOrd="0" presId="urn:microsoft.com/office/officeart/2018/2/layout/IconVerticalSolidList"/>
    <dgm:cxn modelId="{68140F41-8492-4D9B-9FF7-7B74DAB7D433}" type="presParOf" srcId="{3EEFC54F-19C2-4645-8878-86F0F64A00F5}" destId="{95E8C675-FBEB-413A-957A-80D2A40DD374}" srcOrd="3" destOrd="0" presId="urn:microsoft.com/office/officeart/2018/2/layout/IconVerticalSolidList"/>
    <dgm:cxn modelId="{8BB1C416-3666-44FC-B46E-1554836AF3DA}" type="presParOf" srcId="{3EEFC54F-19C2-4645-8878-86F0F64A00F5}" destId="{1FE84D0A-6EB1-40F4-B467-5C3268DAB2CF}" srcOrd="4" destOrd="0" presId="urn:microsoft.com/office/officeart/2018/2/layout/IconVerticalSolidList"/>
    <dgm:cxn modelId="{DC53267F-84FF-4A21-9F50-CB6F07985D2D}" type="presParOf" srcId="{1FE84D0A-6EB1-40F4-B467-5C3268DAB2CF}" destId="{F6A59EA7-BB24-43C5-9390-8BD556FBBFB3}" srcOrd="0" destOrd="0" presId="urn:microsoft.com/office/officeart/2018/2/layout/IconVerticalSolidList"/>
    <dgm:cxn modelId="{2976B4BC-C238-49BB-8DEA-5B82AC21A6C4}" type="presParOf" srcId="{1FE84D0A-6EB1-40F4-B467-5C3268DAB2CF}" destId="{A3118424-8D38-46D8-A3E0-5393CA249677}" srcOrd="1" destOrd="0" presId="urn:microsoft.com/office/officeart/2018/2/layout/IconVerticalSolidList"/>
    <dgm:cxn modelId="{C0AB3968-7010-4249-90F0-63995ECFC93A}" type="presParOf" srcId="{1FE84D0A-6EB1-40F4-B467-5C3268DAB2CF}" destId="{8B5FDFAC-4675-4488-9359-3AF87E7B1C3B}" srcOrd="2" destOrd="0" presId="urn:microsoft.com/office/officeart/2018/2/layout/IconVerticalSolidList"/>
    <dgm:cxn modelId="{18E6C439-E017-49C6-9DC9-9CD12B681EC8}" type="presParOf" srcId="{1FE84D0A-6EB1-40F4-B467-5C3268DAB2CF}" destId="{B4E27C67-D5C6-47C5-9833-162E2B7A8E9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BA0BD-32D4-4AC5-8B48-6A4F9B12E113}">
      <dsp:nvSpPr>
        <dsp:cNvPr id="0" name=""/>
        <dsp:cNvSpPr/>
      </dsp:nvSpPr>
      <dsp:spPr>
        <a:xfrm>
          <a:off x="11919" y="0"/>
          <a:ext cx="4078427" cy="4078427"/>
        </a:xfrm>
        <a:prstGeom prst="diamond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1086D-072E-4983-8F21-A3478705BEF0}">
      <dsp:nvSpPr>
        <dsp:cNvPr id="0" name=""/>
        <dsp:cNvSpPr/>
      </dsp:nvSpPr>
      <dsp:spPr>
        <a:xfrm>
          <a:off x="399370" y="387450"/>
          <a:ext cx="1590586" cy="15905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Longueur du réseau 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13 497 ml</a:t>
          </a:r>
          <a:r>
            <a:rPr lang="fr-FR" sz="1200" i="1" kern="1200" baseline="30000" dirty="0"/>
            <a:t>(*)</a:t>
          </a:r>
          <a:endParaRPr lang="en-US" sz="1200" kern="1200" dirty="0"/>
        </a:p>
      </dsp:txBody>
      <dsp:txXfrm>
        <a:off x="477016" y="465096"/>
        <a:ext cx="1435294" cy="1435294"/>
      </dsp:txXfrm>
    </dsp:sp>
    <dsp:sp modelId="{6F69D18B-46F3-4759-A44F-9E732E1273B2}">
      <dsp:nvSpPr>
        <dsp:cNvPr id="0" name=""/>
        <dsp:cNvSpPr/>
      </dsp:nvSpPr>
      <dsp:spPr>
        <a:xfrm>
          <a:off x="2112309" y="387450"/>
          <a:ext cx="1590586" cy="15905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Taux d’</a:t>
          </a:r>
          <a:r>
            <a:rPr lang="fr-FR" sz="1800" kern="1200" dirty="0" err="1"/>
            <a:t>EnR</a:t>
          </a:r>
          <a:r>
            <a:rPr lang="fr-FR" sz="1800" kern="1200" dirty="0"/>
            <a:t> : 62,9%</a:t>
          </a:r>
          <a:r>
            <a:rPr lang="fr-FR" sz="1200" i="1" kern="1200" baseline="30000" dirty="0"/>
            <a:t>(*)</a:t>
          </a:r>
          <a:endParaRPr lang="en-US" sz="1200" kern="1200" dirty="0"/>
        </a:p>
      </dsp:txBody>
      <dsp:txXfrm>
        <a:off x="2189955" y="465096"/>
        <a:ext cx="1435294" cy="1435294"/>
      </dsp:txXfrm>
    </dsp:sp>
    <dsp:sp modelId="{04A28684-D447-44D3-B619-EE0A0148D81F}">
      <dsp:nvSpPr>
        <dsp:cNvPr id="0" name=""/>
        <dsp:cNvSpPr/>
      </dsp:nvSpPr>
      <dsp:spPr>
        <a:xfrm>
          <a:off x="399370" y="2100389"/>
          <a:ext cx="1590586" cy="15905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79 % </a:t>
          </a:r>
          <a:r>
            <a:rPr lang="fr-FR" sz="1800" kern="1200" dirty="0"/>
            <a:t>de</a:t>
          </a:r>
          <a:r>
            <a:rPr lang="fr-FR" sz="1900" kern="1200" dirty="0"/>
            <a:t> logements collectifs raccordés</a:t>
          </a:r>
          <a:r>
            <a:rPr lang="fr-FR" sz="1200" i="1" kern="1200" baseline="30000" dirty="0"/>
            <a:t>(*)</a:t>
          </a:r>
          <a:endParaRPr lang="en-US" sz="1200" kern="1200" dirty="0"/>
        </a:p>
      </dsp:txBody>
      <dsp:txXfrm>
        <a:off x="477016" y="2178035"/>
        <a:ext cx="1435294" cy="1435294"/>
      </dsp:txXfrm>
    </dsp:sp>
    <dsp:sp modelId="{64D17996-718B-4317-A000-AE428D8561B8}">
      <dsp:nvSpPr>
        <dsp:cNvPr id="0" name=""/>
        <dsp:cNvSpPr/>
      </dsp:nvSpPr>
      <dsp:spPr>
        <a:xfrm>
          <a:off x="2112309" y="2100389"/>
          <a:ext cx="1590586" cy="15905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10 297 équivalents logement</a:t>
          </a:r>
          <a:r>
            <a:rPr lang="fr-FR" sz="1200" i="1" kern="1200" baseline="30000" dirty="0"/>
            <a:t>(*)</a:t>
          </a:r>
          <a:endParaRPr lang="fr-FR" sz="1800" i="1" kern="1200" baseline="30000" dirty="0"/>
        </a:p>
      </dsp:txBody>
      <dsp:txXfrm>
        <a:off x="2189955" y="2178035"/>
        <a:ext cx="1435294" cy="1435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BA0BD-32D4-4AC5-8B48-6A4F9B12E113}">
      <dsp:nvSpPr>
        <dsp:cNvPr id="0" name=""/>
        <dsp:cNvSpPr/>
      </dsp:nvSpPr>
      <dsp:spPr>
        <a:xfrm>
          <a:off x="0" y="6552"/>
          <a:ext cx="4102266" cy="4102266"/>
        </a:xfrm>
        <a:prstGeom prst="diamond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1086D-072E-4983-8F21-A3478705BEF0}">
      <dsp:nvSpPr>
        <dsp:cNvPr id="0" name=""/>
        <dsp:cNvSpPr/>
      </dsp:nvSpPr>
      <dsp:spPr>
        <a:xfrm>
          <a:off x="389715" y="396268"/>
          <a:ext cx="1599883" cy="15998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4 718 ml de réseau supplémentaire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i="1" kern="1200" baseline="30000" dirty="0"/>
            <a:t>(*)</a:t>
          </a:r>
          <a:endParaRPr lang="en-US" sz="1100" kern="1200" dirty="0"/>
        </a:p>
      </dsp:txBody>
      <dsp:txXfrm>
        <a:off x="467815" y="474368"/>
        <a:ext cx="1443683" cy="1443683"/>
      </dsp:txXfrm>
    </dsp:sp>
    <dsp:sp modelId="{6F69D18B-46F3-4759-A44F-9E732E1273B2}">
      <dsp:nvSpPr>
        <dsp:cNvPr id="0" name=""/>
        <dsp:cNvSpPr/>
      </dsp:nvSpPr>
      <dsp:spPr>
        <a:xfrm>
          <a:off x="2112666" y="396268"/>
          <a:ext cx="1599883" cy="15998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Objecif</a:t>
          </a:r>
          <a:r>
            <a:rPr lang="fr-FR" sz="1400" kern="1200" dirty="0"/>
            <a:t> taux d’</a:t>
          </a:r>
          <a:r>
            <a:rPr lang="fr-FR" sz="1400" kern="1200" dirty="0" err="1"/>
            <a:t>EnR</a:t>
          </a:r>
          <a:r>
            <a:rPr lang="fr-FR" sz="1400" kern="1200" dirty="0"/>
            <a:t> : 78%</a:t>
          </a:r>
          <a:r>
            <a:rPr lang="fr-FR" sz="1100" i="1" kern="1200" baseline="30000" dirty="0"/>
            <a:t>(*)</a:t>
          </a:r>
          <a:endParaRPr lang="en-US" sz="1100" kern="1200" dirty="0"/>
        </a:p>
      </dsp:txBody>
      <dsp:txXfrm>
        <a:off x="2190766" y="474368"/>
        <a:ext cx="1443683" cy="1443683"/>
      </dsp:txXfrm>
    </dsp:sp>
    <dsp:sp modelId="{04A28684-D447-44D3-B619-EE0A0148D81F}">
      <dsp:nvSpPr>
        <dsp:cNvPr id="0" name=""/>
        <dsp:cNvSpPr/>
      </dsp:nvSpPr>
      <dsp:spPr>
        <a:xfrm>
          <a:off x="389715" y="2119219"/>
          <a:ext cx="1599883" cy="15998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35 sous-stations supplémentaires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i="1" kern="1200" baseline="30000" dirty="0"/>
            <a:t>(*)</a:t>
          </a:r>
          <a:endParaRPr lang="en-US" sz="1050" kern="1200" dirty="0"/>
        </a:p>
      </dsp:txBody>
      <dsp:txXfrm>
        <a:off x="467815" y="2197319"/>
        <a:ext cx="1443683" cy="1443683"/>
      </dsp:txXfrm>
    </dsp:sp>
    <dsp:sp modelId="{64D17996-718B-4317-A000-AE428D8561B8}">
      <dsp:nvSpPr>
        <dsp:cNvPr id="0" name=""/>
        <dsp:cNvSpPr/>
      </dsp:nvSpPr>
      <dsp:spPr>
        <a:xfrm>
          <a:off x="2112666" y="2119219"/>
          <a:ext cx="1599883" cy="15998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Nouvelle centrale de géothermie</a:t>
          </a:r>
          <a:r>
            <a:rPr lang="fr-FR" sz="1100" i="1" kern="1200" baseline="30000" dirty="0"/>
            <a:t>(*)</a:t>
          </a:r>
        </a:p>
      </dsp:txBody>
      <dsp:txXfrm>
        <a:off x="2190766" y="2197319"/>
        <a:ext cx="1443683" cy="1443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AF782-AF56-4EF4-9804-E7145BD6522F}">
      <dsp:nvSpPr>
        <dsp:cNvPr id="0" name=""/>
        <dsp:cNvSpPr/>
      </dsp:nvSpPr>
      <dsp:spPr>
        <a:xfrm>
          <a:off x="0" y="538"/>
          <a:ext cx="10677211" cy="125984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CDC781-7228-44E4-8934-844485A96546}">
      <dsp:nvSpPr>
        <dsp:cNvPr id="0" name=""/>
        <dsp:cNvSpPr/>
      </dsp:nvSpPr>
      <dsp:spPr>
        <a:xfrm>
          <a:off x="381103" y="284004"/>
          <a:ext cx="692916" cy="6929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DA95C-40CD-4D04-9642-813E6A1A2FCB}">
      <dsp:nvSpPr>
        <dsp:cNvPr id="0" name=""/>
        <dsp:cNvSpPr/>
      </dsp:nvSpPr>
      <dsp:spPr>
        <a:xfrm>
          <a:off x="1455123" y="538"/>
          <a:ext cx="9222087" cy="1259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34" tIns="133334" rIns="133334" bIns="133334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Lutter contre la pollution en ville et le dérèglement climatique</a:t>
          </a:r>
          <a:endParaRPr lang="en-US" sz="2300" kern="1200" dirty="0"/>
        </a:p>
      </dsp:txBody>
      <dsp:txXfrm>
        <a:off x="1455123" y="538"/>
        <a:ext cx="9222087" cy="1259847"/>
      </dsp:txXfrm>
    </dsp:sp>
    <dsp:sp modelId="{610CAA95-3F58-42A8-AFA9-2DA9926E1585}">
      <dsp:nvSpPr>
        <dsp:cNvPr id="0" name=""/>
        <dsp:cNvSpPr/>
      </dsp:nvSpPr>
      <dsp:spPr>
        <a:xfrm>
          <a:off x="0" y="1575347"/>
          <a:ext cx="10677211" cy="125984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6F98A8-3515-4EE4-9159-DF71D27DC368}">
      <dsp:nvSpPr>
        <dsp:cNvPr id="0" name=""/>
        <dsp:cNvSpPr/>
      </dsp:nvSpPr>
      <dsp:spPr>
        <a:xfrm>
          <a:off x="381103" y="1858813"/>
          <a:ext cx="692916" cy="6929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AA9AE8-7DBF-42BB-AF19-5326BB7E9E1F}">
      <dsp:nvSpPr>
        <dsp:cNvPr id="0" name=""/>
        <dsp:cNvSpPr/>
      </dsp:nvSpPr>
      <dsp:spPr>
        <a:xfrm>
          <a:off x="1455123" y="1575347"/>
          <a:ext cx="9222087" cy="1259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34" tIns="133334" rIns="133334" bIns="133334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Lutter contre la précarité énergétique</a:t>
          </a:r>
          <a:endParaRPr lang="en-US" sz="2300" kern="1200"/>
        </a:p>
      </dsp:txBody>
      <dsp:txXfrm>
        <a:off x="1455123" y="1575347"/>
        <a:ext cx="9222087" cy="1259847"/>
      </dsp:txXfrm>
    </dsp:sp>
    <dsp:sp modelId="{F6A59EA7-BB24-43C5-9390-8BD556FBBFB3}">
      <dsp:nvSpPr>
        <dsp:cNvPr id="0" name=""/>
        <dsp:cNvSpPr/>
      </dsp:nvSpPr>
      <dsp:spPr>
        <a:xfrm>
          <a:off x="0" y="3150157"/>
          <a:ext cx="10677211" cy="1259847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18424-8D38-46D8-A3E0-5393CA249677}">
      <dsp:nvSpPr>
        <dsp:cNvPr id="0" name=""/>
        <dsp:cNvSpPr/>
      </dsp:nvSpPr>
      <dsp:spPr>
        <a:xfrm>
          <a:off x="381103" y="3433622"/>
          <a:ext cx="692916" cy="6929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27C67-D5C6-47C5-9833-162E2B7A8E9E}">
      <dsp:nvSpPr>
        <dsp:cNvPr id="0" name=""/>
        <dsp:cNvSpPr/>
      </dsp:nvSpPr>
      <dsp:spPr>
        <a:xfrm>
          <a:off x="1455123" y="3150157"/>
          <a:ext cx="9222087" cy="1259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34" tIns="133334" rIns="133334" bIns="133334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Développer le réseau sur la commune (objectif 100% des logements collectifs raccordés), et tendre vers un taux d’</a:t>
          </a:r>
          <a:r>
            <a:rPr lang="fr-FR" sz="2300" kern="1200" dirty="0" err="1"/>
            <a:t>EnR</a:t>
          </a:r>
          <a:r>
            <a:rPr lang="fr-FR" sz="2300" kern="1200" dirty="0"/>
            <a:t> de 80%</a:t>
          </a:r>
          <a:endParaRPr lang="en-US" sz="2300" kern="1200" dirty="0"/>
        </a:p>
      </dsp:txBody>
      <dsp:txXfrm>
        <a:off x="1455123" y="3150157"/>
        <a:ext cx="9222087" cy="1259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3E5651D-7B27-49FB-BE96-F4E5723EF1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6E8CC1-F05C-4416-8DB5-3BD79112D6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D1F87-6634-4A8B-8B1B-B676C0807149}" type="datetimeFigureOut">
              <a:rPr lang="fr-FR" smtClean="0"/>
              <a:t>01/07/2024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566E09-DC47-451C-8092-6FD787A441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F8D9FB-818E-4DA9-A90A-58DD43EF0A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B60FB-6911-4A8A-8F34-F0887D34CE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965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0A548-25AC-45A1-B588-15B5D479567D}" type="datetimeFigureOut">
              <a:rPr lang="fr-FR" smtClean="0"/>
              <a:t>01/07/2024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8BD35-61E8-4665-BAA4-43DEF62C9E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216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401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558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639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452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468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860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493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258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834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991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81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43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31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608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326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034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33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624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522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958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203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07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89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8BD35-61E8-4665-BAA4-43DEF62C9ED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6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CF422816-A261-485C-9B66-F6C3841937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77" y="3543300"/>
            <a:ext cx="6343651" cy="824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Cliquez et modifiez le titre 2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D05968A5-3A89-4DA2-B7B0-2B66E3469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7377" y="2718621"/>
            <a:ext cx="6343651" cy="82468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 1</a:t>
            </a:r>
          </a:p>
        </p:txBody>
      </p:sp>
    </p:spTree>
    <p:extLst>
      <p:ext uri="{BB962C8B-B14F-4D97-AF65-F5344CB8AC3E}">
        <p14:creationId xmlns:p14="http://schemas.microsoft.com/office/powerpoint/2010/main" val="1629722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7948" y="1662546"/>
            <a:ext cx="6397440" cy="441562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2546"/>
            <a:ext cx="3601583" cy="4423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99692B5-1AF5-4BB1-A63F-5AE37A44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romanUcPeriod" startAt="3"/>
              <a:defRPr sz="2400">
                <a:solidFill>
                  <a:srgbClr val="F6A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5A56B-1A2D-45FA-8F74-BBD0B0C4FF14}"/>
              </a:ext>
            </a:extLst>
          </p:cNvPr>
          <p:cNvSpPr/>
          <p:nvPr userDrawn="1"/>
        </p:nvSpPr>
        <p:spPr>
          <a:xfrm>
            <a:off x="0" y="4572000"/>
            <a:ext cx="576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0AAA3480-29FB-42D1-B321-C1E5385881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6A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298DD3A-CF09-461F-9862-BA2609D3122B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448ED87E-4A12-40D8-9CAC-ADFB527D26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2242FC-1D9B-4BBE-EB98-A4D2A74928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2" y="557215"/>
            <a:ext cx="720727" cy="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7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811E6-DB4A-475C-9D3A-4C4D551739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657350"/>
            <a:ext cx="5181600" cy="46894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DACE24-E3B5-4B5E-A8C0-44AE41F999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657350"/>
            <a:ext cx="5181600" cy="468947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C6FEFFB-6F9E-455F-85A7-83EE2B48E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97B132DD-896A-4758-B8A3-594D1784D1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B8A30C-1B3F-487F-BB6C-40F03716D718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229414D0-3B9E-45BF-BE0A-E96B232ED8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8263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A81B2FC-D662-4877-8EC5-82C8A8FA00D7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8897B4EC-6944-450C-8733-B6CAF617E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A9285E21-E526-45F4-B7C9-A5FE9519648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87282" y="2817421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PREMIER NIVEAU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ACFE2B1F-D5BF-47D0-B11D-4B1B5614D3C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87282" y="3265220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67B1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DEUXIEME NIVEAU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BA449D8B-EB4E-4921-8971-E8EEB55CC03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187281" y="3713019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F6A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Troisième niveau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F191E478-4DE8-47B0-A018-87F1A513E23B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187281" y="4160818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Quatrième niveau</a:t>
            </a:r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AFCAE4C9-E0E1-4E9A-ADFD-D6462188B810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187281" y="1956954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59204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ou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D1EEFE-2717-4DCD-9FBF-0D4F244E4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392947-12E2-4147-867E-E97C6A7A61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33541"/>
            <a:ext cx="10515600" cy="3953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CF120FC-465C-4DB2-A43F-3C40E046BC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35D135-2E49-49D5-86FC-300694557E77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DE26CFD-228F-4CA1-8B05-CD476DD780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724526"/>
            <a:ext cx="9772403" cy="79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1">
                <a:solidFill>
                  <a:srgbClr val="67B14A"/>
                </a:solidFill>
              </a:defRPr>
            </a:lvl1pPr>
          </a:lstStyle>
          <a:p>
            <a:pPr lvl="0"/>
            <a:r>
              <a:rPr lang="fr-FR"/>
              <a:t>Texte en Exergue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9669CBD-40E1-463E-A494-E51F502E93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809106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6360" y="1637314"/>
            <a:ext cx="6397440" cy="471170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1644650"/>
            <a:ext cx="3601583" cy="4711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F97CA05-9670-47A7-B7B1-E9B2DC601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36F545D8-CD84-4812-B791-902799FDAF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CA42F2-846B-4221-BBF4-C211EB93F7B5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8C1F0213-CEBF-4E92-847B-5AB8B5F428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212707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811E6-DB4A-475C-9D3A-4C4D551739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657350"/>
            <a:ext cx="5181600" cy="468947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DACE24-E3B5-4B5E-A8C0-44AE41F999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657350"/>
            <a:ext cx="5181600" cy="468947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C6FEFFB-6F9E-455F-85A7-83EE2B48E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97B132DD-896A-4758-B8A3-594D1784D1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B8A30C-1B3F-487F-BB6C-40F03716D718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229414D0-3B9E-45BF-BE0A-E96B232ED8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06942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A81B2FC-D662-4877-8EC5-82C8A8FA00D7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8897B4EC-6944-450C-8733-B6CAF617E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A9285E21-E526-45F4-B7C9-A5FE9519648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87282" y="2817421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PREMIER NIVEAU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ACFE2B1F-D5BF-47D0-B11D-4B1B5614D3C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87282" y="3265220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67B1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DEUXIEME NIVEAU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BA449D8B-EB4E-4921-8971-E8EEB55CC03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187281" y="3713019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F6A8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Troisième niveau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F191E478-4DE8-47B0-A018-87F1A513E23B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187281" y="4160818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Quatrième niveau</a:t>
            </a:r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AFCAE4C9-E0E1-4E9A-ADFD-D6462188B810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187281" y="1956954"/>
            <a:ext cx="3932237" cy="39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128444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7948" y="1662544"/>
            <a:ext cx="6397440" cy="441562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2544"/>
            <a:ext cx="3601583" cy="442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631A890-2FF5-4929-A16E-DD1648BA2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romanUcPeriod"/>
              <a:defRPr sz="24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91ACD-8229-4D4F-9DC4-7A82D558749F}"/>
              </a:ext>
            </a:extLst>
          </p:cNvPr>
          <p:cNvSpPr/>
          <p:nvPr userDrawn="1"/>
        </p:nvSpPr>
        <p:spPr>
          <a:xfrm>
            <a:off x="-5" y="0"/>
            <a:ext cx="576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6D853382-98FB-4D8F-8976-1CB6579A2A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97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FD2FFEF-61F1-4D9C-AB70-8C35560E5EC2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34DB58FB-36B8-4FB2-80DC-D39E12FA3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42E120-F4EE-44D5-6FE4-5F0797252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2" y="557215"/>
            <a:ext cx="720727" cy="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6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8CE29-F09A-4291-AB6D-3A57F197B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7948" y="1662544"/>
            <a:ext cx="6397440" cy="441562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836C9C-13FD-439E-9A77-4C366FF70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62544"/>
            <a:ext cx="3601583" cy="442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 texte.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169AB44-C234-4B3F-AEC4-7EEBD6FC0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232" y="681037"/>
            <a:ext cx="6827322" cy="36520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romanUcPeriod" startAt="2"/>
              <a:defRPr sz="24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D40233-9D9F-4AF7-AFC0-55CA104613D9}"/>
              </a:ext>
            </a:extLst>
          </p:cNvPr>
          <p:cNvSpPr/>
          <p:nvPr userDrawn="1"/>
        </p:nvSpPr>
        <p:spPr>
          <a:xfrm>
            <a:off x="0" y="2286000"/>
            <a:ext cx="576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7B81FBB8-FF81-41FA-9FEC-9C6D6FB99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7B1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et modifiez le sous-titre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6226E26-C24B-4CBF-AB80-1A5D05ABA643}"/>
              </a:ext>
            </a:extLst>
          </p:cNvPr>
          <p:cNvSpPr txBox="1"/>
          <p:nvPr userDrawn="1"/>
        </p:nvSpPr>
        <p:spPr>
          <a:xfrm>
            <a:off x="10961915" y="6444870"/>
            <a:ext cx="4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81795ED-25F3-48D7-A9EE-DC49ACA1DC42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5E98FB20-B8B2-42FB-8D20-E193CC731C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0547" y="237639"/>
            <a:ext cx="3206337" cy="201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 nom de la présentation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E6729F-24B0-A1BB-A8A9-F617EE23A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2" y="557215"/>
            <a:ext cx="720727" cy="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7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27E0A08-5DA4-4A22-BCB5-5073646390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2675" y="5542686"/>
            <a:ext cx="1615440" cy="8958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7A2251-1157-41DA-BEA1-3697A5C4AEAC}"/>
              </a:ext>
            </a:extLst>
          </p:cNvPr>
          <p:cNvSpPr/>
          <p:nvPr userDrawn="1"/>
        </p:nvSpPr>
        <p:spPr>
          <a:xfrm>
            <a:off x="0" y="0"/>
            <a:ext cx="360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E8FDAC-282B-4C0D-B01F-BEDC791CC5ED}"/>
              </a:ext>
            </a:extLst>
          </p:cNvPr>
          <p:cNvSpPr/>
          <p:nvPr userDrawn="1"/>
        </p:nvSpPr>
        <p:spPr>
          <a:xfrm>
            <a:off x="0" y="2286000"/>
            <a:ext cx="360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DC36A-8FCD-4BB9-AB9B-5BA3D68D9EF9}"/>
              </a:ext>
            </a:extLst>
          </p:cNvPr>
          <p:cNvSpPr/>
          <p:nvPr userDrawn="1"/>
        </p:nvSpPr>
        <p:spPr>
          <a:xfrm>
            <a:off x="0" y="4572000"/>
            <a:ext cx="360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10EFA2-1F47-7B99-6892-F12C6ABF53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24" y="1143000"/>
            <a:ext cx="47625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4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3289A3-E843-4D2A-B5C6-39F7C9A7AA1B}"/>
              </a:ext>
            </a:extLst>
          </p:cNvPr>
          <p:cNvSpPr/>
          <p:nvPr userDrawn="1"/>
        </p:nvSpPr>
        <p:spPr>
          <a:xfrm>
            <a:off x="0" y="0"/>
            <a:ext cx="360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633AC6-E865-4985-ACF3-0EF4E9971EC0}"/>
              </a:ext>
            </a:extLst>
          </p:cNvPr>
          <p:cNvSpPr/>
          <p:nvPr userDrawn="1"/>
        </p:nvSpPr>
        <p:spPr>
          <a:xfrm>
            <a:off x="0" y="2286000"/>
            <a:ext cx="360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326527-021D-481A-AD71-DE6D40EF45C7}"/>
              </a:ext>
            </a:extLst>
          </p:cNvPr>
          <p:cNvSpPr/>
          <p:nvPr userDrawn="1"/>
        </p:nvSpPr>
        <p:spPr>
          <a:xfrm>
            <a:off x="0" y="4572000"/>
            <a:ext cx="360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0F7033-2DE4-B170-BDA2-98DAD109D3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24" y="1143000"/>
            <a:ext cx="47625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17BADA-A2CB-49B5-B0F8-9DCEF9DDB3D5}"/>
              </a:ext>
            </a:extLst>
          </p:cNvPr>
          <p:cNvSpPr/>
          <p:nvPr userDrawn="1"/>
        </p:nvSpPr>
        <p:spPr>
          <a:xfrm>
            <a:off x="-3" y="0"/>
            <a:ext cx="360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BFA68-9A7A-4E29-88B5-93FA80C7CB98}"/>
              </a:ext>
            </a:extLst>
          </p:cNvPr>
          <p:cNvSpPr/>
          <p:nvPr userDrawn="1"/>
        </p:nvSpPr>
        <p:spPr>
          <a:xfrm>
            <a:off x="0" y="2286000"/>
            <a:ext cx="360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8199DC-9EF2-42D9-A509-82BB35F7EF86}"/>
              </a:ext>
            </a:extLst>
          </p:cNvPr>
          <p:cNvSpPr/>
          <p:nvPr userDrawn="1"/>
        </p:nvSpPr>
        <p:spPr>
          <a:xfrm>
            <a:off x="0" y="4572000"/>
            <a:ext cx="360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D043F0-163B-996F-2DF4-95B6AEFCB4B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02" y="557215"/>
            <a:ext cx="720727" cy="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7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57" r:id="rId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17BADA-A2CB-49B5-B0F8-9DCEF9DDB3D5}"/>
              </a:ext>
            </a:extLst>
          </p:cNvPr>
          <p:cNvSpPr/>
          <p:nvPr userDrawn="1"/>
        </p:nvSpPr>
        <p:spPr>
          <a:xfrm>
            <a:off x="-3" y="0"/>
            <a:ext cx="360000" cy="2286000"/>
          </a:xfrm>
          <a:prstGeom prst="rect">
            <a:avLst/>
          </a:prstGeom>
          <a:solidFill>
            <a:srgbClr val="009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BFA68-9A7A-4E29-88B5-93FA80C7CB98}"/>
              </a:ext>
            </a:extLst>
          </p:cNvPr>
          <p:cNvSpPr/>
          <p:nvPr userDrawn="1"/>
        </p:nvSpPr>
        <p:spPr>
          <a:xfrm>
            <a:off x="0" y="2286000"/>
            <a:ext cx="360000" cy="2286000"/>
          </a:xfrm>
          <a:prstGeom prst="rect">
            <a:avLst/>
          </a:prstGeom>
          <a:solidFill>
            <a:srgbClr val="67B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8199DC-9EF2-42D9-A509-82BB35F7EF86}"/>
              </a:ext>
            </a:extLst>
          </p:cNvPr>
          <p:cNvSpPr/>
          <p:nvPr userDrawn="1"/>
        </p:nvSpPr>
        <p:spPr>
          <a:xfrm>
            <a:off x="0" y="4572000"/>
            <a:ext cx="360000" cy="2286000"/>
          </a:xfrm>
          <a:prstGeom prst="rect">
            <a:avLst/>
          </a:prstGeom>
          <a:solidFill>
            <a:srgbClr val="F6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46693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8" r:id="rId2"/>
    <p:sldLayoutId id="2147483712" r:id="rId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qE67xiqF92Q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6EAE3A1F-6C76-4599-8203-C7B1A7309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5585" y="3235064"/>
            <a:ext cx="5869215" cy="1460079"/>
          </a:xfrm>
        </p:spPr>
        <p:txBody>
          <a:bodyPr lIns="91440" tIns="45720" rIns="91440" bIns="45720" anchor="t"/>
          <a:lstStyle/>
          <a:p>
            <a:pPr algn="just"/>
            <a:r>
              <a:rPr lang="en-US" dirty="0" err="1"/>
              <a:t>Projet</a:t>
            </a:r>
            <a:r>
              <a:rPr lang="en-US" dirty="0"/>
              <a:t> de </a:t>
            </a:r>
            <a:r>
              <a:rPr lang="en-US" dirty="0" err="1"/>
              <a:t>développement</a:t>
            </a:r>
            <a:r>
              <a:rPr lang="en-US" dirty="0"/>
              <a:t> </a:t>
            </a:r>
            <a:r>
              <a:rPr lang="en-US" dirty="0" err="1"/>
              <a:t>réseau</a:t>
            </a:r>
            <a:r>
              <a:rPr lang="en-US" dirty="0"/>
              <a:t> de </a:t>
            </a:r>
            <a:r>
              <a:rPr lang="en-US" dirty="0" err="1"/>
              <a:t>chaleur</a:t>
            </a:r>
            <a:r>
              <a:rPr lang="en-US" dirty="0"/>
              <a:t> et </a:t>
            </a:r>
            <a:r>
              <a:rPr lang="en-US" dirty="0" err="1"/>
              <a:t>création</a:t>
            </a:r>
            <a:r>
              <a:rPr lang="en-US" dirty="0"/>
              <a:t> d’un nouveau doublet </a:t>
            </a:r>
            <a:r>
              <a:rPr lang="en-US" dirty="0" err="1"/>
              <a:t>géothermique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604A4FE-090C-4B6F-8204-3A71878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851" y="1734780"/>
            <a:ext cx="6788149" cy="824683"/>
          </a:xfrm>
        </p:spPr>
        <p:txBody>
          <a:bodyPr lIns="91440" tIns="45720" rIns="91440" bIns="45720" anchor="t"/>
          <a:lstStyle/>
          <a:p>
            <a:pPr algn="ctr"/>
            <a:r>
              <a:rPr lang="fr-FR" dirty="0">
                <a:latin typeface="Arial"/>
                <a:cs typeface="Arial"/>
              </a:rPr>
              <a:t>Réunion des riverains 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–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1 juillet 2024</a:t>
            </a:r>
            <a:endParaRPr lang="fr-FR" dirty="0"/>
          </a:p>
        </p:txBody>
      </p:sp>
      <p:pic>
        <p:nvPicPr>
          <p:cNvPr id="7" name="Image 6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7CA6F254-E074-DA5F-4DFE-1E1A7BF23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14" y="5212325"/>
            <a:ext cx="2063765" cy="14600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4CB1C9-C464-EA71-1089-EE2FDD59D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31" y="5766522"/>
            <a:ext cx="1691083" cy="9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5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Forage géothermie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BA7685-27A6-0E33-5679-065F4F5B2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883" y="1497691"/>
            <a:ext cx="8929710" cy="5142593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1DA37CE6-D047-EC75-0D32-CA8189AED714}"/>
              </a:ext>
            </a:extLst>
          </p:cNvPr>
          <p:cNvSpPr txBox="1">
            <a:spLocks/>
          </p:cNvSpPr>
          <p:nvPr/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Murs acoustiques</a:t>
            </a:r>
          </a:p>
        </p:txBody>
      </p:sp>
    </p:spTree>
    <p:extLst>
      <p:ext uri="{BB962C8B-B14F-4D97-AF65-F5344CB8AC3E}">
        <p14:creationId xmlns:p14="http://schemas.microsoft.com/office/powerpoint/2010/main" val="3292394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Forage géothermie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327073-9D5F-EDB7-1850-17454C416C43}"/>
              </a:ext>
            </a:extLst>
          </p:cNvPr>
          <p:cNvSpPr txBox="1"/>
          <p:nvPr/>
        </p:nvSpPr>
        <p:spPr>
          <a:xfrm>
            <a:off x="5759657" y="1142552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Cartographie sonore en </a:t>
            </a:r>
            <a:r>
              <a:rPr lang="fr-FR" sz="1600" dirty="0" err="1"/>
              <a:t>dBA</a:t>
            </a:r>
            <a:r>
              <a:rPr lang="fr-FR" sz="1600" dirty="0"/>
              <a:t> après traitement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F28A00-AB44-8D3B-391F-BBCBFE5A7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746" y="1511884"/>
            <a:ext cx="6673431" cy="42935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263A8D-0C01-328A-0319-39BFA62F89B6}"/>
              </a:ext>
            </a:extLst>
          </p:cNvPr>
          <p:cNvSpPr txBox="1"/>
          <p:nvPr/>
        </p:nvSpPr>
        <p:spPr>
          <a:xfrm>
            <a:off x="881743" y="5715448"/>
            <a:ext cx="10711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L’impact acoustique résultant du forage aux niveaux des points 2 et 4 est de </a:t>
            </a:r>
            <a:r>
              <a:rPr lang="fr-FR" sz="1600" b="1" dirty="0"/>
              <a:t>45 dB(A) </a:t>
            </a:r>
            <a:r>
              <a:rPr lang="fr-FR" sz="1600" dirty="0"/>
              <a:t>en moyenne. </a:t>
            </a:r>
          </a:p>
          <a:p>
            <a:r>
              <a:rPr lang="fr-FR" sz="1600" dirty="0"/>
              <a:t>Si on considère un isolement des façades des riverains de </a:t>
            </a:r>
            <a:r>
              <a:rPr lang="fr-FR" sz="1600" b="1" dirty="0"/>
              <a:t>30 dB(A) </a:t>
            </a:r>
            <a:r>
              <a:rPr lang="fr-FR" sz="1600" dirty="0"/>
              <a:t>minimum (seuil minimum réglementaire), alors l’impact du forage à l’intérieur des logements sera très faible.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1885FE2D-91B4-DF5F-CF75-DAF833DDC879}"/>
              </a:ext>
            </a:extLst>
          </p:cNvPr>
          <p:cNvSpPr txBox="1">
            <a:spLocks/>
          </p:cNvSpPr>
          <p:nvPr/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Impacts acoustiques</a:t>
            </a:r>
          </a:p>
        </p:txBody>
      </p:sp>
    </p:spTree>
    <p:extLst>
      <p:ext uri="{BB962C8B-B14F-4D97-AF65-F5344CB8AC3E}">
        <p14:creationId xmlns:p14="http://schemas.microsoft.com/office/powerpoint/2010/main" val="3113928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Plan de circulation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4FD791-431B-4EAD-4610-66C168A48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87" y="1407937"/>
            <a:ext cx="10613400" cy="49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49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25A96-A355-E768-06F3-1C07753C9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102D604-9CF6-C8C8-3A08-C76A1111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Développement du réseau de chaleur </a:t>
            </a:r>
          </a:p>
        </p:txBody>
      </p:sp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676CA4BB-237F-18C2-6AB7-50F15C838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18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649228E6-37E6-B264-A2C3-04E9872838B1}"/>
              </a:ext>
            </a:extLst>
          </p:cNvPr>
          <p:cNvSpPr txBox="1">
            <a:spLocks/>
          </p:cNvSpPr>
          <p:nvPr/>
        </p:nvSpPr>
        <p:spPr>
          <a:xfrm>
            <a:off x="1892253" y="661550"/>
            <a:ext cx="9266942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Développement du réseau de Chaleur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A68EEDA-4223-56BD-704C-D836673525C2}"/>
              </a:ext>
            </a:extLst>
          </p:cNvPr>
          <p:cNvSpPr txBox="1">
            <a:spLocks/>
          </p:cNvSpPr>
          <p:nvPr/>
        </p:nvSpPr>
        <p:spPr>
          <a:xfrm>
            <a:off x="1959181" y="1093869"/>
            <a:ext cx="9744360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Dates prévisionnelles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158AFE-6A84-FB13-8951-0791DB514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21" y="1473637"/>
            <a:ext cx="6183158" cy="524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99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649228E6-37E6-B264-A2C3-04E9872838B1}"/>
              </a:ext>
            </a:extLst>
          </p:cNvPr>
          <p:cNvSpPr txBox="1">
            <a:spLocks/>
          </p:cNvSpPr>
          <p:nvPr/>
        </p:nvSpPr>
        <p:spPr>
          <a:xfrm>
            <a:off x="1892253" y="661550"/>
            <a:ext cx="9266942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Développement du réseau de Chaleur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A68EEDA-4223-56BD-704C-D836673525C2}"/>
              </a:ext>
            </a:extLst>
          </p:cNvPr>
          <p:cNvSpPr txBox="1">
            <a:spLocks/>
          </p:cNvSpPr>
          <p:nvPr/>
        </p:nvSpPr>
        <p:spPr>
          <a:xfrm>
            <a:off x="1978231" y="1093869"/>
            <a:ext cx="9744360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Travaux avenue de la Paix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5B2D0A-05FF-85D2-8C4A-B916F3339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79" r="1"/>
          <a:stretch/>
        </p:blipFill>
        <p:spPr>
          <a:xfrm>
            <a:off x="4242670" y="1763073"/>
            <a:ext cx="3706660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20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649228E6-37E6-B264-A2C3-04E9872838B1}"/>
              </a:ext>
            </a:extLst>
          </p:cNvPr>
          <p:cNvSpPr txBox="1">
            <a:spLocks/>
          </p:cNvSpPr>
          <p:nvPr/>
        </p:nvSpPr>
        <p:spPr>
          <a:xfrm>
            <a:off x="1892253" y="661550"/>
            <a:ext cx="9266942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Développement du réseau de Chaleur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A68EEDA-4223-56BD-704C-D836673525C2}"/>
              </a:ext>
            </a:extLst>
          </p:cNvPr>
          <p:cNvSpPr txBox="1">
            <a:spLocks/>
          </p:cNvSpPr>
          <p:nvPr/>
        </p:nvSpPr>
        <p:spPr>
          <a:xfrm>
            <a:off x="1978231" y="1093869"/>
            <a:ext cx="9744360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Travaux rue Emile Zola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45C436-FC91-47AF-E3AA-C8099056D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0" b="1162"/>
          <a:stretch/>
        </p:blipFill>
        <p:spPr bwMode="auto">
          <a:xfrm>
            <a:off x="5366173" y="1655064"/>
            <a:ext cx="5835650" cy="433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484B43-88BC-339B-B3C5-25AAA78F9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62" y="1655063"/>
            <a:ext cx="4101220" cy="43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59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649228E6-37E6-B264-A2C3-04E9872838B1}"/>
              </a:ext>
            </a:extLst>
          </p:cNvPr>
          <p:cNvSpPr txBox="1">
            <a:spLocks/>
          </p:cNvSpPr>
          <p:nvPr/>
        </p:nvSpPr>
        <p:spPr>
          <a:xfrm>
            <a:off x="1892253" y="661550"/>
            <a:ext cx="9266942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Développement du réseau de Chaleur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A68EEDA-4223-56BD-704C-D836673525C2}"/>
              </a:ext>
            </a:extLst>
          </p:cNvPr>
          <p:cNvSpPr txBox="1">
            <a:spLocks/>
          </p:cNvSpPr>
          <p:nvPr/>
        </p:nvSpPr>
        <p:spPr>
          <a:xfrm>
            <a:off x="1978231" y="1093869"/>
            <a:ext cx="9744360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Travaux avenue du Parc des sports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24F747-B3DA-F6DF-4474-E8674EFE6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836" y="1587280"/>
            <a:ext cx="7716327" cy="47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14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649228E6-37E6-B264-A2C3-04E9872838B1}"/>
              </a:ext>
            </a:extLst>
          </p:cNvPr>
          <p:cNvSpPr txBox="1">
            <a:spLocks/>
          </p:cNvSpPr>
          <p:nvPr/>
        </p:nvSpPr>
        <p:spPr>
          <a:xfrm>
            <a:off x="1892253" y="661550"/>
            <a:ext cx="9266942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Développement du réseau de Chaleur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A68EEDA-4223-56BD-704C-D836673525C2}"/>
              </a:ext>
            </a:extLst>
          </p:cNvPr>
          <p:cNvSpPr txBox="1">
            <a:spLocks/>
          </p:cNvSpPr>
          <p:nvPr/>
        </p:nvSpPr>
        <p:spPr>
          <a:xfrm>
            <a:off x="1978231" y="1093869"/>
            <a:ext cx="9744360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Installation de chantier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E897B9-D8A6-2DCC-B012-2346D1E42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318" y="1473637"/>
            <a:ext cx="7367364" cy="519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85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649228E6-37E6-B264-A2C3-04E9872838B1}"/>
              </a:ext>
            </a:extLst>
          </p:cNvPr>
          <p:cNvSpPr txBox="1">
            <a:spLocks/>
          </p:cNvSpPr>
          <p:nvPr/>
        </p:nvSpPr>
        <p:spPr>
          <a:xfrm>
            <a:off x="1892253" y="661550"/>
            <a:ext cx="9266942" cy="36520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Développement du réseau de Chaleur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A68EEDA-4223-56BD-704C-D836673525C2}"/>
              </a:ext>
            </a:extLst>
          </p:cNvPr>
          <p:cNvSpPr txBox="1">
            <a:spLocks/>
          </p:cNvSpPr>
          <p:nvPr/>
        </p:nvSpPr>
        <p:spPr>
          <a:xfrm>
            <a:off x="1978231" y="1093869"/>
            <a:ext cx="9744360" cy="31265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Installation de chantier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62925E-E596-27B6-B601-11D44BA3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483" y="1473637"/>
            <a:ext cx="7641033" cy="52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34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82B659C-21C9-400A-BFCA-D28427AA3D3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187281" y="1383022"/>
            <a:ext cx="3932237" cy="394855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CB2F0D6-2081-D127-FE7D-F4E20A60C5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endParaRPr lang="fr-FR" b="1" dirty="0">
              <a:solidFill>
                <a:srgbClr val="009793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43269A8-87EE-819B-7960-A94A1543FEF0}"/>
              </a:ext>
            </a:extLst>
          </p:cNvPr>
          <p:cNvSpPr txBox="1"/>
          <p:nvPr/>
        </p:nvSpPr>
        <p:spPr>
          <a:xfrm>
            <a:off x="6095999" y="3964427"/>
            <a:ext cx="217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dirty="0">
              <a:solidFill>
                <a:srgbClr val="009793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864F4E-9ABC-DB3C-38DC-7C32891535B1}"/>
              </a:ext>
            </a:extLst>
          </p:cNvPr>
          <p:cNvSpPr txBox="1"/>
          <p:nvPr/>
        </p:nvSpPr>
        <p:spPr>
          <a:xfrm>
            <a:off x="6187281" y="1960834"/>
            <a:ext cx="5128419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1 - Introduction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2 - Enjeux sociaux et environnementaux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3 - Forage géothermie profonde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4 - Développement du réseau de chaleur 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5 - Chaufferie d’appoint Les Gémeaux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6 - Communication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7 - Architecture centrale géothermie   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009793"/>
                </a:solidFill>
              </a:rPr>
              <a:t>8 - Planning</a:t>
            </a:r>
          </a:p>
        </p:txBody>
      </p:sp>
    </p:spTree>
    <p:extLst>
      <p:ext uri="{BB962C8B-B14F-4D97-AF65-F5344CB8AC3E}">
        <p14:creationId xmlns:p14="http://schemas.microsoft.com/office/powerpoint/2010/main" val="1251485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377" y="2718621"/>
            <a:ext cx="6343651" cy="540627"/>
          </a:xfrm>
        </p:spPr>
        <p:txBody>
          <a:bodyPr/>
          <a:lstStyle/>
          <a:p>
            <a:r>
              <a:rPr lang="fr-FR" dirty="0"/>
              <a:t>Chaufferie d’appoint Les Gémeaux</a:t>
            </a:r>
          </a:p>
        </p:txBody>
      </p:sp>
    </p:spTree>
    <p:extLst>
      <p:ext uri="{BB962C8B-B14F-4D97-AF65-F5344CB8AC3E}">
        <p14:creationId xmlns:p14="http://schemas.microsoft.com/office/powerpoint/2010/main" val="4032272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Travaux envisagés sur la chaufferie de la résidence des Gémeaux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561343-092A-4408-8972-81B471240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1" y="1093869"/>
            <a:ext cx="9744360" cy="312656"/>
          </a:xfrm>
        </p:spPr>
        <p:txBody>
          <a:bodyPr/>
          <a:lstStyle/>
          <a:p>
            <a:r>
              <a:rPr lang="fr-FR" dirty="0"/>
              <a:t>Vision Générale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548A1A-D416-A763-CA0C-DE5D4710F685}"/>
              </a:ext>
            </a:extLst>
          </p:cNvPr>
          <p:cNvSpPr txBox="1"/>
          <p:nvPr/>
        </p:nvSpPr>
        <p:spPr>
          <a:xfrm>
            <a:off x="595630" y="1627526"/>
            <a:ext cx="6897370" cy="23145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200" dirty="0"/>
              <a:t>Afin de pouvoir utiliser la chaufferie des Gémeaux comme solution d’appoint/secours, des travaux sont à entreprendre sur les installations existantes de la résidence et notamment:</a:t>
            </a:r>
          </a:p>
          <a:p>
            <a:pPr marL="742950" lvl="1" indent="-285750" algn="just">
              <a:lnSpc>
                <a:spcPct val="150000"/>
              </a:lnSpc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/>
              <a:t>Dépose des installations existantes obsolètes</a:t>
            </a:r>
          </a:p>
          <a:p>
            <a:pPr marL="742950" lvl="1" indent="-285750" algn="just">
              <a:lnSpc>
                <a:spcPct val="150000"/>
              </a:lnSpc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/>
              <a:t>Mise en place de 3 nouvelles chaudières gaz de 2 </a:t>
            </a:r>
            <a:r>
              <a:rPr lang="fr-FR" sz="1200" dirty="0" err="1"/>
              <a:t>MWth</a:t>
            </a:r>
            <a:endParaRPr lang="fr-FR" sz="1200" dirty="0"/>
          </a:p>
          <a:p>
            <a:pPr marL="742950" lvl="1" indent="-285750" algn="just">
              <a:lnSpc>
                <a:spcPct val="150000"/>
              </a:lnSpc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/>
              <a:t>Tubage des cheminées existantes et remplacement des carneaux</a:t>
            </a:r>
          </a:p>
          <a:p>
            <a:pPr marL="742950" lvl="1" indent="-285750" algn="just">
              <a:lnSpc>
                <a:spcPct val="150000"/>
              </a:lnSpc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/>
              <a:t>Déplacement armoire électrique et adaptation armoire</a:t>
            </a:r>
          </a:p>
          <a:p>
            <a:pPr marL="742950" lvl="1" indent="-285750" algn="just">
              <a:lnSpc>
                <a:spcPct val="150000"/>
              </a:lnSpc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/>
              <a:t>Mise en conformité de la chaufferie suivant ICPE 2910</a:t>
            </a:r>
          </a:p>
          <a:p>
            <a:pPr algn="just">
              <a:lnSpc>
                <a:spcPct val="150000"/>
              </a:lnSpc>
            </a:pPr>
            <a:endParaRPr lang="fr-FR" sz="1400" dirty="0"/>
          </a:p>
        </p:txBody>
      </p:sp>
      <p:pic>
        <p:nvPicPr>
          <p:cNvPr id="2" name="Image 1" descr="Une image contenant extérieur, bâtiment, ciel, route&#10;&#10;Description générée automatiquement">
            <a:extLst>
              <a:ext uri="{FF2B5EF4-FFF2-40B4-BE49-F238E27FC236}">
                <a16:creationId xmlns:a16="http://schemas.microsoft.com/office/drawing/2014/main" id="{A28CA19A-1F46-B757-7DE1-73423098C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88" y="1502060"/>
            <a:ext cx="3744286" cy="221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arbre, brocoli&#10;&#10;Description générée automatiquement">
            <a:extLst>
              <a:ext uri="{FF2B5EF4-FFF2-40B4-BE49-F238E27FC236}">
                <a16:creationId xmlns:a16="http://schemas.microsoft.com/office/drawing/2014/main" id="{0AA5B406-3CA9-A4E6-BB35-B3D0E66F4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87" y="3821371"/>
            <a:ext cx="3744286" cy="26287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ous-titre 7">
            <a:extLst>
              <a:ext uri="{FF2B5EF4-FFF2-40B4-BE49-F238E27FC236}">
                <a16:creationId xmlns:a16="http://schemas.microsoft.com/office/drawing/2014/main" id="{3514B737-77D7-55A7-87F1-F499A7815F60}"/>
              </a:ext>
            </a:extLst>
          </p:cNvPr>
          <p:cNvSpPr txBox="1">
            <a:spLocks/>
          </p:cNvSpPr>
          <p:nvPr/>
        </p:nvSpPr>
        <p:spPr>
          <a:xfrm>
            <a:off x="595630" y="3821371"/>
            <a:ext cx="6681470" cy="2686050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None/>
            </a:pPr>
            <a:r>
              <a:rPr lang="fr-FR" sz="1200" dirty="0">
                <a:latin typeface="+mn-lt"/>
                <a:cs typeface="+mn-cs"/>
              </a:rPr>
              <a:t>Les bénéfices pour la résidence :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latin typeface="+mn-lt"/>
                <a:cs typeface="+mn-cs"/>
              </a:rPr>
              <a:t>Une chaufferie neuve sécurisée (détection gaz, détection incendie …)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latin typeface="+mn-lt"/>
                <a:cs typeface="+mn-cs"/>
              </a:rPr>
              <a:t>Une chaufferie aux normes ICPE (degré CF 2 heures)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latin typeface="+mn-lt"/>
                <a:cs typeface="+mn-cs"/>
              </a:rPr>
              <a:t>Maintien des contrôles réglementaires à la charge de SOFREGE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latin typeface="+mn-lt"/>
                <a:cs typeface="+mn-cs"/>
              </a:rPr>
              <a:t>Maintien de la continuité de service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latin typeface="+mn-lt"/>
                <a:cs typeface="+mn-cs"/>
              </a:rPr>
              <a:t>factures d’électricité pour la consommation de la chaufferie à la charge de SOFREGE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latin typeface="+mn-lt"/>
                <a:cs typeface="+mn-cs"/>
              </a:rPr>
              <a:t>Maintien de l’entretien des équipements chaufferie à la charge de SOFREGE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latin typeface="+mn-lt"/>
                <a:cs typeface="+mn-cs"/>
              </a:rPr>
              <a:t>Une recette annuelle pour la copro (5000 €)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latin typeface="+mn-lt"/>
                <a:cs typeface="+mn-cs"/>
              </a:rPr>
              <a:t>La réalisation d’une sortie Ave du parc des sports suivant spécifications de la ville</a:t>
            </a:r>
          </a:p>
        </p:txBody>
      </p:sp>
    </p:spTree>
    <p:extLst>
      <p:ext uri="{BB962C8B-B14F-4D97-AF65-F5344CB8AC3E}">
        <p14:creationId xmlns:p14="http://schemas.microsoft.com/office/powerpoint/2010/main" val="1095576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E075C9E-A056-91EF-E571-38E174CE1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6827322" cy="365207"/>
          </a:xfrm>
        </p:spPr>
        <p:txBody>
          <a:bodyPr>
            <a:normAutofit/>
          </a:bodyPr>
          <a:lstStyle/>
          <a:p>
            <a:r>
              <a:rPr lang="fr-FR" sz="1900"/>
              <a:t>Travaux envisagés sur la chaufferie de Gémeaux</a:t>
            </a:r>
            <a:endParaRPr lang="en-GB" sz="190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CE3F962-0AA4-7A03-1296-7775FF2B49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9"/>
            <a:ext cx="3781425" cy="312656"/>
          </a:xfrm>
        </p:spPr>
        <p:txBody>
          <a:bodyPr>
            <a:normAutofit/>
          </a:bodyPr>
          <a:lstStyle/>
          <a:p>
            <a:r>
              <a:rPr lang="fr-FR" sz="1500" dirty="0"/>
              <a:t>Plan d’implantation état final</a:t>
            </a:r>
            <a:endParaRPr lang="en-GB" sz="150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C14BDF6-8825-23A5-76F1-C4CBA6D2C0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5F5399-91F5-4EFE-B0C0-82D1EDD5D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504" y="1406525"/>
            <a:ext cx="6969969" cy="525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35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695090"/>
          </a:xfrm>
        </p:spPr>
        <p:txBody>
          <a:bodyPr/>
          <a:lstStyle/>
          <a:p>
            <a:r>
              <a:rPr lang="fr-FR" dirty="0"/>
              <a:t>Résidence les gémeaux</a:t>
            </a:r>
            <a:br>
              <a:rPr lang="fr-FR" dirty="0"/>
            </a:br>
            <a:r>
              <a:rPr lang="fr-FR" sz="1800" dirty="0">
                <a:solidFill>
                  <a:srgbClr val="92D050"/>
                </a:solidFill>
              </a:rPr>
              <a:t>Proposition accès résidence</a:t>
            </a:r>
            <a:endParaRPr lang="fr-FR" dirty="0">
              <a:solidFill>
                <a:srgbClr val="92D05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D294B4-4084-641A-16EC-E81A833E7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2" y="1496640"/>
            <a:ext cx="9171486" cy="51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47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 </a:t>
            </a:r>
          </a:p>
        </p:txBody>
      </p:sp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B8D95EDD-0C6B-C696-D02A-4187E29AA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27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8E6EE5-C630-E8A8-1C70-8F2CCB8A9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Nos supports de communication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A5F822-A0DC-2E72-5AE7-7827B0438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Travaux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3339A6E-DEA6-D9A7-E4BF-9DF8755EE5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61FF9AA-B2B3-E32D-D86E-50FB1FA444E9}"/>
              </a:ext>
            </a:extLst>
          </p:cNvPr>
          <p:cNvSpPr txBox="1"/>
          <p:nvPr/>
        </p:nvSpPr>
        <p:spPr>
          <a:xfrm>
            <a:off x="653038" y="5295403"/>
            <a:ext cx="217099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Flyers A5 : </a:t>
            </a:r>
          </a:p>
          <a:p>
            <a:pPr algn="ctr"/>
            <a:r>
              <a:rPr lang="fr-FR" sz="1100" dirty="0"/>
              <a:t>distribués dans les boîtes aux lettres pour informer les riverains des travaux à venir.</a:t>
            </a:r>
            <a:endParaRPr lang="fr-FR" sz="14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5D5527E-F5A2-2E97-9CF4-2899B339B1BF}"/>
              </a:ext>
            </a:extLst>
          </p:cNvPr>
          <p:cNvSpPr txBox="1"/>
          <p:nvPr/>
        </p:nvSpPr>
        <p:spPr>
          <a:xfrm>
            <a:off x="3202250" y="5358854"/>
            <a:ext cx="217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Panneaux 2x3m :</a:t>
            </a:r>
          </a:p>
          <a:p>
            <a:pPr algn="ctr"/>
            <a:r>
              <a:rPr lang="fr-FR" sz="1100" dirty="0"/>
              <a:t>Informent sur la nature des travaux et leurs bénéfices.</a:t>
            </a:r>
            <a:endParaRPr lang="fr-FR" sz="1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F816331-FFA7-37AE-4122-0A10D096D3EE}"/>
              </a:ext>
            </a:extLst>
          </p:cNvPr>
          <p:cNvSpPr txBox="1"/>
          <p:nvPr/>
        </p:nvSpPr>
        <p:spPr>
          <a:xfrm>
            <a:off x="5618131" y="5293111"/>
            <a:ext cx="229220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Panneaux 1x1,5m :</a:t>
            </a:r>
          </a:p>
          <a:p>
            <a:pPr algn="ctr"/>
            <a:r>
              <a:rPr lang="fr-FR" sz="1100" dirty="0"/>
              <a:t>Disposés aux abords de la zone de travaux, ils informent les automobilistes des travaux.</a:t>
            </a:r>
            <a:endParaRPr lang="fr-FR" sz="1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2751A9B-EDBC-A31C-148F-C57E7744E031}"/>
              </a:ext>
            </a:extLst>
          </p:cNvPr>
          <p:cNvSpPr txBox="1"/>
          <p:nvPr/>
        </p:nvSpPr>
        <p:spPr>
          <a:xfrm>
            <a:off x="8006704" y="5386920"/>
            <a:ext cx="3620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Bâches 1,75 x 3,35 m :</a:t>
            </a:r>
          </a:p>
          <a:p>
            <a:pPr algn="ctr"/>
            <a:r>
              <a:rPr lang="fr-FR" sz="1100" dirty="0"/>
              <a:t>Bâche pour informer les usagers sur le projet</a:t>
            </a:r>
          </a:p>
          <a:p>
            <a:pPr algn="ctr"/>
            <a:r>
              <a:rPr lang="fr-FR" sz="1100" dirty="0"/>
              <a:t>Disposée aux abords de la zone de travaux.</a:t>
            </a:r>
            <a:endParaRPr lang="fr-FR" sz="1400" dirty="0"/>
          </a:p>
        </p:txBody>
      </p:sp>
      <p:pic>
        <p:nvPicPr>
          <p:cNvPr id="16" name="Image 15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21A61A67-5C1F-3EFD-E0B0-08931AE57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"/>
          <a:stretch/>
        </p:blipFill>
        <p:spPr>
          <a:xfrm>
            <a:off x="511039" y="1831969"/>
            <a:ext cx="2449670" cy="338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 descr="Une image contenant texte, capture d’écran, carte, diagramme&#10;&#10;Description générée automatiquement">
            <a:extLst>
              <a:ext uri="{FF2B5EF4-FFF2-40B4-BE49-F238E27FC236}">
                <a16:creationId xmlns:a16="http://schemas.microsoft.com/office/drawing/2014/main" id="{828A3AB2-BB2A-AA48-D3D0-2ACE780EB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12" y="1831969"/>
            <a:ext cx="2273548" cy="338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 22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3044BD35-AE29-0206-DB2A-3F7933DAF5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4"/>
          <a:stretch/>
        </p:blipFill>
        <p:spPr>
          <a:xfrm>
            <a:off x="5618131" y="1828041"/>
            <a:ext cx="2292204" cy="339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E6175E97-B930-62BE-27B0-1906B2DBD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606" y="1303227"/>
            <a:ext cx="3651424" cy="190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 descr="Une image contenant texte, capture d’écran, Police, Page web&#10;&#10;Description générée automatiquement">
            <a:extLst>
              <a:ext uri="{FF2B5EF4-FFF2-40B4-BE49-F238E27FC236}">
                <a16:creationId xmlns:a16="http://schemas.microsoft.com/office/drawing/2014/main" id="{8B4E98A0-9664-271B-BE81-304C6DD62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51" y="3324832"/>
            <a:ext cx="3620279" cy="1883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689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6827322" cy="365207"/>
          </a:xfrm>
        </p:spPr>
        <p:txBody>
          <a:bodyPr>
            <a:normAutofit/>
          </a:bodyPr>
          <a:lstStyle/>
          <a:p>
            <a:r>
              <a:rPr lang="fr-FR" sz="190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Proposition de bâche à positionner aux abords du futur forage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CDFC6C8-BEAA-83DC-F1AB-A1D7C72B5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A27F07-F4BC-647D-F3D5-89B75969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954" y="1288029"/>
            <a:ext cx="10408467" cy="54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6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6827322" cy="365207"/>
          </a:xfrm>
        </p:spPr>
        <p:txBody>
          <a:bodyPr>
            <a:normAutofit/>
          </a:bodyPr>
          <a:lstStyle/>
          <a:p>
            <a:r>
              <a:rPr lang="fr-FR" sz="190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Proposition de </a:t>
            </a:r>
            <a:r>
              <a:rPr lang="fr-FR" sz="1900" dirty="0"/>
              <a:t>flyers pour boitage</a:t>
            </a:r>
            <a:endParaRPr lang="fr-FR" sz="1900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CDFC6C8-BEAA-83DC-F1AB-A1D7C72B5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3EE9C8-B403-F57F-1DFC-E5D286E6D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2" y="1345896"/>
            <a:ext cx="3696211" cy="51917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30AD42-6963-D243-D211-3F0191D21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199" y="1345896"/>
            <a:ext cx="3736923" cy="519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5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6827322" cy="365207"/>
          </a:xfrm>
        </p:spPr>
        <p:txBody>
          <a:bodyPr>
            <a:normAutofit/>
          </a:bodyPr>
          <a:lstStyle/>
          <a:p>
            <a:r>
              <a:rPr lang="fr-FR" sz="1900" dirty="0"/>
              <a:t>Projet de forage virtuel</a:t>
            </a:r>
            <a:endParaRPr lang="fr-FR" sz="1900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CDFC6C8-BEAA-83DC-F1AB-A1D7C72B5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Image 2" descr="Une image contenant texte, ordinateur, capture d’écran, habits&#10;&#10;Description générée automatiquement">
            <a:extLst>
              <a:ext uri="{FF2B5EF4-FFF2-40B4-BE49-F238E27FC236}">
                <a16:creationId xmlns:a16="http://schemas.microsoft.com/office/drawing/2014/main" id="{F934C01E-2537-E0F3-A257-BE6B0DFBF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3" t="12198" r="11789" b="55126"/>
          <a:stretch/>
        </p:blipFill>
        <p:spPr>
          <a:xfrm>
            <a:off x="7971465" y="2598107"/>
            <a:ext cx="3486151" cy="1814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Sous-titre 7">
            <a:extLst>
              <a:ext uri="{FF2B5EF4-FFF2-40B4-BE49-F238E27FC236}">
                <a16:creationId xmlns:a16="http://schemas.microsoft.com/office/drawing/2014/main" id="{17F1245A-1E26-1752-66E1-87230BD7F72A}"/>
              </a:ext>
            </a:extLst>
          </p:cNvPr>
          <p:cNvSpPr txBox="1">
            <a:spLocks/>
          </p:cNvSpPr>
          <p:nvPr/>
        </p:nvSpPr>
        <p:spPr>
          <a:xfrm>
            <a:off x="855034" y="1467278"/>
            <a:ext cx="6681470" cy="2261658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None/>
            </a:pPr>
            <a:r>
              <a:rPr lang="fr-FR" sz="1200" b="1" u="sng" dirty="0">
                <a:latin typeface="+mn-lt"/>
                <a:cs typeface="+mn-cs"/>
              </a:rPr>
              <a:t>Immersion sur le site de forage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b="1" dirty="0">
                <a:solidFill>
                  <a:srgbClr val="009793"/>
                </a:solidFill>
                <a:latin typeface="+mn-lt"/>
                <a:cs typeface="+mn-cs"/>
              </a:rPr>
              <a:t>Immersion à 360° en 3D </a:t>
            </a:r>
            <a:r>
              <a:rPr lang="fr-FR" sz="1200" dirty="0">
                <a:latin typeface="+mn-lt"/>
                <a:cs typeface="+mn-cs"/>
              </a:rPr>
              <a:t>au cœur du chantier pour faire découvrir le forage de la géothermie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b="1" dirty="0">
                <a:solidFill>
                  <a:srgbClr val="009793"/>
                </a:solidFill>
              </a:rPr>
              <a:t>Immersion visuelle et sonore totale </a:t>
            </a:r>
            <a:r>
              <a:rPr lang="fr-FR" sz="1200" dirty="0"/>
              <a:t>: insertions des éléments composant le forage tels que les silos à ciment, les tubes à insérer dans le puit, la plateforme de préparation des boues, les conteneurs de rangement </a:t>
            </a:r>
            <a:r>
              <a:rPr lang="fr-FR" sz="1200" dirty="0" err="1"/>
              <a:t>etc</a:t>
            </a:r>
            <a:r>
              <a:rPr lang="fr-FR" sz="1200" dirty="0"/>
              <a:t> …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b="1" dirty="0">
                <a:solidFill>
                  <a:srgbClr val="009793"/>
                </a:solidFill>
              </a:rPr>
              <a:t>Zones interactives </a:t>
            </a:r>
            <a:r>
              <a:rPr lang="fr-FR" sz="1200" dirty="0">
                <a:latin typeface="+mn-lt"/>
                <a:cs typeface="+mn-cs"/>
              </a:rPr>
              <a:t>pour en apprendre plus sur le projet</a:t>
            </a:r>
          </a:p>
          <a:p>
            <a:pPr marL="0" indent="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None/>
            </a:pPr>
            <a:r>
              <a:rPr lang="fr-FR" sz="1200" dirty="0"/>
              <a:t>Expérience réalisée avec les </a:t>
            </a:r>
            <a:r>
              <a:rPr lang="fr-FR" sz="1200" b="1" dirty="0">
                <a:solidFill>
                  <a:srgbClr val="009793"/>
                </a:solidFill>
                <a:latin typeface="+mn-lt"/>
                <a:cs typeface="+mn-cs"/>
              </a:rPr>
              <a:t>technologies les plus avancées </a:t>
            </a:r>
            <a:r>
              <a:rPr lang="fr-FR" sz="1200" dirty="0"/>
              <a:t>en design 3D</a:t>
            </a:r>
          </a:p>
        </p:txBody>
      </p:sp>
      <p:sp>
        <p:nvSpPr>
          <p:cNvPr id="5" name="Sous-titre 7">
            <a:extLst>
              <a:ext uri="{FF2B5EF4-FFF2-40B4-BE49-F238E27FC236}">
                <a16:creationId xmlns:a16="http://schemas.microsoft.com/office/drawing/2014/main" id="{2FE723B6-AAA4-E54B-D56E-E1F3BBACC50D}"/>
              </a:ext>
            </a:extLst>
          </p:cNvPr>
          <p:cNvSpPr txBox="1">
            <a:spLocks/>
          </p:cNvSpPr>
          <p:nvPr/>
        </p:nvSpPr>
        <p:spPr>
          <a:xfrm>
            <a:off x="855034" y="3883555"/>
            <a:ext cx="6681470" cy="2491980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None/>
            </a:pPr>
            <a:r>
              <a:rPr lang="fr-FR" sz="1200" b="1" u="sng" dirty="0">
                <a:latin typeface="+mn-lt"/>
                <a:cs typeface="+mn-cs"/>
              </a:rPr>
              <a:t>Expérience VR 3D + WEB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/>
              <a:t>Expérience dans une application VR avec le </a:t>
            </a:r>
            <a:r>
              <a:rPr lang="fr-FR" sz="1200" b="1" dirty="0">
                <a:solidFill>
                  <a:srgbClr val="009793"/>
                </a:solidFill>
                <a:latin typeface="+mn-lt"/>
                <a:cs typeface="+mn-cs"/>
              </a:rPr>
              <a:t>casque de réalité virtuelle Pico </a:t>
            </a:r>
          </a:p>
          <a:p>
            <a:pPr marL="457189" lvl="1" indent="0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None/>
            </a:pPr>
            <a:r>
              <a:rPr lang="fr-FR" sz="1200" dirty="0">
                <a:sym typeface="Wingdings" panose="05000000000000000000" pitchFamily="2" charset="2"/>
              </a:rPr>
              <a:t></a:t>
            </a:r>
            <a:r>
              <a:rPr lang="fr-FR" sz="1200" dirty="0"/>
              <a:t> </a:t>
            </a:r>
            <a:r>
              <a:rPr lang="fr-FR" sz="1200" dirty="0">
                <a:latin typeface="+mn-lt"/>
                <a:cs typeface="+mn-cs"/>
              </a:rPr>
              <a:t>application sous forme de hub qui facilitera la diffusion de l’expérience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b="1" dirty="0">
                <a:solidFill>
                  <a:srgbClr val="009793"/>
                </a:solidFill>
              </a:rPr>
              <a:t>Casque autonome sans fil</a:t>
            </a:r>
            <a:r>
              <a:rPr lang="fr-FR" sz="1200" dirty="0"/>
              <a:t>, léger et facile à prendre en main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b="1" dirty="0">
                <a:solidFill>
                  <a:srgbClr val="009793"/>
                </a:solidFill>
                <a:latin typeface="+mn-lt"/>
                <a:cs typeface="+mn-cs"/>
              </a:rPr>
              <a:t>Interactivité du regard</a:t>
            </a:r>
            <a:r>
              <a:rPr lang="fr-FR" sz="1200" dirty="0"/>
              <a:t>, sans manette (utilisation simple)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/>
              <a:t>Une fois l’expérience 3D terminée, le contenu </a:t>
            </a:r>
            <a:r>
              <a:rPr lang="fr-FR" sz="1200" b="1" dirty="0">
                <a:solidFill>
                  <a:srgbClr val="009793"/>
                </a:solidFill>
                <a:latin typeface="+mn-lt"/>
                <a:cs typeface="+mn-cs"/>
              </a:rPr>
              <a:t>se remet automatique</a:t>
            </a:r>
            <a:r>
              <a:rPr lang="fr-FR" sz="1200" b="1" dirty="0">
                <a:solidFill>
                  <a:srgbClr val="009793"/>
                </a:solidFill>
              </a:rPr>
              <a:t>ment à zéro</a:t>
            </a:r>
            <a:r>
              <a:rPr lang="fr-FR" sz="1200" dirty="0"/>
              <a:t>, prêt pour la personne suivante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/>
              <a:t>Expérience adaptée pour le </a:t>
            </a:r>
            <a:r>
              <a:rPr lang="fr-FR" sz="1200" b="1" dirty="0">
                <a:solidFill>
                  <a:srgbClr val="009793"/>
                </a:solidFill>
                <a:latin typeface="+mn-lt"/>
                <a:cs typeface="+mn-cs"/>
              </a:rPr>
              <a:t>web et en format mobile</a:t>
            </a:r>
          </a:p>
          <a:p>
            <a:pPr lvl="1" algn="just">
              <a:lnSpc>
                <a:spcPct val="115000"/>
              </a:lnSpc>
              <a:spcBef>
                <a:spcPts val="600"/>
              </a:spcBef>
              <a:buClr>
                <a:srgbClr val="009793"/>
              </a:buClr>
              <a:buFont typeface="Wingdings" panose="05000000000000000000" pitchFamily="2" charset="2"/>
              <a:buChar char="v"/>
            </a:pPr>
            <a:r>
              <a:rPr lang="fr-FR" sz="1200" dirty="0"/>
              <a:t>Version en vidéo à 360° non interactive </a:t>
            </a:r>
            <a:r>
              <a:rPr lang="fr-FR" sz="1200" b="1" dirty="0">
                <a:solidFill>
                  <a:srgbClr val="009793"/>
                </a:solidFill>
              </a:rPr>
              <a:t>sur YouTube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89607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B4B3E-1FD6-D754-E430-8EB85C5E8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C091C5-472E-19D3-8A12-222ABFDC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18F57C-58CF-88D9-FC79-596E7B9E5F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Bungalow pédagogique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6F54C75-D34E-B12A-203B-372A41D4AD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05DEB4-33FD-22EF-22D6-8CF4976648BD}"/>
              </a:ext>
            </a:extLst>
          </p:cNvPr>
          <p:cNvSpPr txBox="1"/>
          <p:nvPr/>
        </p:nvSpPr>
        <p:spPr>
          <a:xfrm>
            <a:off x="7503481" y="2505713"/>
            <a:ext cx="446533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Aménagement d’un bungalow pédagogique :</a:t>
            </a:r>
          </a:p>
          <a:p>
            <a:pPr algn="ctr"/>
            <a:r>
              <a:rPr lang="fr-FR" sz="1100" dirty="0"/>
              <a:t>Aménagement d’un espace sécurisé pour recevoir le public, à proximité du forage. Des créneaux seront disponibles pour les scolaires / centres de loisirs et pour les habitants</a:t>
            </a:r>
            <a:endParaRPr lang="fr-FR" sz="1400" dirty="0"/>
          </a:p>
        </p:txBody>
      </p:sp>
      <p:pic>
        <p:nvPicPr>
          <p:cNvPr id="5" name="Image 4" descr="Une image contenant habits, personne, homme, ciel&#10;&#10;Description générée automatiquement">
            <a:extLst>
              <a:ext uri="{FF2B5EF4-FFF2-40B4-BE49-F238E27FC236}">
                <a16:creationId xmlns:a16="http://schemas.microsoft.com/office/drawing/2014/main" id="{D71ED892-1C76-9BDF-A07C-4ED7B44B4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37" y="1888966"/>
            <a:ext cx="3382307" cy="253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habits, Visage humain, personne, écriture manuscrite&#10;&#10;Description générée automatiquement">
            <a:extLst>
              <a:ext uri="{FF2B5EF4-FFF2-40B4-BE49-F238E27FC236}">
                <a16:creationId xmlns:a16="http://schemas.microsoft.com/office/drawing/2014/main" id="{DAB280FA-D536-BC3D-FF3E-6BFD07582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71" y="3756239"/>
            <a:ext cx="3382307" cy="253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habits, intérieur, personne, texte&#10;&#10;Description générée automatiquement">
            <a:extLst>
              <a:ext uri="{FF2B5EF4-FFF2-40B4-BE49-F238E27FC236}">
                <a16:creationId xmlns:a16="http://schemas.microsoft.com/office/drawing/2014/main" id="{169A83FE-2322-C5C4-4242-F68759B58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1" y="1888966"/>
            <a:ext cx="3126952" cy="234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habits, personne, Visage humain, femme&#10;&#10;Description générée automatiquement">
            <a:extLst>
              <a:ext uri="{FF2B5EF4-FFF2-40B4-BE49-F238E27FC236}">
                <a16:creationId xmlns:a16="http://schemas.microsoft.com/office/drawing/2014/main" id="{412142CF-AC09-3603-0129-02FED1AA0B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86" y="3756239"/>
            <a:ext cx="3267016" cy="217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34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1B728CCC-4A8A-91CD-3FB7-00056D29E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43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35375-0508-5C2D-CD3B-744C4FD8F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5BD7D-FA79-22BE-8AF0-07F98305D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2CB42C-F054-DE96-3D99-001609BCF2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8"/>
            <a:ext cx="5048210" cy="365207"/>
          </a:xfrm>
        </p:spPr>
        <p:txBody>
          <a:bodyPr/>
          <a:lstStyle/>
          <a:p>
            <a:r>
              <a:rPr lang="fr-FR" dirty="0"/>
              <a:t>Réseaux sociaux et site internet Coriance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71375DD-847E-08F6-D7BD-9F50A3E5F1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E61FF9-6311-F56C-1CAC-6A987B8C06CF}"/>
              </a:ext>
            </a:extLst>
          </p:cNvPr>
          <p:cNvSpPr txBox="1"/>
          <p:nvPr/>
        </p:nvSpPr>
        <p:spPr>
          <a:xfrm>
            <a:off x="8801372" y="2127193"/>
            <a:ext cx="2925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Suivi de l’avancement des travaux sur les réseaux sociaux et le site internet de Coriance :</a:t>
            </a:r>
          </a:p>
          <a:p>
            <a:pPr algn="ctr"/>
            <a:r>
              <a:rPr lang="fr-FR" sz="1100" dirty="0"/>
              <a:t>Diffusion de plusieurs publications sur les comptes </a:t>
            </a:r>
            <a:r>
              <a:rPr lang="fr-FR" sz="1100" dirty="0" err="1"/>
              <a:t>Linkedin</a:t>
            </a:r>
            <a:r>
              <a:rPr lang="fr-FR" sz="1100" dirty="0"/>
              <a:t> et X de Coriance</a:t>
            </a:r>
            <a:endParaRPr lang="fr-FR" sz="1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0564B1-9452-CFB7-DB92-7B61DC970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56" y="1665550"/>
            <a:ext cx="3585428" cy="487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21E2376-0891-B3A5-5DE5-26FEA8735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1"/>
          <a:stretch/>
        </p:blipFill>
        <p:spPr bwMode="auto">
          <a:xfrm>
            <a:off x="680519" y="1634568"/>
            <a:ext cx="4148154" cy="4878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8B1221C-43BD-9D90-C187-542FB7B0EFE6}"/>
              </a:ext>
            </a:extLst>
          </p:cNvPr>
          <p:cNvSpPr txBox="1"/>
          <p:nvPr/>
        </p:nvSpPr>
        <p:spPr>
          <a:xfrm>
            <a:off x="8801372" y="3746751"/>
            <a:ext cx="2925512" cy="10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67B14A"/>
                </a:solidFill>
              </a:rPr>
              <a:t>Réalisation de vidéos publiées sur YouTube et sur le site internet de Coriance 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https://www.youtube.com/watch?v=qE67xiqF92Q</a:t>
            </a:r>
            <a:endParaRPr lang="fr-FR" sz="1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91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B788A893-D7F1-2F29-D824-F3180BF1B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  <p:sp>
        <p:nvSpPr>
          <p:cNvPr id="3" name="Titre 6">
            <a:extLst>
              <a:ext uri="{FF2B5EF4-FFF2-40B4-BE49-F238E27FC236}">
                <a16:creationId xmlns:a16="http://schemas.microsoft.com/office/drawing/2014/main" id="{56F03D62-087F-C4FD-F4B0-1DF4DF92BEB8}"/>
              </a:ext>
            </a:extLst>
          </p:cNvPr>
          <p:cNvSpPr txBox="1">
            <a:spLocks/>
          </p:cNvSpPr>
          <p:nvPr/>
        </p:nvSpPr>
        <p:spPr>
          <a:xfrm>
            <a:off x="5667377" y="2718621"/>
            <a:ext cx="6343651" cy="8246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Architecture centrale géothermie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0556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Projet architectural centrale géothermie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10C71A-3F27-18E0-C48F-88F169FF0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2" y="1046244"/>
            <a:ext cx="9266942" cy="57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03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Projet architectural centrale géothermie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191BD9-63A8-C56C-0453-743338DA6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2" y="1435419"/>
            <a:ext cx="9899915" cy="491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90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Projet architectural centrale géothermie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DD31AB-6535-7809-DA6F-842ED7CC2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2" y="1046244"/>
            <a:ext cx="9747711" cy="50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96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Projet architectural centrale géothermie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440FBC-5675-2AF9-753B-6D887A869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1" y="1046244"/>
            <a:ext cx="9266943" cy="56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0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Projet architectural centrale géothermie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37CA14-2CFD-92E5-811E-552B4FDD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32" y="1046244"/>
            <a:ext cx="9266942" cy="57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2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806" y="3016658"/>
            <a:ext cx="6343651" cy="824683"/>
          </a:xfrm>
        </p:spPr>
        <p:txBody>
          <a:bodyPr/>
          <a:lstStyle/>
          <a:p>
            <a:r>
              <a:rPr lang="fr-FR" dirty="0"/>
              <a:t>Planning</a:t>
            </a:r>
          </a:p>
        </p:txBody>
      </p:sp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B788A893-D7F1-2F29-D824-F3180BF1B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09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45" y="670151"/>
            <a:ext cx="6827322" cy="365207"/>
          </a:xfrm>
        </p:spPr>
        <p:txBody>
          <a:bodyPr>
            <a:noAutofit/>
          </a:bodyPr>
          <a:lstStyle/>
          <a:p>
            <a:r>
              <a:rPr lang="fr-FR" dirty="0"/>
              <a:t>Planning communication </a:t>
            </a:r>
          </a:p>
        </p:txBody>
      </p:sp>
      <p:sp>
        <p:nvSpPr>
          <p:cNvPr id="6" name="Titre 6">
            <a:extLst>
              <a:ext uri="{FF2B5EF4-FFF2-40B4-BE49-F238E27FC236}">
                <a16:creationId xmlns:a16="http://schemas.microsoft.com/office/drawing/2014/main" id="{05CFF1C9-9B3E-1016-5C58-A9FE34657692}"/>
              </a:ext>
            </a:extLst>
          </p:cNvPr>
          <p:cNvSpPr txBox="1">
            <a:spLocks/>
          </p:cNvSpPr>
          <p:nvPr/>
        </p:nvSpPr>
        <p:spPr>
          <a:xfrm>
            <a:off x="1910031" y="1063520"/>
            <a:ext cx="9772403" cy="3652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kern="1200">
                <a:solidFill>
                  <a:srgbClr val="0097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fr-FR" sz="1800" dirty="0">
                <a:solidFill>
                  <a:srgbClr val="67B14A"/>
                </a:solidFill>
                <a:ea typeface="+mn-ea"/>
              </a:rPr>
              <a:t>Prochaines étapes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CDFC6C8-BEAA-83DC-F1AB-A1D7C72B5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25AF728-9415-5CD1-AC81-700C669FF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806117"/>
              </p:ext>
            </p:extLst>
          </p:nvPr>
        </p:nvGraphicFramePr>
        <p:xfrm>
          <a:off x="3245756" y="2052995"/>
          <a:ext cx="5941010" cy="253043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357559">
                  <a:extLst>
                    <a:ext uri="{9D8B030D-6E8A-4147-A177-3AD203B41FA5}">
                      <a16:colId xmlns:a16="http://schemas.microsoft.com/office/drawing/2014/main" val="317915904"/>
                    </a:ext>
                  </a:extLst>
                </a:gridCol>
                <a:gridCol w="1583451">
                  <a:extLst>
                    <a:ext uri="{9D8B030D-6E8A-4147-A177-3AD203B41FA5}">
                      <a16:colId xmlns:a16="http://schemas.microsoft.com/office/drawing/2014/main" val="933952088"/>
                    </a:ext>
                  </a:extLst>
                </a:gridCol>
              </a:tblGrid>
              <a:tr h="509259"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fr-F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Etapes</a:t>
                      </a: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fr-F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818947564"/>
                  </a:ext>
                </a:extLst>
              </a:tr>
              <a:tr h="3243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CCSPG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19 juin 2024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3047017968"/>
                  </a:ext>
                </a:extLst>
              </a:tr>
              <a:tr h="339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Réunion des riverains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1 juillet 2024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316508683"/>
                  </a:ext>
                </a:extLst>
              </a:tr>
              <a:tr h="339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Réunion publique n°1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Septembre 2024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694117356"/>
                  </a:ext>
                </a:extLst>
              </a:tr>
              <a:tr h="339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Ouverture Enquête publique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sept-24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3306788721"/>
                  </a:ext>
                </a:extLst>
              </a:tr>
              <a:tr h="339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Fin Enquête publique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>
                          <a:effectLst/>
                        </a:rPr>
                        <a:t>oct-24</a:t>
                      </a:r>
                      <a:endParaRPr lang="fr-FR" sz="16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423679836"/>
                  </a:ext>
                </a:extLst>
              </a:tr>
              <a:tr h="3393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Mémoire de réponse </a:t>
                      </a:r>
                      <a:r>
                        <a:rPr lang="fr-FR" sz="1600" b="0" u="none" strike="noStrike" dirty="0" err="1">
                          <a:effectLst/>
                        </a:rPr>
                        <a:t>Sofrege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u="none" strike="noStrike" dirty="0">
                          <a:effectLst/>
                        </a:rPr>
                        <a:t>déc-24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0" marR="8390" marT="8390" marB="0" anchor="ctr"/>
                </a:tc>
                <a:extLst>
                  <a:ext uri="{0D108BD9-81ED-4DB2-BD59-A6C34878D82A}">
                    <a16:rowId xmlns:a16="http://schemas.microsoft.com/office/drawing/2014/main" val="1025642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813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Planning global de l’opération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08911-D50E-B165-F21F-214C28AAE0B4}"/>
              </a:ext>
            </a:extLst>
          </p:cNvPr>
          <p:cNvSpPr/>
          <p:nvPr/>
        </p:nvSpPr>
        <p:spPr>
          <a:xfrm>
            <a:off x="7932037" y="2365794"/>
            <a:ext cx="2614171" cy="1296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725307-4789-DBE9-0C25-870FBB6E4FEA}"/>
              </a:ext>
            </a:extLst>
          </p:cNvPr>
          <p:cNvSpPr txBox="1"/>
          <p:nvPr/>
        </p:nvSpPr>
        <p:spPr>
          <a:xfrm>
            <a:off x="7773287" y="5814606"/>
            <a:ext cx="1728214" cy="276999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fr-FR" sz="1200" dirty="0">
                <a:solidFill>
                  <a:srgbClr val="FF0000"/>
                </a:solidFill>
                <a:ea typeface="ＭＳ Ｐゴシック" pitchFamily="-65" charset="-128"/>
              </a:rPr>
              <a:t>1</a:t>
            </a:r>
            <a:r>
              <a:rPr lang="fr-FR" sz="1200" baseline="30000" dirty="0">
                <a:solidFill>
                  <a:srgbClr val="FF0000"/>
                </a:solidFill>
                <a:ea typeface="ＭＳ Ｐゴシック" pitchFamily="-65" charset="-128"/>
              </a:rPr>
              <a:t>ème</a:t>
            </a:r>
            <a:r>
              <a:rPr lang="fr-FR" sz="1200" dirty="0">
                <a:solidFill>
                  <a:srgbClr val="FF0000"/>
                </a:solidFill>
                <a:ea typeface="ＭＳ Ｐゴシック" pitchFamily="-65" charset="-128"/>
              </a:rPr>
              <a:t> trimestre 2025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E810044-F604-824B-EF51-66886D0297B7}"/>
              </a:ext>
            </a:extLst>
          </p:cNvPr>
          <p:cNvSpPr txBox="1"/>
          <p:nvPr/>
        </p:nvSpPr>
        <p:spPr>
          <a:xfrm>
            <a:off x="9390282" y="5777638"/>
            <a:ext cx="1405818" cy="461665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fr-FR" sz="1200" dirty="0">
                <a:solidFill>
                  <a:srgbClr val="FFC000"/>
                </a:solidFill>
                <a:ea typeface="ＭＳ Ｐゴシック" pitchFamily="-65" charset="-128"/>
              </a:rPr>
              <a:t>Mise en service 01/06/26</a:t>
            </a:r>
          </a:p>
        </p:txBody>
      </p:sp>
      <p:sp>
        <p:nvSpPr>
          <p:cNvPr id="21" name="Accolade ouvrante 20">
            <a:extLst>
              <a:ext uri="{FF2B5EF4-FFF2-40B4-BE49-F238E27FC236}">
                <a16:creationId xmlns:a16="http://schemas.microsoft.com/office/drawing/2014/main" id="{79F31F81-19B5-D8A1-7E9C-328A16862BFA}"/>
              </a:ext>
            </a:extLst>
          </p:cNvPr>
          <p:cNvSpPr/>
          <p:nvPr/>
        </p:nvSpPr>
        <p:spPr>
          <a:xfrm rot="16200000">
            <a:off x="9110748" y="4469063"/>
            <a:ext cx="381280" cy="3570066"/>
          </a:xfrm>
          <a:prstGeom prst="leftBrace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C432C00-94B2-40C5-29F6-DE9FB3DA8338}"/>
              </a:ext>
            </a:extLst>
          </p:cNvPr>
          <p:cNvSpPr txBox="1"/>
          <p:nvPr/>
        </p:nvSpPr>
        <p:spPr>
          <a:xfrm>
            <a:off x="7382298" y="6410925"/>
            <a:ext cx="35700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>
                <a:solidFill>
                  <a:srgbClr val="3E3E3E"/>
                </a:solidFill>
                <a:ea typeface="ＭＳ Ｐゴシック" pitchFamily="-65" charset="-128"/>
                <a:cs typeface="Arial" panose="020B0604020202020204" pitchFamily="34" charset="0"/>
              </a:rPr>
              <a:t>Phase travaux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AADC85E-5E5D-5654-2C4B-6E9EA30B1C1E}"/>
              </a:ext>
            </a:extLst>
          </p:cNvPr>
          <p:cNvCxnSpPr>
            <a:cxnSpLocks/>
          </p:cNvCxnSpPr>
          <p:nvPr/>
        </p:nvCxnSpPr>
        <p:spPr>
          <a:xfrm>
            <a:off x="10416469" y="5239983"/>
            <a:ext cx="0" cy="467308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DA79F322-40DC-2319-AA59-16870F20C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286" y="1402253"/>
            <a:ext cx="10280714" cy="37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75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/>
              <a:t>Introduction</a:t>
            </a:r>
            <a:endParaRPr lang="fr-FR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993456AB-946E-D70A-9863-8129EAEC01A5}"/>
              </a:ext>
            </a:extLst>
          </p:cNvPr>
          <p:cNvSpPr txBox="1">
            <a:spLocks/>
          </p:cNvSpPr>
          <p:nvPr/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Situation actuelle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16B724-D4E6-CFBF-96CE-9007DCC1B155}"/>
              </a:ext>
            </a:extLst>
          </p:cNvPr>
          <p:cNvSpPr txBox="1"/>
          <p:nvPr/>
        </p:nvSpPr>
        <p:spPr>
          <a:xfrm>
            <a:off x="613764" y="1660873"/>
            <a:ext cx="37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Date de création du réseau : 1986</a:t>
            </a:r>
          </a:p>
        </p:txBody>
      </p:sp>
      <p:graphicFrame>
        <p:nvGraphicFramePr>
          <p:cNvPr id="8" name="Espace réservé du contenu 6">
            <a:extLst>
              <a:ext uri="{FF2B5EF4-FFF2-40B4-BE49-F238E27FC236}">
                <a16:creationId xmlns:a16="http://schemas.microsoft.com/office/drawing/2014/main" id="{33848920-E44C-EE90-9A5B-A55E7722BC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555335"/>
              </p:ext>
            </p:extLst>
          </p:nvPr>
        </p:nvGraphicFramePr>
        <p:xfrm>
          <a:off x="678420" y="2098536"/>
          <a:ext cx="4102266" cy="4078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F2146389-23D8-8DDA-FAD5-2565E65B2BF9}"/>
              </a:ext>
            </a:extLst>
          </p:cNvPr>
          <p:cNvSpPr txBox="1"/>
          <p:nvPr/>
        </p:nvSpPr>
        <p:spPr>
          <a:xfrm>
            <a:off x="744393" y="63614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1800" i="1" baseline="30000" dirty="0"/>
              <a:t>(*) Données issues du bilan 2022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FCF6403-3821-3D21-6FE2-7A20B6A01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472" y="1611344"/>
            <a:ext cx="6874646" cy="485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49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82B659C-21C9-400A-BFCA-D28427AA3D3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794720" y="3220748"/>
            <a:ext cx="4602560" cy="416503"/>
          </a:xfrm>
        </p:spPr>
        <p:txBody>
          <a:bodyPr/>
          <a:lstStyle/>
          <a:p>
            <a:r>
              <a:rPr lang="fr-FR"/>
              <a:t>MERCI DE VOTRE ATTENTION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A1682F-EBA3-FC9F-9A27-A4997FCD4F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103CF47D-1E4C-9657-5BE5-5BEBD896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43" y="5196922"/>
            <a:ext cx="2085536" cy="14754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6F839A-D2AA-0710-E584-DA8C130BB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31" y="5766522"/>
            <a:ext cx="1691083" cy="9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94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/>
              <a:t>Introduction</a:t>
            </a:r>
            <a:endParaRPr lang="fr-FR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993456AB-946E-D70A-9863-8129EAEC01A5}"/>
              </a:ext>
            </a:extLst>
          </p:cNvPr>
          <p:cNvSpPr txBox="1">
            <a:spLocks/>
          </p:cNvSpPr>
          <p:nvPr/>
        </p:nvSpPr>
        <p:spPr>
          <a:xfrm>
            <a:off x="1978232" y="1093869"/>
            <a:ext cx="7876968" cy="312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Projet d’extension du réseau + nouvelle centrale de géothermie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3F3AE2-9C0F-0B8A-3574-6B42E5A1E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09" y="1610821"/>
            <a:ext cx="6875119" cy="4858893"/>
          </a:xfrm>
          <a:prstGeom prst="rect">
            <a:avLst/>
          </a:prstGeom>
        </p:spPr>
      </p:pic>
      <p:graphicFrame>
        <p:nvGraphicFramePr>
          <p:cNvPr id="8" name="Espace réservé du contenu 6">
            <a:extLst>
              <a:ext uri="{FF2B5EF4-FFF2-40B4-BE49-F238E27FC236}">
                <a16:creationId xmlns:a16="http://schemas.microsoft.com/office/drawing/2014/main" id="{33848920-E44C-EE90-9A5B-A55E7722BC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782360"/>
              </p:ext>
            </p:extLst>
          </p:nvPr>
        </p:nvGraphicFramePr>
        <p:xfrm>
          <a:off x="744393" y="2152073"/>
          <a:ext cx="4102266" cy="4115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F2146389-23D8-8DDA-FAD5-2565E65B2BF9}"/>
              </a:ext>
            </a:extLst>
          </p:cNvPr>
          <p:cNvSpPr txBox="1"/>
          <p:nvPr/>
        </p:nvSpPr>
        <p:spPr>
          <a:xfrm>
            <a:off x="744393" y="63614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1800" i="1" baseline="30000" dirty="0"/>
              <a:t>(*) Données issues de l’avenant n°3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8F4581-EEA0-AFDC-07FA-CC4CD8F752E8}"/>
              </a:ext>
            </a:extLst>
          </p:cNvPr>
          <p:cNvSpPr txBox="1"/>
          <p:nvPr/>
        </p:nvSpPr>
        <p:spPr>
          <a:xfrm>
            <a:off x="613764" y="1660873"/>
            <a:ext cx="410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Signature de l’avenant n°3 : mai 2024</a:t>
            </a:r>
          </a:p>
        </p:txBody>
      </p:sp>
    </p:spTree>
    <p:extLst>
      <p:ext uri="{BB962C8B-B14F-4D97-AF65-F5344CB8AC3E}">
        <p14:creationId xmlns:p14="http://schemas.microsoft.com/office/powerpoint/2010/main" val="4106277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Enjeux sociaux et environnementaux</a:t>
            </a:r>
          </a:p>
        </p:txBody>
      </p:sp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1B728CCC-4A8A-91CD-3FB7-00056D29E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82AB144-AD24-7DC0-B77D-6A33FEBF4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6827322" cy="365207"/>
          </a:xfrm>
        </p:spPr>
        <p:txBody>
          <a:bodyPr>
            <a:normAutofit/>
          </a:bodyPr>
          <a:lstStyle/>
          <a:p>
            <a:r>
              <a:rPr lang="fr-FR" sz="1900"/>
              <a:t>Réseau de chaleur de Fresnes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77603B-BCFA-F4A2-2CF6-EDB77737D9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232" y="1093869"/>
            <a:ext cx="3781425" cy="312656"/>
          </a:xfrm>
        </p:spPr>
        <p:txBody>
          <a:bodyPr>
            <a:normAutofit/>
          </a:bodyPr>
          <a:lstStyle/>
          <a:p>
            <a:r>
              <a:rPr lang="fr-FR" sz="1500" dirty="0"/>
              <a:t>Enjeux sociaux et environnementaux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8A95F45-912C-204C-094C-1F74473C2B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0547" y="237639"/>
            <a:ext cx="3206337" cy="20161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0" name="Espace réservé du contenu 6">
            <a:extLst>
              <a:ext uri="{FF2B5EF4-FFF2-40B4-BE49-F238E27FC236}">
                <a16:creationId xmlns:a16="http://schemas.microsoft.com/office/drawing/2014/main" id="{C2EFCD4F-1954-0C30-1B0C-672ECEC409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805590"/>
              </p:ext>
            </p:extLst>
          </p:nvPr>
        </p:nvGraphicFramePr>
        <p:xfrm>
          <a:off x="838199" y="1766420"/>
          <a:ext cx="10677211" cy="4410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3531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AEF7EC-110B-E52F-CC0F-9BB2D768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Forage géothermie profonde </a:t>
            </a:r>
          </a:p>
        </p:txBody>
      </p:sp>
      <p:pic>
        <p:nvPicPr>
          <p:cNvPr id="2" name="Image 1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1B728CCC-4A8A-91CD-3FB7-00056D29E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05" y="5441614"/>
            <a:ext cx="1739674" cy="12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63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3AB934D-3FA9-4FAF-ABB0-B6A751E1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32" y="681037"/>
            <a:ext cx="9266942" cy="365207"/>
          </a:xfrm>
        </p:spPr>
        <p:txBody>
          <a:bodyPr/>
          <a:lstStyle/>
          <a:p>
            <a:r>
              <a:rPr lang="fr-FR" dirty="0"/>
              <a:t>Forage géothermie profonde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381193-E64B-FF05-625B-BD209145D7D1}"/>
              </a:ext>
            </a:extLst>
          </p:cNvPr>
          <p:cNvSpPr txBox="1"/>
          <p:nvPr/>
        </p:nvSpPr>
        <p:spPr>
          <a:xfrm>
            <a:off x="1508760" y="1401504"/>
            <a:ext cx="9537192" cy="5091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b="1" dirty="0"/>
              <a:t>Demande d’autorisation de recherche d’un gîte géothermique au Dogger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/>
              <a:t>Déposée le 01 décembre 2023</a:t>
            </a:r>
          </a:p>
          <a:p>
            <a:pPr lvl="1" algn="ctr">
              <a:lnSpc>
                <a:spcPct val="150000"/>
              </a:lnSpc>
            </a:pPr>
            <a:endParaRPr lang="fr-FR" sz="1400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b="1" dirty="0"/>
              <a:t>Demande d’autorisation d’ouverture de travaux miniers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/>
              <a:t>Déposée le 01 décembre 2023</a:t>
            </a:r>
          </a:p>
          <a:p>
            <a:pPr lvl="1" indent="-171450" algn="ctr">
              <a:lnSpc>
                <a:spcPct val="150000"/>
              </a:lnSpc>
              <a:buFont typeface="Wingdings" panose="05000000000000000000" pitchFamily="2" charset="2"/>
            </a:pPr>
            <a:endParaRPr lang="fr-FR" sz="1200" dirty="0"/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b="1" dirty="0"/>
              <a:t>Demande autorisation de défrichement 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/>
              <a:t>Déposée sur le site du ministère de l’agriculture le 10 avril 2024</a:t>
            </a:r>
          </a:p>
          <a:p>
            <a:pPr lvl="1" algn="ctr">
              <a:lnSpc>
                <a:spcPct val="150000"/>
              </a:lnSpc>
            </a:pPr>
            <a:endParaRPr lang="fr-FR" sz="1200" b="1" dirty="0"/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b="1" dirty="0"/>
              <a:t>Demande autorisation de rejet des eaux d’exhaure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/>
              <a:t>Envoyée à GOSB le 26 mars 2024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FR" sz="1200" dirty="0"/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b="1" dirty="0"/>
              <a:t>Régie publique de l’eau 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/>
              <a:t> Débit maximum possible : 60 m3/h </a:t>
            </a:r>
          </a:p>
          <a:p>
            <a:pPr marL="1085850" lvl="2" indent="-1714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1200" dirty="0"/>
              <a:t>Installer des bâches tampon (bâche souple possible) </a:t>
            </a:r>
          </a:p>
          <a:p>
            <a:pPr marL="1085850" lvl="2" indent="-1714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1200" dirty="0"/>
              <a:t>Poser un limiteur de débit après compteur </a:t>
            </a:r>
          </a:p>
          <a:p>
            <a:pPr marL="628650" lvl="1" indent="-17145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200" dirty="0"/>
              <a:t>Faire une demande de branchement au service clientèle</a:t>
            </a:r>
          </a:p>
          <a:p>
            <a:pPr lvl="1" algn="ctr">
              <a:lnSpc>
                <a:spcPct val="150000"/>
              </a:lnSpc>
            </a:pP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993456AB-946E-D70A-9863-8129EAEC01A5}"/>
              </a:ext>
            </a:extLst>
          </p:cNvPr>
          <p:cNvSpPr txBox="1">
            <a:spLocks/>
          </p:cNvSpPr>
          <p:nvPr/>
        </p:nvSpPr>
        <p:spPr>
          <a:xfrm>
            <a:off x="1978232" y="1093869"/>
            <a:ext cx="3781425" cy="31265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67B1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Avancement des demandes d’autorisations</a:t>
            </a:r>
          </a:p>
        </p:txBody>
      </p:sp>
    </p:spTree>
    <p:extLst>
      <p:ext uri="{BB962C8B-B14F-4D97-AF65-F5344CB8AC3E}">
        <p14:creationId xmlns:p14="http://schemas.microsoft.com/office/powerpoint/2010/main" val="1880981086"/>
      </p:ext>
    </p:extLst>
  </p:cSld>
  <p:clrMapOvr>
    <a:masterClrMapping/>
  </p:clrMapOvr>
</p:sld>
</file>

<file path=ppt/theme/theme1.xml><?xml version="1.0" encoding="utf-8"?>
<a:theme xmlns:a="http://schemas.openxmlformats.org/drawingml/2006/main" name="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GEOTHERMIE" id="{A17EF21D-FD4C-4BC4-A347-365ABE57EB0C}" vid="{0EB66A0C-80AF-43A6-90CE-E64E35F98CBF}"/>
    </a:ext>
  </a:extLst>
</a:theme>
</file>

<file path=ppt/theme/theme2.xml><?xml version="1.0" encoding="utf-8"?>
<a:theme xmlns:a="http://schemas.openxmlformats.org/drawingml/2006/main" name="SOMMAI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GEOTHERMIE" id="{A17EF21D-FD4C-4BC4-A347-365ABE57EB0C}" vid="{5BA20363-B8F5-48FB-BB73-40A9941FF63E}"/>
    </a:ext>
  </a:extLst>
</a:theme>
</file>

<file path=ppt/theme/theme3.xml><?xml version="1.0" encoding="utf-8"?>
<a:theme xmlns:a="http://schemas.openxmlformats.org/drawingml/2006/main" name="Présentation globa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GEOTHERMIE" id="{A17EF21D-FD4C-4BC4-A347-365ABE57EB0C}" vid="{71AAB358-D9ED-4F8F-BFA4-F134CD0565BA}"/>
    </a:ext>
  </a:extLst>
</a:theme>
</file>

<file path=ppt/theme/theme4.xml><?xml version="1.0" encoding="utf-8"?>
<a:theme xmlns:a="http://schemas.openxmlformats.org/drawingml/2006/main" name="Intercalai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GEOTHERMIE" id="{A17EF21D-FD4C-4BC4-A347-365ABE57EB0C}" vid="{663955E2-A6C5-4631-AA90-3FD6FD2F7F78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534881d-52eb-4678-b44d-4ddc4b157e81">
      <UserInfo>
        <DisplayName>NOGUE Laurent</DisplayName>
        <AccountId>41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09EEA4F7848D4FA86DDA0AF3FFAA75" ma:contentTypeVersion="12" ma:contentTypeDescription="Crée un document." ma:contentTypeScope="" ma:versionID="ac8118a101bee04c8bf6364a394f5fd3">
  <xsd:schema xmlns:xsd="http://www.w3.org/2001/XMLSchema" xmlns:xs="http://www.w3.org/2001/XMLSchema" xmlns:p="http://schemas.microsoft.com/office/2006/metadata/properties" xmlns:ns2="1a99f5d6-e68a-4a04-b268-8e45d7747c97" xmlns:ns3="d534881d-52eb-4678-b44d-4ddc4b157e81" targetNamespace="http://schemas.microsoft.com/office/2006/metadata/properties" ma:root="true" ma:fieldsID="4ab984335f8573eb8ef3a8e6975791fa" ns2:_="" ns3:_="">
    <xsd:import namespace="1a99f5d6-e68a-4a04-b268-8e45d7747c97"/>
    <xsd:import namespace="d534881d-52eb-4678-b44d-4ddc4b157e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9f5d6-e68a-4a04-b268-8e45d7747c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34881d-52eb-4678-b44d-4ddc4b157e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22CE77-5AE1-4113-AC7F-C77427D63F8C}">
  <ds:schemaRefs>
    <ds:schemaRef ds:uri="1a99f5d6-e68a-4a04-b268-8e45d7747c97"/>
    <ds:schemaRef ds:uri="d534881d-52eb-4678-b44d-4ddc4b157e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4DD2ED-4879-4BC2-847E-62671028BD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6156F6-62D8-4335-91CD-EBCB15F2BB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99f5d6-e68a-4a04-b268-8e45d7747c97"/>
    <ds:schemaRef ds:uri="d534881d-52eb-4678-b44d-4ddc4b157e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SOFREGE - Ebauche COPIL</Template>
  <TotalTime>3775</TotalTime>
  <Words>1099</Words>
  <Application>Microsoft Office PowerPoint</Application>
  <PresentationFormat>Grand écran</PresentationFormat>
  <Paragraphs>189</Paragraphs>
  <Slides>40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40</vt:i4>
      </vt:variant>
    </vt:vector>
  </HeadingPairs>
  <TitlesOfParts>
    <vt:vector size="49" baseType="lpstr">
      <vt:lpstr>ＭＳ Ｐゴシック</vt:lpstr>
      <vt:lpstr>Arial</vt:lpstr>
      <vt:lpstr>Calibri</vt:lpstr>
      <vt:lpstr>Times New Roman</vt:lpstr>
      <vt:lpstr>Wingdings</vt:lpstr>
      <vt:lpstr>Présentation</vt:lpstr>
      <vt:lpstr>SOMMAIRE</vt:lpstr>
      <vt:lpstr>Présentation globale</vt:lpstr>
      <vt:lpstr>Intercalaires</vt:lpstr>
      <vt:lpstr>Réunion des riverains  – 1 juillet 2024</vt:lpstr>
      <vt:lpstr>Présentation PowerPoint</vt:lpstr>
      <vt:lpstr>Introduction</vt:lpstr>
      <vt:lpstr>Introduction</vt:lpstr>
      <vt:lpstr>Introduction</vt:lpstr>
      <vt:lpstr>Enjeux sociaux et environnementaux</vt:lpstr>
      <vt:lpstr>Réseau de chaleur de Fresnes</vt:lpstr>
      <vt:lpstr>Forage géothermie profonde </vt:lpstr>
      <vt:lpstr>Forage géothermie profonde </vt:lpstr>
      <vt:lpstr>Forage géothermie</vt:lpstr>
      <vt:lpstr>Forage géothermie </vt:lpstr>
      <vt:lpstr>Plan de circulation </vt:lpstr>
      <vt:lpstr>Développement du réseau de chaleur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Chaufferie d’appoint Les Gémeaux</vt:lpstr>
      <vt:lpstr>Travaux envisagés sur la chaufferie de la résidence des Gémeaux</vt:lpstr>
      <vt:lpstr>Travaux envisagés sur la chaufferie de Gémeaux</vt:lpstr>
      <vt:lpstr>Résidence les gémeaux Proposition accès résidence</vt:lpstr>
      <vt:lpstr>Communication </vt:lpstr>
      <vt:lpstr>Nos supports de communication</vt:lpstr>
      <vt:lpstr>Proposition de bâche à positionner aux abords du futur forage</vt:lpstr>
      <vt:lpstr>Proposition de flyers pour boitage</vt:lpstr>
      <vt:lpstr>Projet de forage virtuel</vt:lpstr>
      <vt:lpstr>Communication</vt:lpstr>
      <vt:lpstr>Communication</vt:lpstr>
      <vt:lpstr>Présentation PowerPoint</vt:lpstr>
      <vt:lpstr>Projet architectural centrale géothermie  </vt:lpstr>
      <vt:lpstr>Projet architectural centrale géothermie  </vt:lpstr>
      <vt:lpstr>Projet architectural centrale géothermie  </vt:lpstr>
      <vt:lpstr>Projet architectural centrale géothermie </vt:lpstr>
      <vt:lpstr>Projet architectural centrale géothermie </vt:lpstr>
      <vt:lpstr>Planning</vt:lpstr>
      <vt:lpstr>Planning communication </vt:lpstr>
      <vt:lpstr>Planning global de l’opération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Préparation COPIL</dc:title>
  <dc:creator>TA Jerome</dc:creator>
  <cp:lastModifiedBy>THIRE Anais</cp:lastModifiedBy>
  <cp:revision>78</cp:revision>
  <dcterms:created xsi:type="dcterms:W3CDTF">2022-07-20T14:57:33Z</dcterms:created>
  <dcterms:modified xsi:type="dcterms:W3CDTF">2024-07-01T09:24:29Z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0x010100EA09EEA4F7848D4FA86DDA0AF3FFAA75</vt:lpwstr>
  </property>
</Properties>
</file>